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23"/>
  </p:notesMasterIdLst>
  <p:handoutMasterIdLst>
    <p:handoutMasterId r:id="rId24"/>
  </p:handoutMasterIdLst>
  <p:sldIdLst>
    <p:sldId id="562" r:id="rId4"/>
    <p:sldId id="521" r:id="rId5"/>
    <p:sldId id="573" r:id="rId6"/>
    <p:sldId id="552" r:id="rId7"/>
    <p:sldId id="575" r:id="rId8"/>
    <p:sldId id="553" r:id="rId9"/>
    <p:sldId id="572" r:id="rId10"/>
    <p:sldId id="576" r:id="rId11"/>
    <p:sldId id="570" r:id="rId12"/>
    <p:sldId id="579" r:id="rId13"/>
    <p:sldId id="571" r:id="rId14"/>
    <p:sldId id="568" r:id="rId15"/>
    <p:sldId id="554" r:id="rId16"/>
    <p:sldId id="577" r:id="rId17"/>
    <p:sldId id="559" r:id="rId18"/>
    <p:sldId id="569" r:id="rId19"/>
    <p:sldId id="560" r:id="rId20"/>
    <p:sldId id="567" r:id="rId21"/>
    <p:sldId id="55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99"/>
    <a:srgbClr val="1F499C"/>
    <a:srgbClr val="00006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714" autoAdjust="0"/>
  </p:normalViewPr>
  <p:slideViewPr>
    <p:cSldViewPr showGuides="1">
      <p:cViewPr varScale="1">
        <p:scale>
          <a:sx n="80" d="100"/>
          <a:sy n="80" d="100"/>
        </p:scale>
        <p:origin x="-2152" y="-104"/>
      </p:cViewPr>
      <p:guideLst>
        <p:guide orient="horz" pos="2160"/>
        <p:guide pos="2880"/>
      </p:guideLst>
    </p:cSldViewPr>
  </p:slideViewPr>
  <p:outlineViewPr>
    <p:cViewPr>
      <p:scale>
        <a:sx n="33" d="100"/>
        <a:sy n="33" d="100"/>
      </p:scale>
      <p:origin x="0" y="-810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91" d="100"/>
          <a:sy n="91" d="100"/>
        </p:scale>
        <p:origin x="370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lexnet.doe.gov\dfsroot\users3\My%20Documents\wilsonm\My%20Documents\ANS%20Papers\ANS%20Summer%202017\Pipe%20Diameter.xlsx"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42-inch diameter pipe with increasing annular deposit H/U=4</a:t>
            </a:r>
          </a:p>
        </c:rich>
      </c:tx>
      <c:layout/>
      <c:overlay val="0"/>
      <c:spPr>
        <a:noFill/>
        <a:ln>
          <a:noFill/>
        </a:ln>
        <a:effectLst/>
      </c:spPr>
    </c:title>
    <c:autoTitleDeleted val="0"/>
    <c:plotArea>
      <c:layout>
        <c:manualLayout>
          <c:layoutTarget val="inner"/>
          <c:xMode val="edge"/>
          <c:yMode val="edge"/>
          <c:x val="0.156359529578033"/>
          <c:y val="0.261966666666667"/>
          <c:w val="0.8019738037553"/>
          <c:h val="0.594088976377953"/>
        </c:manualLayout>
      </c:layout>
      <c:lineChart>
        <c:grouping val="standard"/>
        <c:varyColors val="0"/>
        <c:ser>
          <c:idx val="0"/>
          <c:order val="0"/>
          <c:tx>
            <c:strRef>
              <c:f>Annular!$B$1</c:f>
              <c:strCache>
                <c:ptCount val="1"/>
                <c:pt idx="0">
                  <c:v>k-eff</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Annular!$A$2:$A$5</c:f>
              <c:numCache>
                <c:formatCode>General</c:formatCode>
                <c:ptCount val="4"/>
                <c:pt idx="0">
                  <c:v>5.0</c:v>
                </c:pt>
                <c:pt idx="1">
                  <c:v>6.0</c:v>
                </c:pt>
                <c:pt idx="2">
                  <c:v>7.0</c:v>
                </c:pt>
                <c:pt idx="3">
                  <c:v>8.0</c:v>
                </c:pt>
              </c:numCache>
            </c:numRef>
          </c:cat>
          <c:val>
            <c:numRef>
              <c:f>Annular!$B$2:$B$5</c:f>
              <c:numCache>
                <c:formatCode>General</c:formatCode>
                <c:ptCount val="4"/>
                <c:pt idx="0">
                  <c:v>0.822</c:v>
                </c:pt>
                <c:pt idx="1">
                  <c:v>0.913</c:v>
                </c:pt>
                <c:pt idx="2">
                  <c:v>0.985</c:v>
                </c:pt>
                <c:pt idx="3">
                  <c:v>1.043</c:v>
                </c:pt>
              </c:numCache>
            </c:numRef>
          </c:val>
          <c:smooth val="0"/>
        </c:ser>
        <c:dLbls>
          <c:showLegendKey val="0"/>
          <c:showVal val="0"/>
          <c:showCatName val="0"/>
          <c:showSerName val="0"/>
          <c:showPercent val="0"/>
          <c:showBubbleSize val="0"/>
        </c:dLbls>
        <c:marker val="1"/>
        <c:smooth val="0"/>
        <c:axId val="-2143913848"/>
        <c:axId val="-2143906536"/>
      </c:lineChart>
      <c:catAx>
        <c:axId val="-2143913848"/>
        <c:scaling>
          <c:orientation val="minMax"/>
        </c:scaling>
        <c:delete val="0"/>
        <c:axPos val="b"/>
        <c:majorGridlines>
          <c:spPr>
            <a:ln w="9525" cap="flat" cmpd="sng" algn="ctr">
              <a:solidFill>
                <a:schemeClr val="lt1">
                  <a:lumMod val="95000"/>
                  <a:alpha val="10000"/>
                </a:schemeClr>
              </a:solidFill>
              <a:round/>
            </a:ln>
            <a:effectLst/>
          </c:spPr>
        </c:majorGridlines>
        <c:minorGridlines>
          <c:spPr>
            <a:ln>
              <a:solidFill>
                <a:schemeClr val="lt1">
                  <a:lumMod val="95000"/>
                  <a:alpha val="5000"/>
                </a:schemeClr>
              </a:solidFill>
            </a:ln>
            <a:effectLst/>
          </c:spPr>
        </c:minorGridlines>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AnNULAR thickness - Inches</a:t>
                </a:r>
              </a:p>
            </c:rich>
          </c:tx>
          <c:layout/>
          <c:overlay val="0"/>
          <c:spPr>
            <a:noFill/>
            <a:ln>
              <a:noFill/>
            </a:ln>
            <a:effectLst/>
          </c:spPr>
        </c:title>
        <c:numFmt formatCode="General" sourceLinked="0"/>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143906536"/>
        <c:crosses val="autoZero"/>
        <c:auto val="1"/>
        <c:lblAlgn val="ctr"/>
        <c:lblOffset val="100"/>
        <c:noMultiLvlLbl val="0"/>
      </c:catAx>
      <c:valAx>
        <c:axId val="-2143906536"/>
        <c:scaling>
          <c:orientation val="minMax"/>
          <c:min val="0.8"/>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k-eff</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14391384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A89BF4F8-41AF-425C-BED7-FE0451E7FA38}" type="datetimeFigureOut">
              <a:rPr lang="en-US" smtClean="0"/>
              <a:t>6/7/17</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883EC671-B27E-4123-89C5-7DAC97843CD5}" type="slidenum">
              <a:rPr lang="en-US" smtClean="0"/>
              <a:t>‹#›</a:t>
            </a:fld>
            <a:endParaRPr lang="en-US"/>
          </a:p>
        </p:txBody>
      </p:sp>
    </p:spTree>
    <p:extLst>
      <p:ext uri="{BB962C8B-B14F-4D97-AF65-F5344CB8AC3E}">
        <p14:creationId xmlns:p14="http://schemas.microsoft.com/office/powerpoint/2010/main" val="215959639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482" tIns="46241" rIns="92482" bIns="46241"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82" tIns="46241" rIns="92482" bIns="46241" rtlCol="0"/>
          <a:lstStyle>
            <a:lvl1pPr algn="r">
              <a:defRPr sz="1200"/>
            </a:lvl1pPr>
          </a:lstStyle>
          <a:p>
            <a:fld id="{BF77D6E0-0085-4C88-9D62-BCC9245F7452}" type="datetimeFigureOut">
              <a:rPr lang="en-US" smtClean="0"/>
              <a:t>6/7/17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482" tIns="46241" rIns="92482" bIns="46241"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82" tIns="46241" rIns="92482" bIns="462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482" tIns="46241" rIns="92482" bIns="4624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2482" tIns="46241" rIns="92482" bIns="46241" rtlCol="0" anchor="b"/>
          <a:lstStyle>
            <a:lvl1pPr algn="r">
              <a:defRPr sz="1200"/>
            </a:lvl1pPr>
          </a:lstStyle>
          <a:p>
            <a:fld id="{68345D65-8BD6-4FE9-BDED-425453F224DA}" type="slidenum">
              <a:rPr lang="en-US" smtClean="0"/>
              <a:t>‹#›</a:t>
            </a:fld>
            <a:endParaRPr lang="en-US" dirty="0"/>
          </a:p>
        </p:txBody>
      </p:sp>
    </p:spTree>
    <p:extLst>
      <p:ext uri="{BB962C8B-B14F-4D97-AF65-F5344CB8AC3E}">
        <p14:creationId xmlns:p14="http://schemas.microsoft.com/office/powerpoint/2010/main" val="359186914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345D65-8BD6-4FE9-BDED-425453F224DA}" type="slidenum">
              <a:rPr lang="en-US" smtClean="0"/>
              <a:t>1</a:t>
            </a:fld>
            <a:endParaRPr lang="en-US" dirty="0"/>
          </a:p>
        </p:txBody>
      </p:sp>
    </p:spTree>
    <p:extLst>
      <p:ext uri="{BB962C8B-B14F-4D97-AF65-F5344CB8AC3E}">
        <p14:creationId xmlns:p14="http://schemas.microsoft.com/office/powerpoint/2010/main" val="3310841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UO2F2</a:t>
            </a:r>
            <a:r>
              <a:rPr lang="en-US" baseline="0" dirty="0" smtClean="0"/>
              <a:t> hydration studies and the NCSE demonstrates that a deposit can be exposed to atmospheric air for up to 12-months and remain safe.  The length of time to hydrate a deposit to a level where a critical configuration could exist depends on many factors such as surface area, humidity in air, and exposure time.  The Paducah site D&amp;D is forecast to start in approximately 20-years so in lieu of NCS controls, deposit hydration to an unsafe level could occur.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345D65-8BD6-4FE9-BDED-425453F224DA}" type="slidenum">
              <a:rPr lang="en-US" smtClean="0"/>
              <a:t>10</a:t>
            </a:fld>
            <a:endParaRPr lang="en-US" dirty="0"/>
          </a:p>
        </p:txBody>
      </p:sp>
    </p:spTree>
    <p:extLst>
      <p:ext uri="{BB962C8B-B14F-4D97-AF65-F5344CB8AC3E}">
        <p14:creationId xmlns:p14="http://schemas.microsoft.com/office/powerpoint/2010/main" val="161114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Significant</a:t>
            </a:r>
            <a:r>
              <a:rPr lang="en-US" baseline="0" dirty="0" smtClean="0"/>
              <a:t> hydration of uranyl fluoride takes many months, &gt; 12, thus the semi-annual sampling frequency is required.</a:t>
            </a:r>
            <a:endParaRPr lang="en-US" dirty="0"/>
          </a:p>
        </p:txBody>
      </p:sp>
      <p:sp>
        <p:nvSpPr>
          <p:cNvPr id="4" name="Slide Number Placeholder 3"/>
          <p:cNvSpPr>
            <a:spLocks noGrp="1"/>
          </p:cNvSpPr>
          <p:nvPr>
            <p:ph type="sldNum" sz="quarter" idx="10"/>
          </p:nvPr>
        </p:nvSpPr>
        <p:spPr/>
        <p:txBody>
          <a:bodyPr/>
          <a:lstStyle/>
          <a:p>
            <a:fld id="{68345D65-8BD6-4FE9-BDED-425453F224DA}" type="slidenum">
              <a:rPr lang="en-US" smtClean="0"/>
              <a:t>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209780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345D65-8BD6-4FE9-BDED-425453F224DA}" type="slidenum">
              <a:rPr lang="en-US" smtClean="0"/>
              <a:t>12</a:t>
            </a:fld>
            <a:endParaRPr lang="en-US" dirty="0"/>
          </a:p>
        </p:txBody>
      </p:sp>
    </p:spTree>
    <p:extLst>
      <p:ext uri="{BB962C8B-B14F-4D97-AF65-F5344CB8AC3E}">
        <p14:creationId xmlns:p14="http://schemas.microsoft.com/office/powerpoint/2010/main" val="1656260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345D65-8BD6-4FE9-BDED-425453F224DA}" type="slidenum">
              <a:rPr lang="en-US" smtClean="0"/>
              <a:t>13</a:t>
            </a:fld>
            <a:endParaRPr lang="en-US" dirty="0"/>
          </a:p>
        </p:txBody>
      </p:sp>
    </p:spTree>
    <p:extLst>
      <p:ext uri="{BB962C8B-B14F-4D97-AF65-F5344CB8AC3E}">
        <p14:creationId xmlns:p14="http://schemas.microsoft.com/office/powerpoint/2010/main" val="2524970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345D65-8BD6-4FE9-BDED-425453F224DA}" type="slidenum">
              <a:rPr lang="en-US" smtClean="0"/>
              <a:t>14</a:t>
            </a:fld>
            <a:endParaRPr lang="en-US" dirty="0"/>
          </a:p>
        </p:txBody>
      </p:sp>
    </p:spTree>
    <p:extLst>
      <p:ext uri="{BB962C8B-B14F-4D97-AF65-F5344CB8AC3E}">
        <p14:creationId xmlns:p14="http://schemas.microsoft.com/office/powerpoint/2010/main" val="2680625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345D65-8BD6-4FE9-BDED-425453F224DA}" type="slidenum">
              <a:rPr lang="en-US" smtClean="0"/>
              <a:t>15</a:t>
            </a:fld>
            <a:endParaRPr lang="en-US" dirty="0"/>
          </a:p>
        </p:txBody>
      </p:sp>
    </p:spTree>
    <p:extLst>
      <p:ext uri="{BB962C8B-B14F-4D97-AF65-F5344CB8AC3E}">
        <p14:creationId xmlns:p14="http://schemas.microsoft.com/office/powerpoint/2010/main" val="3626897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345D65-8BD6-4FE9-BDED-425453F224DA}" type="slidenum">
              <a:rPr lang="en-US" smtClean="0"/>
              <a:t>16</a:t>
            </a:fld>
            <a:endParaRPr lang="en-US" dirty="0"/>
          </a:p>
        </p:txBody>
      </p:sp>
    </p:spTree>
    <p:extLst>
      <p:ext uri="{BB962C8B-B14F-4D97-AF65-F5344CB8AC3E}">
        <p14:creationId xmlns:p14="http://schemas.microsoft.com/office/powerpoint/2010/main" val="2506925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operating NCSEs were</a:t>
            </a:r>
            <a:r>
              <a:rPr lang="en-US" baseline="0" dirty="0" smtClean="0"/>
              <a:t> evaluated and bounded the deactivation mission.  But…..the controls are not aligned well.</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Current deficiencies</a:t>
            </a:r>
            <a:r>
              <a:rPr lang="en-US" baseline="0" dirty="0" smtClean="0"/>
              <a:t> include less than adequate ability to ensure moisture limits are met for cascade piping.</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345D65-8BD6-4FE9-BDED-425453F224DA}" type="slidenum">
              <a:rPr lang="en-US" smtClean="0"/>
              <a:t>17</a:t>
            </a:fld>
            <a:endParaRPr lang="en-US" dirty="0"/>
          </a:p>
        </p:txBody>
      </p:sp>
    </p:spTree>
    <p:extLst>
      <p:ext uri="{BB962C8B-B14F-4D97-AF65-F5344CB8AC3E}">
        <p14:creationId xmlns:p14="http://schemas.microsoft.com/office/powerpoint/2010/main" val="445651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345D65-8BD6-4FE9-BDED-425453F224DA}" type="slidenum">
              <a:rPr lang="en-US" smtClean="0"/>
              <a:t>18</a:t>
            </a:fld>
            <a:endParaRPr lang="en-US" dirty="0"/>
          </a:p>
        </p:txBody>
      </p:sp>
    </p:spTree>
    <p:extLst>
      <p:ext uri="{BB962C8B-B14F-4D97-AF65-F5344CB8AC3E}">
        <p14:creationId xmlns:p14="http://schemas.microsoft.com/office/powerpoint/2010/main" val="388174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345D65-8BD6-4FE9-BDED-425453F224DA}" type="slidenum">
              <a:rPr lang="en-US" smtClean="0"/>
              <a:t>19</a:t>
            </a:fld>
            <a:endParaRPr lang="en-US" dirty="0"/>
          </a:p>
        </p:txBody>
      </p:sp>
    </p:spTree>
    <p:extLst>
      <p:ext uri="{BB962C8B-B14F-4D97-AF65-F5344CB8AC3E}">
        <p14:creationId xmlns:p14="http://schemas.microsoft.com/office/powerpoint/2010/main" val="364681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deposit occurred</a:t>
            </a:r>
            <a:r>
              <a:rPr lang="en-US" baseline="0" dirty="0" smtClean="0"/>
              <a:t> in a 42-inch diameter bypass piping in process building C-337.</a:t>
            </a:r>
            <a:endParaRPr lang="en-US" dirty="0"/>
          </a:p>
        </p:txBody>
      </p:sp>
      <p:sp>
        <p:nvSpPr>
          <p:cNvPr id="4" name="Slide Number Placeholder 3"/>
          <p:cNvSpPr>
            <a:spLocks noGrp="1"/>
          </p:cNvSpPr>
          <p:nvPr>
            <p:ph type="sldNum" sz="quarter" idx="10"/>
          </p:nvPr>
        </p:nvSpPr>
        <p:spPr/>
        <p:txBody>
          <a:bodyPr/>
          <a:lstStyle/>
          <a:p>
            <a:fld id="{68345D65-8BD6-4FE9-BDED-425453F224DA}" type="slidenum">
              <a:rPr lang="en-US" smtClean="0"/>
              <a:t>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59521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When the Paducah plant was enriching uranium the piping was typically below atmospheric pressure.  Moisture (moderation) that would enter the process from the atmosphere was chemically mitigated by the uranium hexafluoride (UF</a:t>
            </a:r>
            <a:r>
              <a:rPr lang="en-US" sz="1200" baseline="-25000" dirty="0" smtClean="0">
                <a:solidFill>
                  <a:schemeClr val="tx1"/>
                </a:solidFill>
              </a:rPr>
              <a:t>6</a:t>
            </a:r>
            <a:r>
              <a:rPr lang="en-US" sz="1200" dirty="0" smtClean="0">
                <a:solidFill>
                  <a:schemeClr val="tx1"/>
                </a:solidFill>
              </a:rPr>
              <a:t>) that flowed through the system.  UF</a:t>
            </a:r>
            <a:r>
              <a:rPr lang="en-US" sz="1200" baseline="-25000" dirty="0" smtClean="0">
                <a:solidFill>
                  <a:schemeClr val="tx1"/>
                </a:solidFill>
              </a:rPr>
              <a:t>6</a:t>
            </a:r>
            <a:r>
              <a:rPr lang="en-US" sz="1200" dirty="0" smtClean="0">
                <a:solidFill>
                  <a:schemeClr val="tx1"/>
                </a:solidFill>
              </a:rPr>
              <a:t> is a fluorinating agent that reacts rapidly with water preventing formation of UO</a:t>
            </a:r>
            <a:r>
              <a:rPr lang="en-US" sz="1200" baseline="-25000" dirty="0" smtClean="0">
                <a:solidFill>
                  <a:schemeClr val="tx1"/>
                </a:solidFill>
              </a:rPr>
              <a:t>2</a:t>
            </a:r>
            <a:r>
              <a:rPr lang="en-US" sz="1200" dirty="0" smtClean="0">
                <a:solidFill>
                  <a:schemeClr val="tx1"/>
                </a:solidFill>
              </a:rPr>
              <a:t>F</a:t>
            </a:r>
            <a:r>
              <a:rPr lang="en-US" sz="1200" baseline="-25000" dirty="0" smtClean="0">
                <a:solidFill>
                  <a:schemeClr val="tx1"/>
                </a:solidFill>
              </a:rPr>
              <a:t>2</a:t>
            </a:r>
            <a:r>
              <a:rPr lang="en-US" sz="1200" dirty="0" smtClean="0">
                <a:solidFill>
                  <a:schemeClr val="tx1"/>
                </a:solidFill>
              </a:rPr>
              <a:t> hydrates.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 criticality is not possible with uranium enriched to less than 6 wt. % </a:t>
            </a:r>
            <a:r>
              <a:rPr lang="en-US" sz="1200" baseline="30000" dirty="0" smtClean="0">
                <a:solidFill>
                  <a:schemeClr val="tx1"/>
                </a:solidFill>
              </a:rPr>
              <a:t>235</a:t>
            </a:r>
            <a:r>
              <a:rPr lang="en-US" sz="1200" dirty="0" smtClean="0">
                <a:solidFill>
                  <a:schemeClr val="tx1"/>
                </a:solidFill>
              </a:rPr>
              <a:t>U unless moderation is provided.  Paducah’s enrichment process was limited to </a:t>
            </a:r>
            <a:r>
              <a:rPr lang="en-US" sz="1200" u="sng" dirty="0" smtClean="0">
                <a:solidFill>
                  <a:schemeClr val="tx1"/>
                </a:solidFill>
              </a:rPr>
              <a:t>&lt;</a:t>
            </a:r>
            <a:r>
              <a:rPr lang="en-US" sz="1200" dirty="0" smtClean="0">
                <a:solidFill>
                  <a:schemeClr val="tx1"/>
                </a:solidFill>
              </a:rPr>
              <a:t> 5.5 wt. % </a:t>
            </a:r>
            <a:r>
              <a:rPr lang="en-US" sz="1200" baseline="30000" dirty="0" smtClean="0">
                <a:solidFill>
                  <a:schemeClr val="tx1"/>
                </a:solidFill>
              </a:rPr>
              <a:t>235</a:t>
            </a:r>
            <a:r>
              <a:rPr lang="en-US" sz="1200" dirty="0" smtClean="0">
                <a:solidFill>
                  <a:schemeClr val="tx1"/>
                </a:solidFill>
              </a:rPr>
              <a:t>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r>
              <a:rPr lang="en-US" dirty="0" smtClean="0"/>
              <a:t>Chemistry</a:t>
            </a:r>
            <a:r>
              <a:rPr lang="en-US" baseline="0" dirty="0" smtClean="0"/>
              <a:t> – Water from the atmosphere entered the UF</a:t>
            </a:r>
            <a:r>
              <a:rPr lang="en-US" baseline="-25000" dirty="0" smtClean="0"/>
              <a:t>6</a:t>
            </a:r>
            <a:r>
              <a:rPr lang="en-US" baseline="0" dirty="0" smtClean="0"/>
              <a:t> process piping through a small penetration.  The UF</a:t>
            </a:r>
            <a:r>
              <a:rPr lang="en-US" baseline="-25000" dirty="0" smtClean="0"/>
              <a:t>6</a:t>
            </a:r>
            <a:r>
              <a:rPr lang="en-US" baseline="0" dirty="0" smtClean="0"/>
              <a:t> reacts with the water generating uranyl fluoride and hydrogen fluoride.  The uranyl fluoride is a solid anhydrous compound that “deposits” in the process.  The HF is a gas that is exhausted out of the process through a permitted vent stack.  This chemistry resulted in an anhydrous uranyl fluoride deposit that would not achieve a criticality regardless of mass.</a:t>
            </a:r>
            <a:endParaRPr lang="en-US" dirty="0"/>
          </a:p>
        </p:txBody>
      </p:sp>
      <p:sp>
        <p:nvSpPr>
          <p:cNvPr id="4" name="Slide Number Placeholder 3"/>
          <p:cNvSpPr>
            <a:spLocks noGrp="1"/>
          </p:cNvSpPr>
          <p:nvPr>
            <p:ph type="sldNum" sz="quarter" idx="10"/>
          </p:nvPr>
        </p:nvSpPr>
        <p:spPr/>
        <p:txBody>
          <a:bodyPr/>
          <a:lstStyle/>
          <a:p>
            <a:fld id="{68345D65-8BD6-4FE9-BDED-425453F224DA}" type="slidenum">
              <a:rPr lang="en-US" smtClean="0"/>
              <a:t>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33773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Moderation</a:t>
            </a:r>
            <a:r>
              <a:rPr lang="en-US" baseline="0" dirty="0" smtClean="0"/>
              <a:t> was naturally controlled by chemistry and Operations had a keen interest in repairing leaks in the system.</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345D65-8BD6-4FE9-BDED-425453F224DA}" type="slidenum">
              <a:rPr lang="en-US" smtClean="0"/>
              <a:t>4</a:t>
            </a:fld>
            <a:endParaRPr lang="en-US" dirty="0"/>
          </a:p>
        </p:txBody>
      </p:sp>
    </p:spTree>
    <p:extLst>
      <p:ext uri="{BB962C8B-B14F-4D97-AF65-F5344CB8AC3E}">
        <p14:creationId xmlns:p14="http://schemas.microsoft.com/office/powerpoint/2010/main" val="239665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When the uranium enrichment activities were ended the UF</a:t>
            </a:r>
            <a:r>
              <a:rPr lang="en-US" sz="1200" baseline="-25000" dirty="0" smtClean="0">
                <a:solidFill>
                  <a:schemeClr val="tx1"/>
                </a:solidFill>
              </a:rPr>
              <a:t>6</a:t>
            </a:r>
            <a:r>
              <a:rPr lang="en-US" sz="1200" dirty="0" smtClean="0">
                <a:solidFill>
                  <a:schemeClr val="tx1"/>
                </a:solidFill>
              </a:rPr>
              <a:t> in the processing equipment was removed; however, uranyl fluoride deposits remained.  How much remains has not been determined.</a:t>
            </a:r>
          </a:p>
          <a:p>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chemistry that prevented hydration</a:t>
            </a:r>
            <a:r>
              <a:rPr lang="en-US" sz="1200" baseline="0" dirty="0" smtClean="0">
                <a:solidFill>
                  <a:schemeClr val="tx1"/>
                </a:solidFill>
              </a:rPr>
              <a:t> of </a:t>
            </a:r>
            <a:r>
              <a:rPr lang="en-US" sz="1200" dirty="0" smtClean="0">
                <a:solidFill>
                  <a:schemeClr val="tx1"/>
                </a:solidFill>
              </a:rPr>
              <a:t>uranyl fluoride no longer exists. Moderation now has to be controlled by preventing moisture from the atmosphere entering the piping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Chemistry – Moisture from the atmosphere enters</a:t>
            </a:r>
            <a:r>
              <a:rPr lang="en-US" baseline="0" dirty="0" smtClean="0"/>
              <a:t> the piping from the inevitable small cracks in piping systems.  This moisture slowly hydrates any uranyl fluoride that may be present.  If a significant uranyl fluoride deposit is present in large diameter piping (&gt;14-inches in diameter) and is hydrated with atmospheric moisture, a criticality hazard exists.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68345D65-8BD6-4FE9-BDED-425453F224DA}" type="slidenum">
              <a:rPr lang="en-US" smtClean="0"/>
              <a:t>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58816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fluorinating</a:t>
            </a:r>
            <a:r>
              <a:rPr lang="en-US" baseline="0" dirty="0" smtClean="0"/>
              <a:t> environment is no longer present!!!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345D65-8BD6-4FE9-BDED-425453F224DA}" type="slidenum">
              <a:rPr lang="en-US" smtClean="0"/>
              <a:t>6</a:t>
            </a:fld>
            <a:endParaRPr lang="en-US" dirty="0"/>
          </a:p>
        </p:txBody>
      </p:sp>
    </p:spTree>
    <p:extLst>
      <p:ext uri="{BB962C8B-B14F-4D97-AF65-F5344CB8AC3E}">
        <p14:creationId xmlns:p14="http://schemas.microsoft.com/office/powerpoint/2010/main" val="183810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Significant hydration</a:t>
            </a:r>
            <a:r>
              <a:rPr lang="en-US" baseline="0" dirty="0" smtClean="0"/>
              <a:t> of a deposit from ambient atmospheric conditions takes months.</a:t>
            </a:r>
          </a:p>
          <a:p>
            <a:endParaRPr lang="en-US" baseline="0" dirty="0" smtClean="0"/>
          </a:p>
          <a:p>
            <a:r>
              <a:rPr lang="en-US" baseline="0" dirty="0" smtClean="0"/>
              <a:t>Shown is a graph of k-eff versus pipe diameter based on a simple KENO model without reflection or process upsets.</a:t>
            </a:r>
            <a:endParaRPr lang="en-US" dirty="0"/>
          </a:p>
        </p:txBody>
      </p:sp>
      <p:sp>
        <p:nvSpPr>
          <p:cNvPr id="4" name="Slide Number Placeholder 3"/>
          <p:cNvSpPr>
            <a:spLocks noGrp="1"/>
          </p:cNvSpPr>
          <p:nvPr>
            <p:ph type="sldNum" sz="quarter" idx="10"/>
          </p:nvPr>
        </p:nvSpPr>
        <p:spPr/>
        <p:txBody>
          <a:bodyPr/>
          <a:lstStyle/>
          <a:p>
            <a:fld id="{68345D65-8BD6-4FE9-BDED-425453F224DA}" type="slidenum">
              <a:rPr lang="en-US" smtClean="0"/>
              <a:t>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86707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Real-life deposit was about 20-feet long, estimated weight was 15,000-lbs, thickness ~5-inches.</a:t>
            </a:r>
          </a:p>
          <a:p>
            <a:endParaRPr lang="en-US" baseline="0" dirty="0" smtClean="0"/>
          </a:p>
          <a:p>
            <a:r>
              <a:rPr lang="en-US" baseline="0" dirty="0" smtClean="0"/>
              <a:t>Shown is a graph of k-eff versus annular thickness based on a simple KENO model without reflection or process upsets.</a:t>
            </a:r>
            <a:endParaRPr lang="en-US" dirty="0"/>
          </a:p>
        </p:txBody>
      </p:sp>
      <p:sp>
        <p:nvSpPr>
          <p:cNvPr id="4" name="Slide Number Placeholder 3"/>
          <p:cNvSpPr>
            <a:spLocks noGrp="1"/>
          </p:cNvSpPr>
          <p:nvPr>
            <p:ph type="sldNum" sz="quarter" idx="10"/>
          </p:nvPr>
        </p:nvSpPr>
        <p:spPr/>
        <p:txBody>
          <a:bodyPr/>
          <a:lstStyle/>
          <a:p>
            <a:fld id="{68345D65-8BD6-4FE9-BDED-425453F224DA}" type="slidenum">
              <a:rPr lang="en-US" smtClean="0"/>
              <a:t>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343817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345D65-8BD6-4FE9-BDED-425453F224DA}" type="slidenum">
              <a:rPr lang="en-US" smtClean="0"/>
              <a:t>9</a:t>
            </a:fld>
            <a:endParaRPr lang="en-US" dirty="0"/>
          </a:p>
        </p:txBody>
      </p:sp>
    </p:spTree>
    <p:extLst>
      <p:ext uri="{BB962C8B-B14F-4D97-AF65-F5344CB8AC3E}">
        <p14:creationId xmlns:p14="http://schemas.microsoft.com/office/powerpoint/2010/main" val="276002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fld id="{895EA9C1-D364-4F4B-8961-BBA3D45421BA}" type="datetimeFigureOut">
              <a:rPr lang="en-US" smtClean="0">
                <a:solidFill>
                  <a:prstClr val="black">
                    <a:tint val="75000"/>
                  </a:prstClr>
                </a:solidFill>
              </a:rPr>
              <a:pPr/>
              <a:t>6/7/17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6ED539-1620-4C97-BA0A-66FA1A89D0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258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fld id="{895EA9C1-D364-4F4B-8961-BBA3D45421BA}" type="datetimeFigureOut">
              <a:rPr lang="en-US" smtClean="0">
                <a:solidFill>
                  <a:prstClr val="black">
                    <a:tint val="75000"/>
                  </a:prstClr>
                </a:solidFill>
              </a:rPr>
              <a:pPr/>
              <a:t>6/7/17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6ED539-1620-4C97-BA0A-66FA1A89D0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274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fld id="{895EA9C1-D364-4F4B-8961-BBA3D45421BA}" type="datetimeFigureOut">
              <a:rPr lang="en-US" smtClean="0">
                <a:solidFill>
                  <a:prstClr val="black">
                    <a:tint val="75000"/>
                  </a:prstClr>
                </a:solidFill>
              </a:rPr>
              <a:pPr/>
              <a:t>6/7/17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6ED539-1620-4C97-BA0A-66FA1A89D0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4565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2743200" y="457200"/>
            <a:ext cx="6172200" cy="762000"/>
          </a:xfrm>
          <a:prstGeom prst="rect">
            <a:avLst/>
          </a:prstGeom>
        </p:spPr>
        <p:txBody>
          <a:bodyPr/>
          <a:lstStyle>
            <a:lvl1pPr algn="r">
              <a:buNone/>
              <a:defRPr sz="4000" b="1"/>
            </a:lvl1pPr>
          </a:lstStyle>
          <a:p>
            <a:pPr lvl="0"/>
            <a:r>
              <a:rPr lang="en-US" dirty="0" smtClean="0"/>
              <a:t>HEADER</a:t>
            </a:r>
            <a:endParaRPr lang="en-US" dirty="0"/>
          </a:p>
        </p:txBody>
      </p:sp>
      <p:sp>
        <p:nvSpPr>
          <p:cNvPr id="8" name="Content Placeholder 7"/>
          <p:cNvSpPr>
            <a:spLocks noGrp="1"/>
          </p:cNvSpPr>
          <p:nvPr>
            <p:ph sz="quarter" idx="14" hasCustomPrompt="1"/>
          </p:nvPr>
        </p:nvSpPr>
        <p:spPr>
          <a:xfrm>
            <a:off x="762000" y="1600200"/>
            <a:ext cx="8077200" cy="4114800"/>
          </a:xfrm>
          <a:prstGeom prst="rect">
            <a:avLst/>
          </a:prstGeom>
        </p:spPr>
        <p:txBody>
          <a:bodyPr/>
          <a:lstStyle>
            <a:lvl1pPr>
              <a:buNone/>
              <a:defRPr sz="2000" b="1">
                <a:solidFill>
                  <a:schemeClr val="tx1"/>
                </a:solidFill>
              </a:defRPr>
            </a:lvl1pPr>
            <a:lvl2pPr>
              <a:buNone/>
              <a:defRPr/>
            </a:lvl2pPr>
            <a:lvl3pPr>
              <a:buNone/>
              <a:defRPr/>
            </a:lvl3pPr>
            <a:lvl4pPr>
              <a:buNone/>
              <a:defRPr/>
            </a:lvl4pPr>
            <a:lvl5pPr>
              <a:buNone/>
              <a:defRPr/>
            </a:lvl5pPr>
          </a:lstStyle>
          <a:p>
            <a:pPr lvl="0"/>
            <a:r>
              <a:rPr lang="en-US" dirty="0" smtClean="0"/>
              <a:t>The approved font is Calibri</a:t>
            </a:r>
          </a:p>
          <a:p>
            <a:r>
              <a:rPr lang="en-US" sz="4400" b="1" dirty="0" smtClean="0"/>
              <a:t>Header – Font Size Range 32-44</a:t>
            </a:r>
          </a:p>
          <a:p>
            <a:r>
              <a:rPr lang="en-US" sz="3200" b="1" dirty="0" smtClean="0">
                <a:solidFill>
                  <a:schemeClr val="tx1">
                    <a:lumMod val="75000"/>
                  </a:schemeClr>
                </a:solidFill>
              </a:rPr>
              <a:t>Sub Header – Font Size Range 18-32</a:t>
            </a:r>
          </a:p>
          <a:p>
            <a:r>
              <a:rPr lang="en-US" sz="2400" b="1" dirty="0" smtClean="0">
                <a:solidFill>
                  <a:schemeClr val="tx1">
                    <a:lumMod val="75000"/>
                  </a:schemeClr>
                </a:solidFill>
              </a:rPr>
              <a:t>Section Header – Font Size Range 24-32</a:t>
            </a:r>
          </a:p>
          <a:p>
            <a:endParaRPr lang="en-US" sz="2400" b="1" dirty="0" smtClean="0">
              <a:solidFill>
                <a:schemeClr val="tx1">
                  <a:lumMod val="50000"/>
                </a:schemeClr>
              </a:solidFill>
            </a:endParaRPr>
          </a:p>
          <a:p>
            <a:r>
              <a:rPr lang="en-US" sz="2000" b="1" dirty="0" smtClean="0">
                <a:solidFill>
                  <a:schemeClr val="tx1">
                    <a:lumMod val="50000"/>
                  </a:schemeClr>
                </a:solidFill>
              </a:rPr>
              <a:t>Body Text – Font Size Range 20-28</a:t>
            </a:r>
          </a:p>
          <a:p>
            <a:endParaRPr lang="en-US" sz="2000" b="1" dirty="0" smtClean="0">
              <a:solidFill>
                <a:schemeClr val="tx1">
                  <a:lumMod val="50000"/>
                </a:schemeClr>
              </a:solidFill>
            </a:endParaRPr>
          </a:p>
          <a:p>
            <a:pPr>
              <a:buFont typeface="Wingdings" pitchFamily="2" charset="2"/>
              <a:buChar char="§"/>
            </a:pPr>
            <a:r>
              <a:rPr lang="en-US" sz="2800" b="1" dirty="0" smtClean="0">
                <a:solidFill>
                  <a:schemeClr val="tx1">
                    <a:lumMod val="50000"/>
                  </a:schemeClr>
                </a:solidFill>
              </a:rPr>
              <a:t> Square Bullets</a:t>
            </a:r>
            <a:endParaRPr lang="en-US" dirty="0"/>
          </a:p>
        </p:txBody>
      </p:sp>
      <p:sp>
        <p:nvSpPr>
          <p:cNvPr id="9" name="Date Placeholder 8"/>
          <p:cNvSpPr>
            <a:spLocks noGrp="1"/>
          </p:cNvSpPr>
          <p:nvPr>
            <p:ph type="dt" sz="half" idx="15"/>
          </p:nvPr>
        </p:nvSpPr>
        <p:spPr/>
        <p:txBody>
          <a:bodyPr/>
          <a:lstStyle/>
          <a:p>
            <a:fld id="{4054C86B-D8EF-491F-99E6-87477C41046C}" type="datetime1">
              <a:rPr lang="en-US" smtClean="0">
                <a:solidFill>
                  <a:prstClr val="black">
                    <a:tint val="75000"/>
                  </a:prstClr>
                </a:solidFill>
              </a:rPr>
              <a:pPr/>
              <a:t>6/7/17</a:t>
            </a:fld>
            <a:endParaRPr lang="en-US" dirty="0">
              <a:solidFill>
                <a:prstClr val="black">
                  <a:tint val="75000"/>
                </a:prstClr>
              </a:solidFill>
            </a:endParaRPr>
          </a:p>
        </p:txBody>
      </p:sp>
      <p:sp>
        <p:nvSpPr>
          <p:cNvPr id="10" name="Slide Number Placeholder 9"/>
          <p:cNvSpPr>
            <a:spLocks noGrp="1"/>
          </p:cNvSpPr>
          <p:nvPr>
            <p:ph type="sldNum" sz="quarter" idx="16"/>
          </p:nvPr>
        </p:nvSpPr>
        <p:spPr/>
        <p:txBody>
          <a:bodyPr/>
          <a:lstStyle/>
          <a:p>
            <a:fld id="{3C2E86AA-8BD0-4BEC-A31F-55E934322182}" type="slidenum">
              <a:rPr lang="en-US" smtClean="0">
                <a:solidFill>
                  <a:prstClr val="black">
                    <a:tint val="75000"/>
                  </a:prstClr>
                </a:solidFill>
              </a:rPr>
              <a:pPr/>
              <a:t>‹#›</a:t>
            </a:fld>
            <a:endParaRPr lang="en-US" dirty="0">
              <a:solidFill>
                <a:prstClr val="black">
                  <a:tint val="75000"/>
                </a:prstClr>
              </a:solidFill>
            </a:endParaRPr>
          </a:p>
        </p:txBody>
      </p:sp>
      <p:sp>
        <p:nvSpPr>
          <p:cNvPr id="12" name="Footer Placeholder 11"/>
          <p:cNvSpPr>
            <a:spLocks noGrp="1"/>
          </p:cNvSpPr>
          <p:nvPr>
            <p:ph type="ftr" sz="quarter" idx="17"/>
          </p:nvPr>
        </p:nvSpPr>
        <p:spPr/>
        <p:txBody>
          <a:bodyPr/>
          <a:lstStyle/>
          <a:p>
            <a:r>
              <a:rPr lang="en-US" dirty="0"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127346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DA463-6AE4-4C24-BC5C-2D7A0C77B50F}" type="datetimeFigureOut">
              <a:rPr lang="en-US" smtClean="0"/>
              <a:t>6/7/17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C7AEFC-FD5D-46B5-A14E-BCAA0301A06B}" type="slidenum">
              <a:rPr lang="en-US" smtClean="0"/>
              <a:t>‹#›</a:t>
            </a:fld>
            <a:endParaRPr lang="en-US" dirty="0"/>
          </a:p>
        </p:txBody>
      </p:sp>
    </p:spTree>
    <p:extLst>
      <p:ext uri="{BB962C8B-B14F-4D97-AF65-F5344CB8AC3E}">
        <p14:creationId xmlns:p14="http://schemas.microsoft.com/office/powerpoint/2010/main" val="2304779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3.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inside header with EM written out.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1"/>
            <a:ext cx="9144000" cy="6858001"/>
          </a:xfrm>
          <a:prstGeom prst="rect">
            <a:avLst/>
          </a:prstGeom>
        </p:spPr>
      </p:pic>
      <p:sp>
        <p:nvSpPr>
          <p:cNvPr id="2" name="Title Placeholder 1"/>
          <p:cNvSpPr>
            <a:spLocks noGrp="1"/>
          </p:cNvSpPr>
          <p:nvPr>
            <p:ph type="title"/>
          </p:nvPr>
        </p:nvSpPr>
        <p:spPr>
          <a:xfrm>
            <a:off x="3523376" y="274638"/>
            <a:ext cx="5163424" cy="505538"/>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EA9C1-D364-4F4B-8961-BBA3D45421BA}" type="datetimeFigureOut">
              <a:rPr lang="en-US" smtClean="0">
                <a:solidFill>
                  <a:prstClr val="black">
                    <a:tint val="75000"/>
                  </a:prstClr>
                </a:solidFill>
              </a:rPr>
              <a:pPr/>
              <a:t>6/7/17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ED539-1620-4C97-BA0A-66FA1A89D0A6}" type="slidenum">
              <a:rPr lang="en-US" smtClean="0">
                <a:solidFill>
                  <a:prstClr val="black">
                    <a:tint val="75000"/>
                  </a:prstClr>
                </a:solidFill>
              </a:rPr>
              <a:pPr/>
              <a:t>‹#›</a:t>
            </a:fld>
            <a:endParaRPr lang="en-US" dirty="0">
              <a:solidFill>
                <a:prstClr val="black">
                  <a:tint val="75000"/>
                </a:prstClr>
              </a:solidFill>
            </a:endParaRPr>
          </a:p>
        </p:txBody>
      </p:sp>
      <p:sp>
        <p:nvSpPr>
          <p:cNvPr id="8" name="Rectangle 2"/>
          <p:cNvSpPr>
            <a:spLocks noChangeArrowheads="1"/>
          </p:cNvSpPr>
          <p:nvPr/>
        </p:nvSpPr>
        <p:spPr bwMode="auto">
          <a:xfrm flipH="1">
            <a:off x="-1"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dirty="0">
              <a:solidFill>
                <a:srgbClr val="000000"/>
              </a:solidFill>
              <a:latin typeface="Arial" pitchFamily="34" charset="0"/>
              <a:ea typeface="ヒラギノ角ゴ ProN W3"/>
              <a:cs typeface="ヒラギノ角ゴ ProN W3"/>
            </a:endParaRPr>
          </a:p>
        </p:txBody>
      </p:sp>
      <p:sp>
        <p:nvSpPr>
          <p:cNvPr id="9" name="TextBox 1"/>
          <p:cNvSpPr txBox="1">
            <a:spLocks noChangeArrowheads="1"/>
          </p:cNvSpPr>
          <p:nvPr/>
        </p:nvSpPr>
        <p:spPr bwMode="auto">
          <a:xfrm>
            <a:off x="7414063" y="6619733"/>
            <a:ext cx="1371600" cy="236988"/>
          </a:xfrm>
          <a:prstGeom prst="rect">
            <a:avLst/>
          </a:prstGeom>
          <a:noFill/>
          <a:ln>
            <a:noFill/>
          </a:ln>
          <a:extLst/>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dirty="0" smtClean="0">
                <a:solidFill>
                  <a:srgbClr val="FFE8A6"/>
                </a:solidFill>
                <a:latin typeface="Calibri"/>
                <a:ea typeface="ヒラギノ角ゴ ProN W3"/>
                <a:cs typeface="ヒラギノ角ゴ ProN W3"/>
              </a:rPr>
              <a:t>www.energy.gov/EM</a:t>
            </a:r>
          </a:p>
        </p:txBody>
      </p:sp>
      <p:sp>
        <p:nvSpPr>
          <p:cNvPr id="10" name="TextBox 2"/>
          <p:cNvSpPr txBox="1">
            <a:spLocks noChangeArrowheads="1"/>
          </p:cNvSpPr>
          <p:nvPr/>
        </p:nvSpPr>
        <p:spPr bwMode="auto">
          <a:xfrm>
            <a:off x="7783800" y="6618463"/>
            <a:ext cx="1295400" cy="246221"/>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smtClean="0">
                <a:solidFill>
                  <a:srgbClr val="FFFFFF"/>
                </a:solidFill>
                <a:latin typeface="Calibri"/>
                <a:ea typeface="ヒラギノ角ゴ ProN W3"/>
                <a:cs typeface="ヒラギノ角ゴ ProN W3"/>
              </a:rPr>
              <a:pPr algn="r" eaLnBrk="1" fontAlgn="base" hangingPunct="1">
                <a:spcBef>
                  <a:spcPct val="0"/>
                </a:spcBef>
                <a:spcAft>
                  <a:spcPct val="0"/>
                </a:spcAft>
                <a:defRPr/>
              </a:pPr>
              <a:t>‹#›</a:t>
            </a:fld>
            <a:endParaRPr lang="en-US" sz="1000" dirty="0" smtClean="0">
              <a:solidFill>
                <a:srgbClr val="FFFFFF"/>
              </a:solidFill>
              <a:latin typeface="Calibri"/>
              <a:ea typeface="ヒラギノ角ゴ ProN W3"/>
              <a:cs typeface="ヒラギノ角ゴ ProN W3"/>
            </a:endParaRPr>
          </a:p>
        </p:txBody>
      </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76837" y="6644081"/>
            <a:ext cx="2541864"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190835"/>
      </p:ext>
    </p:extLst>
  </p:cSld>
  <p:clrMap bg1="lt1" tx1="dk1" bg2="lt2" tx2="dk2" accent1="accent1" accent2="accent2" accent3="accent3" accent4="accent4" accent5="accent5" accent6="accent6" hlink="hlink" folHlink="folHlink"/>
  <p:sldLayoutIdLst>
    <p:sldLayoutId id="2147483661" r:id="rId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2800" b="1" kern="1200">
          <a:solidFill>
            <a:schemeClr val="bg1"/>
          </a:solidFill>
          <a:latin typeface="+mj-lt"/>
          <a:ea typeface="+mj-ea"/>
          <a:cs typeface="+mj-cs"/>
        </a:defRPr>
      </a:lvl1pPr>
    </p:titleStyle>
    <p:bodyStyle>
      <a:lvl1pPr marL="231775" indent="-231775" algn="l" defTabSz="914400" rtl="0" eaLnBrk="1" latinLnBrk="0" hangingPunct="1">
        <a:spcBef>
          <a:spcPct val="20000"/>
        </a:spcBef>
        <a:buFont typeface="Arial" pitchFamily="34" charset="0"/>
        <a:buChar char="•"/>
        <a:defRPr sz="2100" kern="1200">
          <a:solidFill>
            <a:srgbClr val="002499"/>
          </a:solidFill>
          <a:latin typeface="+mn-lt"/>
          <a:ea typeface="+mn-ea"/>
          <a:cs typeface="+mn-cs"/>
        </a:defRPr>
      </a:lvl1pPr>
      <a:lvl2pPr marL="461963" indent="-236538" algn="l" defTabSz="914400" rtl="0" eaLnBrk="1" latinLnBrk="0" hangingPunct="1">
        <a:spcBef>
          <a:spcPct val="20000"/>
        </a:spcBef>
        <a:buFont typeface="Arial" pitchFamily="34" charset="0"/>
        <a:buChar char="•"/>
        <a:defRPr sz="1800" kern="1200">
          <a:solidFill>
            <a:srgbClr val="002499"/>
          </a:solidFill>
          <a:latin typeface="+mn-lt"/>
          <a:ea typeface="+mn-ea"/>
          <a:cs typeface="+mn-cs"/>
        </a:defRPr>
      </a:lvl2pPr>
      <a:lvl3pPr marL="679450" indent="-228600" algn="l" defTabSz="914400" rtl="0" eaLnBrk="1" latinLnBrk="0" hangingPunct="1">
        <a:spcBef>
          <a:spcPct val="20000"/>
        </a:spcBef>
        <a:buFont typeface="Arial" pitchFamily="34" charset="0"/>
        <a:buChar char="•"/>
        <a:defRPr sz="1600" kern="1200">
          <a:solidFill>
            <a:srgbClr val="002499"/>
          </a:solidFill>
          <a:latin typeface="+mn-lt"/>
          <a:ea typeface="+mn-ea"/>
          <a:cs typeface="+mn-cs"/>
        </a:defRPr>
      </a:lvl3pPr>
      <a:lvl4pPr marL="857250" indent="-168275" algn="l" defTabSz="914400" rtl="0" eaLnBrk="1" latinLnBrk="0" hangingPunct="1">
        <a:spcBef>
          <a:spcPct val="20000"/>
        </a:spcBef>
        <a:buFont typeface="Arial" pitchFamily="34" charset="0"/>
        <a:buChar char="•"/>
        <a:defRPr sz="1400" kern="1200">
          <a:solidFill>
            <a:srgbClr val="00249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inside header with EM written out.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1"/>
            <a:ext cx="9144000" cy="6858001"/>
          </a:xfrm>
          <a:prstGeom prst="rect">
            <a:avLst/>
          </a:prstGeom>
        </p:spPr>
      </p:pic>
      <p:sp>
        <p:nvSpPr>
          <p:cNvPr id="2" name="Title Placeholder 1"/>
          <p:cNvSpPr>
            <a:spLocks noGrp="1"/>
          </p:cNvSpPr>
          <p:nvPr>
            <p:ph type="title"/>
          </p:nvPr>
        </p:nvSpPr>
        <p:spPr>
          <a:xfrm>
            <a:off x="3523376" y="274638"/>
            <a:ext cx="5163424" cy="505538"/>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EA9C1-D364-4F4B-8961-BBA3D45421BA}" type="datetimeFigureOut">
              <a:rPr lang="en-US" smtClean="0">
                <a:solidFill>
                  <a:prstClr val="black">
                    <a:tint val="75000"/>
                  </a:prstClr>
                </a:solidFill>
              </a:rPr>
              <a:pPr/>
              <a:t>6/7/17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ED539-1620-4C97-BA0A-66FA1A89D0A6}" type="slidenum">
              <a:rPr lang="en-US" smtClean="0">
                <a:solidFill>
                  <a:prstClr val="black">
                    <a:tint val="75000"/>
                  </a:prstClr>
                </a:solidFill>
              </a:rPr>
              <a:pPr/>
              <a:t>‹#›</a:t>
            </a:fld>
            <a:endParaRPr lang="en-US" dirty="0">
              <a:solidFill>
                <a:prstClr val="black">
                  <a:tint val="75000"/>
                </a:prstClr>
              </a:solidFill>
            </a:endParaRPr>
          </a:p>
        </p:txBody>
      </p:sp>
      <p:sp>
        <p:nvSpPr>
          <p:cNvPr id="8" name="Rectangle 2"/>
          <p:cNvSpPr>
            <a:spLocks noChangeArrowheads="1"/>
          </p:cNvSpPr>
          <p:nvPr/>
        </p:nvSpPr>
        <p:spPr bwMode="auto">
          <a:xfrm flipH="1">
            <a:off x="-1"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dirty="0">
              <a:solidFill>
                <a:srgbClr val="000000"/>
              </a:solidFill>
              <a:latin typeface="Arial" pitchFamily="34" charset="0"/>
              <a:ea typeface="ヒラギノ角ゴ ProN W3"/>
              <a:cs typeface="ヒラギノ角ゴ ProN W3"/>
            </a:endParaRPr>
          </a:p>
        </p:txBody>
      </p:sp>
      <p:sp>
        <p:nvSpPr>
          <p:cNvPr id="9" name="TextBox 1"/>
          <p:cNvSpPr txBox="1">
            <a:spLocks noChangeArrowheads="1"/>
          </p:cNvSpPr>
          <p:nvPr/>
        </p:nvSpPr>
        <p:spPr bwMode="auto">
          <a:xfrm>
            <a:off x="7414063" y="6619733"/>
            <a:ext cx="1371600" cy="236988"/>
          </a:xfrm>
          <a:prstGeom prst="rect">
            <a:avLst/>
          </a:prstGeom>
          <a:noFill/>
          <a:ln>
            <a:noFill/>
          </a:ln>
          <a:extLst/>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dirty="0" smtClean="0">
                <a:solidFill>
                  <a:srgbClr val="FFE8A6"/>
                </a:solidFill>
                <a:latin typeface="Calibri"/>
                <a:ea typeface="ヒラギノ角ゴ ProN W3"/>
                <a:cs typeface="ヒラギノ角ゴ ProN W3"/>
              </a:rPr>
              <a:t>www.energy.gov/EM</a:t>
            </a:r>
          </a:p>
        </p:txBody>
      </p:sp>
      <p:sp>
        <p:nvSpPr>
          <p:cNvPr id="10" name="TextBox 2"/>
          <p:cNvSpPr txBox="1">
            <a:spLocks noChangeArrowheads="1"/>
          </p:cNvSpPr>
          <p:nvPr/>
        </p:nvSpPr>
        <p:spPr bwMode="auto">
          <a:xfrm>
            <a:off x="7783800" y="6618463"/>
            <a:ext cx="1295400" cy="246221"/>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smtClean="0">
                <a:solidFill>
                  <a:srgbClr val="FFFFFF"/>
                </a:solidFill>
                <a:latin typeface="Calibri"/>
                <a:ea typeface="ヒラギノ角ゴ ProN W3"/>
                <a:cs typeface="ヒラギノ角ゴ ProN W3"/>
              </a:rPr>
              <a:pPr algn="r" eaLnBrk="1" fontAlgn="base" hangingPunct="1">
                <a:spcBef>
                  <a:spcPct val="0"/>
                </a:spcBef>
                <a:spcAft>
                  <a:spcPct val="0"/>
                </a:spcAft>
                <a:defRPr/>
              </a:pPr>
              <a:t>‹#›</a:t>
            </a:fld>
            <a:endParaRPr lang="en-US" sz="1000" dirty="0" smtClean="0">
              <a:solidFill>
                <a:srgbClr val="FFFFFF"/>
              </a:solidFill>
              <a:latin typeface="Calibri"/>
              <a:ea typeface="ヒラギノ角ゴ ProN W3"/>
              <a:cs typeface="ヒラギノ角ゴ ProN W3"/>
            </a:endParaRPr>
          </a:p>
        </p:txBody>
      </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76837" y="6644081"/>
            <a:ext cx="2541864"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093518"/>
      </p:ext>
    </p:extLst>
  </p:cSld>
  <p:clrMap bg1="lt1" tx1="dk1" bg2="lt2" tx2="dk2" accent1="accent1" accent2="accent2" accent3="accent3" accent4="accent4" accent5="accent5" accent6="accent6" hlink="hlink" folHlink="folHlink"/>
  <p:sldLayoutIdLst>
    <p:sldLayoutId id="2147483663" r:id="rId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2800" b="1" kern="1200">
          <a:solidFill>
            <a:schemeClr val="bg1"/>
          </a:solidFill>
          <a:latin typeface="+mj-lt"/>
          <a:ea typeface="+mj-ea"/>
          <a:cs typeface="+mj-cs"/>
        </a:defRPr>
      </a:lvl1pPr>
    </p:titleStyle>
    <p:bodyStyle>
      <a:lvl1pPr marL="231775" indent="-231775" algn="l" defTabSz="914400" rtl="0" eaLnBrk="1" latinLnBrk="0" hangingPunct="1">
        <a:spcBef>
          <a:spcPct val="20000"/>
        </a:spcBef>
        <a:buFont typeface="Arial" pitchFamily="34" charset="0"/>
        <a:buChar char="•"/>
        <a:defRPr sz="2100" kern="1200">
          <a:solidFill>
            <a:srgbClr val="002499"/>
          </a:solidFill>
          <a:latin typeface="+mn-lt"/>
          <a:ea typeface="+mn-ea"/>
          <a:cs typeface="+mn-cs"/>
        </a:defRPr>
      </a:lvl1pPr>
      <a:lvl2pPr marL="461963" indent="-236538" algn="l" defTabSz="914400" rtl="0" eaLnBrk="1" latinLnBrk="0" hangingPunct="1">
        <a:spcBef>
          <a:spcPct val="20000"/>
        </a:spcBef>
        <a:buFont typeface="Arial" pitchFamily="34" charset="0"/>
        <a:buChar char="•"/>
        <a:defRPr sz="1800" kern="1200">
          <a:solidFill>
            <a:srgbClr val="002499"/>
          </a:solidFill>
          <a:latin typeface="+mn-lt"/>
          <a:ea typeface="+mn-ea"/>
          <a:cs typeface="+mn-cs"/>
        </a:defRPr>
      </a:lvl2pPr>
      <a:lvl3pPr marL="679450" indent="-228600" algn="l" defTabSz="914400" rtl="0" eaLnBrk="1" latinLnBrk="0" hangingPunct="1">
        <a:spcBef>
          <a:spcPct val="20000"/>
        </a:spcBef>
        <a:buFont typeface="Arial" pitchFamily="34" charset="0"/>
        <a:buChar char="•"/>
        <a:defRPr sz="1600" kern="1200">
          <a:solidFill>
            <a:srgbClr val="002499"/>
          </a:solidFill>
          <a:latin typeface="+mn-lt"/>
          <a:ea typeface="+mn-ea"/>
          <a:cs typeface="+mn-cs"/>
        </a:defRPr>
      </a:lvl3pPr>
      <a:lvl4pPr marL="857250" indent="-168275" algn="l" defTabSz="914400" rtl="0" eaLnBrk="1" latinLnBrk="0" hangingPunct="1">
        <a:spcBef>
          <a:spcPct val="20000"/>
        </a:spcBef>
        <a:buFont typeface="Arial" pitchFamily="34" charset="0"/>
        <a:buChar char="•"/>
        <a:defRPr sz="1400" kern="1200">
          <a:solidFill>
            <a:srgbClr val="00249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inside header with EM written out.pn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0" y="-1"/>
            <a:ext cx="9144000" cy="6858001"/>
          </a:xfrm>
          <a:prstGeom prst="rect">
            <a:avLst/>
          </a:prstGeom>
        </p:spPr>
      </p:pic>
      <p:sp>
        <p:nvSpPr>
          <p:cNvPr id="2" name="Title Placeholder 1"/>
          <p:cNvSpPr>
            <a:spLocks noGrp="1"/>
          </p:cNvSpPr>
          <p:nvPr>
            <p:ph type="title"/>
          </p:nvPr>
        </p:nvSpPr>
        <p:spPr>
          <a:xfrm>
            <a:off x="3523376" y="274638"/>
            <a:ext cx="5163424" cy="505538"/>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EA9C1-D364-4F4B-8961-BBA3D45421BA}" type="datetimeFigureOut">
              <a:rPr lang="en-US" smtClean="0">
                <a:solidFill>
                  <a:prstClr val="black">
                    <a:tint val="75000"/>
                  </a:prstClr>
                </a:solidFill>
              </a:rPr>
              <a:pPr/>
              <a:t>6/7/17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ED539-1620-4C97-BA0A-66FA1A89D0A6}" type="slidenum">
              <a:rPr lang="en-US" smtClean="0">
                <a:solidFill>
                  <a:prstClr val="black">
                    <a:tint val="75000"/>
                  </a:prstClr>
                </a:solidFill>
              </a:rPr>
              <a:pPr/>
              <a:t>‹#›</a:t>
            </a:fld>
            <a:endParaRPr lang="en-US" dirty="0">
              <a:solidFill>
                <a:prstClr val="black">
                  <a:tint val="75000"/>
                </a:prstClr>
              </a:solidFill>
            </a:endParaRPr>
          </a:p>
        </p:txBody>
      </p:sp>
      <p:sp>
        <p:nvSpPr>
          <p:cNvPr id="8" name="Rectangle 2"/>
          <p:cNvSpPr>
            <a:spLocks noChangeArrowheads="1"/>
          </p:cNvSpPr>
          <p:nvPr/>
        </p:nvSpPr>
        <p:spPr bwMode="auto">
          <a:xfrm flipH="1">
            <a:off x="-1"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dirty="0">
              <a:solidFill>
                <a:srgbClr val="000000"/>
              </a:solidFill>
              <a:latin typeface="Arial" pitchFamily="34" charset="0"/>
              <a:ea typeface="ヒラギノ角ゴ ProN W3"/>
              <a:cs typeface="ヒラギノ角ゴ ProN W3"/>
            </a:endParaRPr>
          </a:p>
        </p:txBody>
      </p:sp>
      <p:sp>
        <p:nvSpPr>
          <p:cNvPr id="9" name="TextBox 1"/>
          <p:cNvSpPr txBox="1">
            <a:spLocks noChangeArrowheads="1"/>
          </p:cNvSpPr>
          <p:nvPr/>
        </p:nvSpPr>
        <p:spPr bwMode="auto">
          <a:xfrm>
            <a:off x="7414063" y="6619733"/>
            <a:ext cx="1371600" cy="236988"/>
          </a:xfrm>
          <a:prstGeom prst="rect">
            <a:avLst/>
          </a:prstGeom>
          <a:noFill/>
          <a:ln>
            <a:noFill/>
          </a:ln>
          <a:extLst/>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dirty="0" smtClean="0">
                <a:solidFill>
                  <a:srgbClr val="FFE8A6"/>
                </a:solidFill>
                <a:latin typeface="Calibri"/>
                <a:ea typeface="ヒラギノ角ゴ ProN W3"/>
                <a:cs typeface="ヒラギノ角ゴ ProN W3"/>
              </a:rPr>
              <a:t>www.energy.gov/EM</a:t>
            </a:r>
          </a:p>
        </p:txBody>
      </p:sp>
      <p:sp>
        <p:nvSpPr>
          <p:cNvPr id="10" name="TextBox 2"/>
          <p:cNvSpPr txBox="1">
            <a:spLocks noChangeArrowheads="1"/>
          </p:cNvSpPr>
          <p:nvPr/>
        </p:nvSpPr>
        <p:spPr bwMode="auto">
          <a:xfrm>
            <a:off x="7783800" y="6618463"/>
            <a:ext cx="1295400" cy="246221"/>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smtClean="0">
                <a:solidFill>
                  <a:srgbClr val="FFFFFF"/>
                </a:solidFill>
                <a:latin typeface="Calibri"/>
                <a:ea typeface="ヒラギノ角ゴ ProN W3"/>
                <a:cs typeface="ヒラギノ角ゴ ProN W3"/>
              </a:rPr>
              <a:pPr algn="r" eaLnBrk="1" fontAlgn="base" hangingPunct="1">
                <a:spcBef>
                  <a:spcPct val="0"/>
                </a:spcBef>
                <a:spcAft>
                  <a:spcPct val="0"/>
                </a:spcAft>
                <a:defRPr/>
              </a:pPr>
              <a:t>‹#›</a:t>
            </a:fld>
            <a:endParaRPr lang="en-US" sz="1000" dirty="0" smtClean="0">
              <a:solidFill>
                <a:srgbClr val="FFFFFF"/>
              </a:solidFill>
              <a:latin typeface="Calibri"/>
              <a:ea typeface="ヒラギノ角ゴ ProN W3"/>
              <a:cs typeface="ヒラギノ角ゴ ProN W3"/>
            </a:endParaRPr>
          </a:p>
        </p:txBody>
      </p:sp>
      <p:pic>
        <p:nvPicPr>
          <p:cNvPr id="11" name="Picture 2"/>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76837" y="6644081"/>
            <a:ext cx="2541864"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630571"/>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1" r:id="rId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2800" b="1" kern="1200">
          <a:solidFill>
            <a:schemeClr val="bg1"/>
          </a:solidFill>
          <a:latin typeface="+mj-lt"/>
          <a:ea typeface="+mj-ea"/>
          <a:cs typeface="+mj-cs"/>
        </a:defRPr>
      </a:lvl1pPr>
    </p:titleStyle>
    <p:bodyStyle>
      <a:lvl1pPr marL="231775" indent="-231775" algn="l" defTabSz="914400" rtl="0" eaLnBrk="1" latinLnBrk="0" hangingPunct="1">
        <a:spcBef>
          <a:spcPct val="20000"/>
        </a:spcBef>
        <a:buFont typeface="Arial" pitchFamily="34" charset="0"/>
        <a:buChar char="•"/>
        <a:defRPr sz="2100" kern="1200">
          <a:solidFill>
            <a:srgbClr val="002499"/>
          </a:solidFill>
          <a:latin typeface="+mn-lt"/>
          <a:ea typeface="+mn-ea"/>
          <a:cs typeface="+mn-cs"/>
        </a:defRPr>
      </a:lvl1pPr>
      <a:lvl2pPr marL="461963" indent="-236538" algn="l" defTabSz="914400" rtl="0" eaLnBrk="1" latinLnBrk="0" hangingPunct="1">
        <a:spcBef>
          <a:spcPct val="20000"/>
        </a:spcBef>
        <a:buFont typeface="Arial" pitchFamily="34" charset="0"/>
        <a:buChar char="•"/>
        <a:defRPr sz="1800" kern="1200">
          <a:solidFill>
            <a:srgbClr val="002499"/>
          </a:solidFill>
          <a:latin typeface="+mn-lt"/>
          <a:ea typeface="+mn-ea"/>
          <a:cs typeface="+mn-cs"/>
        </a:defRPr>
      </a:lvl2pPr>
      <a:lvl3pPr marL="679450" indent="-228600" algn="l" defTabSz="914400" rtl="0" eaLnBrk="1" latinLnBrk="0" hangingPunct="1">
        <a:spcBef>
          <a:spcPct val="20000"/>
        </a:spcBef>
        <a:buFont typeface="Arial" pitchFamily="34" charset="0"/>
        <a:buChar char="•"/>
        <a:defRPr sz="1600" kern="1200">
          <a:solidFill>
            <a:srgbClr val="002499"/>
          </a:solidFill>
          <a:latin typeface="+mn-lt"/>
          <a:ea typeface="+mn-ea"/>
          <a:cs typeface="+mn-cs"/>
        </a:defRPr>
      </a:lvl3pPr>
      <a:lvl4pPr marL="857250" indent="-168275" algn="l" defTabSz="914400" rtl="0" eaLnBrk="1" latinLnBrk="0" hangingPunct="1">
        <a:spcBef>
          <a:spcPct val="20000"/>
        </a:spcBef>
        <a:buFont typeface="Arial" pitchFamily="34" charset="0"/>
        <a:buChar char="•"/>
        <a:defRPr sz="1400" kern="1200">
          <a:solidFill>
            <a:srgbClr val="00249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tiff"/><Relationship Id="rId4" Type="http://schemas.openxmlformats.org/officeDocument/2006/relationships/image" Target="../media/image27.tiff"/><Relationship Id="rId5" Type="http://schemas.openxmlformats.org/officeDocument/2006/relationships/image" Target="../media/image28.tiff"/><Relationship Id="rId6" Type="http://schemas.openxmlformats.org/officeDocument/2006/relationships/image" Target="../media/image29.tiff"/><Relationship Id="rId7" Type="http://schemas.openxmlformats.org/officeDocument/2006/relationships/image" Target="../media/image30.tiff"/><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57200" y="1219200"/>
            <a:ext cx="8077200" cy="5181600"/>
          </a:xfrm>
        </p:spPr>
        <p:txBody>
          <a:bodyPr>
            <a:normAutofit/>
          </a:bodyPr>
          <a:lstStyle/>
          <a:p>
            <a:pPr algn="ctr">
              <a:spcBef>
                <a:spcPts val="0"/>
              </a:spcBef>
            </a:pPr>
            <a:r>
              <a:rPr lang="en-US" sz="3000" dirty="0" smtClean="0"/>
              <a:t>Moderation Control Challenges</a:t>
            </a:r>
          </a:p>
          <a:p>
            <a:pPr algn="ctr">
              <a:spcBef>
                <a:spcPts val="0"/>
              </a:spcBef>
            </a:pPr>
            <a:r>
              <a:rPr lang="en-US" sz="3000" dirty="0"/>
              <a:t>i</a:t>
            </a:r>
            <a:r>
              <a:rPr lang="en-US" sz="3000" dirty="0" smtClean="0"/>
              <a:t>n a Shutdown Facility</a:t>
            </a:r>
          </a:p>
          <a:p>
            <a:pPr algn="ctr"/>
            <a:r>
              <a:rPr lang="en-US" dirty="0" smtClean="0"/>
              <a:t>Tom Hines – DOE Nuclear Safety Oversight Lead</a:t>
            </a:r>
          </a:p>
          <a:p>
            <a:pPr algn="ctr"/>
            <a:r>
              <a:rPr lang="en-US" dirty="0" smtClean="0"/>
              <a:t>Matthew Wilson – Senior Nuclear Criticality Safety Consultant</a:t>
            </a:r>
          </a:p>
          <a:p>
            <a:pPr algn="ctr"/>
            <a:r>
              <a:rPr lang="en-US" dirty="0" smtClean="0"/>
              <a:t>2017 ANS Annual Meeting</a:t>
            </a:r>
          </a:p>
          <a:p>
            <a:pPr algn="ctr"/>
            <a:endParaRPr lang="en-US" sz="6000" dirty="0"/>
          </a:p>
          <a:p>
            <a:pPr algn="ctr"/>
            <a:endParaRPr lang="en-US" sz="6000" dirty="0"/>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838200" y="3505200"/>
            <a:ext cx="7467600" cy="2745972"/>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390330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722019" y="1066800"/>
            <a:ext cx="4269152" cy="2364582"/>
            <a:chOff x="6187518" y="75680"/>
            <a:chExt cx="5800710" cy="3167529"/>
          </a:xfrm>
        </p:grpSpPr>
        <p:pic>
          <p:nvPicPr>
            <p:cNvPr id="13" name="Picture 12"/>
            <p:cNvPicPr>
              <a:picLocks noChangeAspect="1"/>
            </p:cNvPicPr>
            <p:nvPr/>
          </p:nvPicPr>
          <p:blipFill>
            <a:blip r:embed="rId3"/>
            <a:stretch>
              <a:fillRect/>
            </a:stretch>
          </p:blipFill>
          <p:spPr>
            <a:xfrm>
              <a:off x="6187518" y="75680"/>
              <a:ext cx="5800710" cy="3167529"/>
            </a:xfrm>
            <a:prstGeom prst="rect">
              <a:avLst/>
            </a:prstGeom>
          </p:spPr>
        </p:pic>
        <p:pic>
          <p:nvPicPr>
            <p:cNvPr id="14" name="Picture 13"/>
            <p:cNvPicPr>
              <a:picLocks noChangeAspect="1"/>
            </p:cNvPicPr>
            <p:nvPr/>
          </p:nvPicPr>
          <p:blipFill>
            <a:blip r:embed="rId4"/>
            <a:stretch>
              <a:fillRect/>
            </a:stretch>
          </p:blipFill>
          <p:spPr>
            <a:xfrm>
              <a:off x="10158940" y="2208369"/>
              <a:ext cx="1361058" cy="841570"/>
            </a:xfrm>
            <a:prstGeom prst="rect">
              <a:avLst/>
            </a:prstGeom>
          </p:spPr>
        </p:pic>
        <p:cxnSp>
          <p:nvCxnSpPr>
            <p:cNvPr id="15" name="Straight Connector 14"/>
            <p:cNvCxnSpPr/>
            <p:nvPr/>
          </p:nvCxnSpPr>
          <p:spPr>
            <a:xfrm>
              <a:off x="9904031" y="1851298"/>
              <a:ext cx="254909" cy="1156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294144" y="1784560"/>
              <a:ext cx="985837" cy="59192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52400" y="3747758"/>
            <a:ext cx="4177288" cy="2294018"/>
            <a:chOff x="20091" y="135467"/>
            <a:chExt cx="12183059" cy="6604000"/>
          </a:xfrm>
        </p:grpSpPr>
        <p:pic>
          <p:nvPicPr>
            <p:cNvPr id="11" name="Picture 10"/>
            <p:cNvPicPr>
              <a:picLocks noChangeAspect="1"/>
            </p:cNvPicPr>
            <p:nvPr/>
          </p:nvPicPr>
          <p:blipFill>
            <a:blip r:embed="rId5"/>
            <a:stretch>
              <a:fillRect/>
            </a:stretch>
          </p:blipFill>
          <p:spPr>
            <a:xfrm>
              <a:off x="20091" y="135467"/>
              <a:ext cx="12183059" cy="6604000"/>
            </a:xfrm>
            <a:prstGeom prst="rect">
              <a:avLst/>
            </a:prstGeom>
          </p:spPr>
        </p:pic>
        <p:pic>
          <p:nvPicPr>
            <p:cNvPr id="12" name="Picture 11"/>
            <p:cNvPicPr>
              <a:picLocks noChangeAspect="1"/>
            </p:cNvPicPr>
            <p:nvPr/>
          </p:nvPicPr>
          <p:blipFill>
            <a:blip r:embed="rId6"/>
            <a:stretch>
              <a:fillRect/>
            </a:stretch>
          </p:blipFill>
          <p:spPr>
            <a:xfrm>
              <a:off x="7946730" y="4241800"/>
              <a:ext cx="3492891" cy="2065867"/>
            </a:xfrm>
            <a:prstGeom prst="rect">
              <a:avLst/>
            </a:prstGeom>
          </p:spPr>
        </p:pic>
        <p:cxnSp>
          <p:nvCxnSpPr>
            <p:cNvPr id="18" name="Straight Connector 17"/>
            <p:cNvCxnSpPr/>
            <p:nvPr/>
          </p:nvCxnSpPr>
          <p:spPr>
            <a:xfrm>
              <a:off x="7747000" y="3810000"/>
              <a:ext cx="267640" cy="2395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98933" y="3437467"/>
              <a:ext cx="2141162" cy="105833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7"/>
          <a:stretch>
            <a:fillRect/>
          </a:stretch>
        </p:blipFill>
        <p:spPr>
          <a:xfrm>
            <a:off x="152401" y="1143001"/>
            <a:ext cx="4177288" cy="2288381"/>
          </a:xfrm>
          <a:prstGeom prst="rect">
            <a:avLst/>
          </a:prstGeom>
        </p:spPr>
      </p:pic>
      <p:pic>
        <p:nvPicPr>
          <p:cNvPr id="3" name="Picture 2"/>
          <p:cNvPicPr>
            <a:picLocks noChangeAspect="1"/>
          </p:cNvPicPr>
          <p:nvPr/>
        </p:nvPicPr>
        <p:blipFill>
          <a:blip r:embed="rId8"/>
          <a:stretch>
            <a:fillRect/>
          </a:stretch>
        </p:blipFill>
        <p:spPr>
          <a:xfrm>
            <a:off x="2801778" y="2576583"/>
            <a:ext cx="1157135" cy="710522"/>
          </a:xfrm>
          <a:prstGeom prst="rect">
            <a:avLst/>
          </a:prstGeom>
        </p:spPr>
      </p:pic>
      <p:cxnSp>
        <p:nvCxnSpPr>
          <p:cNvPr id="5" name="Straight Connector 4"/>
          <p:cNvCxnSpPr/>
          <p:nvPr/>
        </p:nvCxnSpPr>
        <p:spPr>
          <a:xfrm>
            <a:off x="2801778" y="2392311"/>
            <a:ext cx="91768" cy="730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25310" y="2287191"/>
            <a:ext cx="967651" cy="617669"/>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9"/>
          <a:stretch>
            <a:fillRect/>
          </a:stretch>
        </p:blipFill>
        <p:spPr>
          <a:xfrm>
            <a:off x="4722019" y="3747758"/>
            <a:ext cx="4269152" cy="2294018"/>
          </a:xfrm>
          <a:prstGeom prst="rect">
            <a:avLst/>
          </a:prstGeom>
        </p:spPr>
      </p:pic>
      <p:pic>
        <p:nvPicPr>
          <p:cNvPr id="25" name="Picture 24"/>
          <p:cNvPicPr>
            <a:picLocks noChangeAspect="1"/>
          </p:cNvPicPr>
          <p:nvPr/>
        </p:nvPicPr>
        <p:blipFill>
          <a:blip r:embed="rId10"/>
          <a:stretch>
            <a:fillRect/>
          </a:stretch>
        </p:blipFill>
        <p:spPr>
          <a:xfrm>
            <a:off x="7457262" y="5137476"/>
            <a:ext cx="1189305" cy="852738"/>
          </a:xfrm>
          <a:prstGeom prst="rect">
            <a:avLst/>
          </a:prstGeom>
        </p:spPr>
      </p:pic>
      <p:cxnSp>
        <p:nvCxnSpPr>
          <p:cNvPr id="27" name="Straight Connector 26"/>
          <p:cNvCxnSpPr/>
          <p:nvPr/>
        </p:nvCxnSpPr>
        <p:spPr>
          <a:xfrm>
            <a:off x="7391400" y="5024173"/>
            <a:ext cx="152400" cy="867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44869" y="4894767"/>
            <a:ext cx="965731" cy="5154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3093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228600" y="1295400"/>
            <a:ext cx="8509462" cy="4876800"/>
          </a:xfrm>
          <a:prstGeom prst="rect">
            <a:avLst/>
          </a:prstGeom>
        </p:spPr>
        <p:txBody>
          <a:bodyPr>
            <a:normAutofit/>
          </a:bodyPr>
          <a:lstStyle/>
          <a:p>
            <a:pPr marL="569912" indent="-342900">
              <a:buClr>
                <a:srgbClr val="F79646">
                  <a:lumMod val="75000"/>
                </a:srgbClr>
              </a:buClr>
              <a:buSzPct val="75000"/>
              <a:buFont typeface="Wingdings" panose="05000000000000000000" pitchFamily="2" charset="2"/>
              <a:buChar char="Ø"/>
            </a:pPr>
            <a:r>
              <a:rPr lang="en-US" dirty="0" smtClean="0">
                <a:solidFill>
                  <a:schemeClr val="tx1"/>
                </a:solidFill>
              </a:rPr>
              <a:t>Current Control Scheme</a:t>
            </a:r>
          </a:p>
          <a:p>
            <a:pPr marL="800100" lvl="1" indent="-342900">
              <a:buClr>
                <a:srgbClr val="F79646">
                  <a:lumMod val="75000"/>
                </a:srgbClr>
              </a:buClr>
              <a:buSzPct val="75000"/>
              <a:buFont typeface="Wingdings" panose="05000000000000000000" pitchFamily="2" charset="2"/>
              <a:buChar char="Ø"/>
            </a:pPr>
            <a:r>
              <a:rPr lang="en-US" dirty="0" smtClean="0">
                <a:solidFill>
                  <a:schemeClr val="tx1"/>
                </a:solidFill>
              </a:rPr>
              <a:t>Passive NCS Control:</a:t>
            </a:r>
          </a:p>
          <a:p>
            <a:pPr marL="960437" lvl="2" indent="-285750">
              <a:buClr>
                <a:srgbClr val="F79646">
                  <a:lumMod val="75000"/>
                </a:srgbClr>
              </a:buClr>
              <a:buSzPct val="75000"/>
            </a:pPr>
            <a:r>
              <a:rPr lang="en-US" dirty="0" smtClean="0">
                <a:solidFill>
                  <a:schemeClr val="tx1"/>
                </a:solidFill>
              </a:rPr>
              <a:t>The integrity of the piping is maintained as a passive design feature limiting exposure of the contents to the external conditions.</a:t>
            </a:r>
          </a:p>
          <a:p>
            <a:pPr marL="1138237" lvl="3" indent="-285750">
              <a:buClr>
                <a:srgbClr val="F79646">
                  <a:lumMod val="75000"/>
                </a:srgbClr>
              </a:buClr>
              <a:buSzPct val="75000"/>
            </a:pPr>
            <a:r>
              <a:rPr lang="en-US" dirty="0">
                <a:solidFill>
                  <a:schemeClr val="tx1"/>
                </a:solidFill>
              </a:rPr>
              <a:t>T</a:t>
            </a:r>
            <a:r>
              <a:rPr lang="en-US" dirty="0" smtClean="0">
                <a:solidFill>
                  <a:schemeClr val="tx1"/>
                </a:solidFill>
              </a:rPr>
              <a:t>he boundary between the uranium compounds inside the piping and atmosphere is resistant to exchange with the atmosphere </a:t>
            </a:r>
            <a:r>
              <a:rPr lang="en-US" u="sng" dirty="0" smtClean="0">
                <a:solidFill>
                  <a:schemeClr val="tx1"/>
                </a:solidFill>
              </a:rPr>
              <a:t>but not leak tight</a:t>
            </a:r>
            <a:r>
              <a:rPr lang="en-US" dirty="0" smtClean="0">
                <a:solidFill>
                  <a:schemeClr val="tx1"/>
                </a:solidFill>
              </a:rPr>
              <a:t>.</a:t>
            </a:r>
          </a:p>
          <a:p>
            <a:pPr marL="742950" lvl="1" indent="-285750">
              <a:buClr>
                <a:srgbClr val="F79646">
                  <a:lumMod val="75000"/>
                </a:srgbClr>
              </a:buClr>
              <a:buSzPct val="75000"/>
              <a:buFont typeface="Wingdings" panose="05000000000000000000" pitchFamily="2" charset="2"/>
              <a:buChar char="Ø"/>
            </a:pPr>
            <a:r>
              <a:rPr lang="en-US" dirty="0" smtClean="0">
                <a:solidFill>
                  <a:schemeClr val="tx1"/>
                </a:solidFill>
              </a:rPr>
              <a:t>Administrative NCS Control:</a:t>
            </a:r>
          </a:p>
          <a:p>
            <a:pPr marL="960120" lvl="4" indent="-283464">
              <a:buClr>
                <a:srgbClr val="F79646">
                  <a:lumMod val="75000"/>
                </a:srgbClr>
              </a:buClr>
              <a:buSzPct val="75000"/>
            </a:pPr>
            <a:r>
              <a:rPr lang="en-US" sz="1800" dirty="0" smtClean="0">
                <a:solidFill>
                  <a:schemeClr val="tx1"/>
                </a:solidFill>
              </a:rPr>
              <a:t>Establish moderation control by maintaining the piping in a dry gas environment that is verified at least semi-annually by sampling that shows moisture content is less than 1300 ppm</a:t>
            </a:r>
            <a:r>
              <a:rPr lang="en-US" sz="1800" baseline="-25000" dirty="0" smtClean="0">
                <a:solidFill>
                  <a:schemeClr val="tx1"/>
                </a:solidFill>
              </a:rPr>
              <a:t>v</a:t>
            </a:r>
            <a:r>
              <a:rPr lang="en-US" sz="1800" dirty="0" smtClean="0">
                <a:solidFill>
                  <a:schemeClr val="tx1"/>
                </a:solidFill>
              </a:rPr>
              <a:t>.</a:t>
            </a:r>
          </a:p>
          <a:p>
            <a:pPr marL="1143000" lvl="4" indent="0">
              <a:buClr>
                <a:srgbClr val="F79646">
                  <a:lumMod val="75000"/>
                </a:srgbClr>
              </a:buClr>
              <a:buSzPct val="75000"/>
              <a:buNone/>
            </a:pPr>
            <a:r>
              <a:rPr lang="en-US" sz="1800" dirty="0" smtClean="0">
                <a:solidFill>
                  <a:schemeClr val="tx1"/>
                </a:solidFill>
              </a:rPr>
              <a:t>OR</a:t>
            </a:r>
            <a:endParaRPr lang="en-US" sz="1800" dirty="0">
              <a:solidFill>
                <a:schemeClr val="tx1"/>
              </a:solidFill>
            </a:endParaRPr>
          </a:p>
          <a:p>
            <a:pPr marL="960120" lvl="4" indent="-283464">
              <a:buClr>
                <a:srgbClr val="F79646">
                  <a:lumMod val="75000"/>
                </a:srgbClr>
              </a:buClr>
              <a:buSzPct val="75000"/>
            </a:pPr>
            <a:r>
              <a:rPr lang="en-US" sz="1800" dirty="0" smtClean="0">
                <a:solidFill>
                  <a:schemeClr val="tx1"/>
                </a:solidFill>
              </a:rPr>
              <a:t>Establish </a:t>
            </a:r>
            <a:r>
              <a:rPr lang="en-US" sz="1800" dirty="0">
                <a:solidFill>
                  <a:schemeClr val="tx1"/>
                </a:solidFill>
              </a:rPr>
              <a:t>moderation control by re-establishing a fluorinating environment.</a:t>
            </a:r>
          </a:p>
          <a:p>
            <a:pPr marL="1143000" lvl="4" indent="0">
              <a:buClr>
                <a:srgbClr val="F79646">
                  <a:lumMod val="75000"/>
                </a:srgbClr>
              </a:buClr>
              <a:buSzPct val="75000"/>
              <a:buNone/>
            </a:pPr>
            <a:r>
              <a:rPr lang="en-US" sz="1800" dirty="0">
                <a:solidFill>
                  <a:schemeClr val="tx1"/>
                </a:solidFill>
              </a:rPr>
              <a:t>OR</a:t>
            </a:r>
          </a:p>
          <a:p>
            <a:pPr marL="960120" lvl="4" indent="-283464">
              <a:buClr>
                <a:srgbClr val="F79646">
                  <a:lumMod val="75000"/>
                </a:srgbClr>
              </a:buClr>
              <a:buSzPct val="75000"/>
            </a:pPr>
            <a:r>
              <a:rPr lang="en-US" sz="1800" dirty="0" smtClean="0">
                <a:solidFill>
                  <a:schemeClr val="tx1"/>
                </a:solidFill>
              </a:rPr>
              <a:t>Establish </a:t>
            </a:r>
            <a:r>
              <a:rPr lang="en-US" sz="1800" dirty="0">
                <a:solidFill>
                  <a:schemeClr val="tx1"/>
                </a:solidFill>
              </a:rPr>
              <a:t>mass control by showing the piping to contain a combined mass to the points of isolation is &lt; a single unit safe mass at an </a:t>
            </a:r>
            <a:r>
              <a:rPr lang="en-US" sz="1800" baseline="30000" dirty="0">
                <a:solidFill>
                  <a:schemeClr val="tx1"/>
                </a:solidFill>
              </a:rPr>
              <a:t>H</a:t>
            </a:r>
            <a:r>
              <a:rPr lang="en-US" sz="1800" dirty="0">
                <a:solidFill>
                  <a:schemeClr val="tx1"/>
                </a:solidFill>
              </a:rPr>
              <a:t>/</a:t>
            </a:r>
            <a:r>
              <a:rPr lang="en-US" sz="1800" baseline="-25000" dirty="0">
                <a:solidFill>
                  <a:schemeClr val="tx1"/>
                </a:solidFill>
              </a:rPr>
              <a:t>U</a:t>
            </a:r>
            <a:r>
              <a:rPr lang="en-US" sz="1800" dirty="0">
                <a:solidFill>
                  <a:schemeClr val="tx1"/>
                </a:solidFill>
              </a:rPr>
              <a:t> of 4.</a:t>
            </a: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a:p>
          <a:p>
            <a:pPr marL="742950" lvl="1" indent="-285750">
              <a:buClr>
                <a:srgbClr val="F79646">
                  <a:lumMod val="75000"/>
                </a:srgbClr>
              </a:buClr>
              <a:buSzPct val="75000"/>
              <a:buFont typeface="Wingdings" panose="05000000000000000000" pitchFamily="2" charset="2"/>
              <a:buChar char="§"/>
            </a:pPr>
            <a:endParaRPr lang="en-US" sz="1600" dirty="0" smtClean="0"/>
          </a:p>
          <a:p>
            <a:pPr marL="742950" lvl="1" indent="-285750">
              <a:buClr>
                <a:srgbClr val="F79646">
                  <a:lumMod val="75000"/>
                </a:srgbClr>
              </a:buClr>
              <a:buSzPct val="75000"/>
              <a:buFont typeface="Wingdings" panose="05000000000000000000" pitchFamily="2" charset="2"/>
              <a:buChar char="§"/>
            </a:pPr>
            <a:endParaRPr lang="en-US" sz="1600" dirty="0">
              <a:solidFill>
                <a:srgbClr val="000099"/>
              </a:solidFill>
            </a:endParaRP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a:t>Moderation Control Challenges in a Shutdown Facility</a:t>
            </a:r>
          </a:p>
        </p:txBody>
      </p:sp>
    </p:spTree>
    <p:extLst>
      <p:ext uri="{BB962C8B-B14F-4D97-AF65-F5344CB8AC3E}">
        <p14:creationId xmlns:p14="http://schemas.microsoft.com/office/powerpoint/2010/main" val="36856994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24938" y="1143000"/>
            <a:ext cx="8890462" cy="5334000"/>
          </a:xfrm>
          <a:prstGeom prst="rect">
            <a:avLst/>
          </a:prstGeom>
        </p:spPr>
        <p:txBody>
          <a:bodyPr>
            <a:normAutofit/>
          </a:bodyPr>
          <a:lstStyle/>
          <a:p>
            <a:pPr marL="401637" lvl="1" indent="-285750">
              <a:spcBef>
                <a:spcPts val="0"/>
              </a:spcBef>
              <a:buClr>
                <a:srgbClr val="F79646">
                  <a:lumMod val="75000"/>
                </a:srgbClr>
              </a:buClr>
              <a:buFont typeface="Wingdings" panose="05000000000000000000" pitchFamily="2" charset="2"/>
              <a:buChar char="Ø"/>
            </a:pPr>
            <a:r>
              <a:rPr lang="en-US" sz="2400" dirty="0" smtClean="0">
                <a:solidFill>
                  <a:schemeClr val="tx1"/>
                </a:solidFill>
              </a:rPr>
              <a:t>Moisture Sampling Process</a:t>
            </a:r>
          </a:p>
          <a:p>
            <a:pPr marL="676274" lvl="2" indent="-342900">
              <a:spcBef>
                <a:spcPts val="0"/>
              </a:spcBef>
              <a:buClr>
                <a:srgbClr val="F79646">
                  <a:lumMod val="75000"/>
                </a:srgbClr>
              </a:buClr>
              <a:buFont typeface="Wingdings" panose="05000000000000000000" pitchFamily="2" charset="2"/>
              <a:buChar char="§"/>
            </a:pPr>
            <a:r>
              <a:rPr lang="en-US" sz="1800" dirty="0" smtClean="0">
                <a:solidFill>
                  <a:schemeClr val="tx1"/>
                </a:solidFill>
              </a:rPr>
              <a:t>Sampling volume, sample point, and boundaries must be defined.</a:t>
            </a:r>
          </a:p>
          <a:p>
            <a:pPr marL="676274" lvl="2" indent="-342900">
              <a:spcBef>
                <a:spcPts val="0"/>
              </a:spcBef>
              <a:buClr>
                <a:srgbClr val="F79646">
                  <a:lumMod val="75000"/>
                </a:srgbClr>
              </a:buClr>
              <a:buFont typeface="Wingdings" panose="05000000000000000000" pitchFamily="2" charset="2"/>
              <a:buChar char="§"/>
            </a:pPr>
            <a:r>
              <a:rPr lang="en-US" sz="1800" dirty="0" smtClean="0">
                <a:solidFill>
                  <a:schemeClr val="tx1"/>
                </a:solidFill>
              </a:rPr>
              <a:t>Valve configuration (open or closed) must be known.</a:t>
            </a:r>
            <a:endParaRPr lang="en-US" sz="1800" dirty="0">
              <a:solidFill>
                <a:schemeClr val="tx1"/>
              </a:solidFill>
            </a:endParaRP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smtClean="0"/>
              <a:t>Moderation Control Challenges in a Shutdown Facility</a:t>
            </a:r>
            <a:endParaRPr lang="en-US" sz="18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00" y="2286000"/>
            <a:ext cx="7315200" cy="4191000"/>
          </a:xfrm>
          <a:prstGeom prst="rect">
            <a:avLst/>
          </a:prstGeom>
        </p:spPr>
      </p:pic>
    </p:spTree>
    <p:extLst>
      <p:ext uri="{BB962C8B-B14F-4D97-AF65-F5344CB8AC3E}">
        <p14:creationId xmlns:p14="http://schemas.microsoft.com/office/powerpoint/2010/main" val="15948852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24938" y="1188720"/>
            <a:ext cx="8890462" cy="5364479"/>
          </a:xfrm>
          <a:prstGeom prst="rect">
            <a:avLst/>
          </a:prstGeom>
        </p:spPr>
        <p:txBody>
          <a:bodyPr>
            <a:normAutofit/>
          </a:bodyPr>
          <a:lstStyle/>
          <a:p>
            <a:pPr marL="457200" lvl="1" indent="-341313">
              <a:lnSpc>
                <a:spcPct val="150000"/>
              </a:lnSpc>
              <a:buClr>
                <a:srgbClr val="F79646">
                  <a:lumMod val="75000"/>
                </a:srgbClr>
              </a:buClr>
              <a:buFont typeface="Wingdings" panose="05000000000000000000" pitchFamily="2" charset="2"/>
              <a:buChar char="Ø"/>
            </a:pPr>
            <a:r>
              <a:rPr lang="en-US" sz="1600" dirty="0" smtClean="0">
                <a:solidFill>
                  <a:schemeClr val="tx1"/>
                </a:solidFill>
              </a:rPr>
              <a:t>Simplified Diagram of a  Cell Bypass Piping Volume</a:t>
            </a:r>
          </a:p>
          <a:p>
            <a:pPr marL="742950" lvl="1" indent="-285750">
              <a:buClr>
                <a:srgbClr val="F79646">
                  <a:lumMod val="75000"/>
                </a:srgbClr>
              </a:buClr>
              <a:buSzPct val="75000"/>
              <a:buFont typeface="Wingdings" panose="05000000000000000000" pitchFamily="2" charset="2"/>
              <a:buChar char="§"/>
            </a:pPr>
            <a:endParaRPr lang="en-US" sz="1400" dirty="0" smtClean="0">
              <a:solidFill>
                <a:schemeClr val="tx1"/>
              </a:solidFill>
            </a:endParaRPr>
          </a:p>
          <a:p>
            <a:pPr marL="742950" lvl="1" indent="-285750">
              <a:spcBef>
                <a:spcPts val="1800"/>
              </a:spcBef>
              <a:buClr>
                <a:srgbClr val="F79646">
                  <a:lumMod val="75000"/>
                </a:srgbClr>
              </a:buClr>
              <a:buSzPct val="75000"/>
            </a:pPr>
            <a:r>
              <a:rPr lang="en-US" sz="1400" dirty="0" smtClean="0"/>
              <a:t>					</a:t>
            </a:r>
            <a:r>
              <a:rPr lang="en-US" sz="1400" dirty="0" smtClean="0">
                <a:solidFill>
                  <a:schemeClr val="tx1"/>
                </a:solidFill>
              </a:rPr>
              <a:t>Paducah is currently moisture sampling 18 different					piping volumes.</a:t>
            </a:r>
          </a:p>
          <a:p>
            <a:pPr marL="4167187" lvl="8" indent="-285750">
              <a:spcBef>
                <a:spcPts val="1800"/>
              </a:spcBef>
              <a:buClr>
                <a:srgbClr val="F79646">
                  <a:lumMod val="75000"/>
                </a:srgbClr>
              </a:buClr>
              <a:buSzPct val="75000"/>
            </a:pPr>
            <a:r>
              <a:rPr lang="en-US" sz="1600" dirty="0" smtClean="0"/>
              <a:t> 	</a:t>
            </a:r>
            <a:r>
              <a:rPr lang="en-US" sz="1400" dirty="0" smtClean="0"/>
              <a:t>Volumes range from 2,000 ft</a:t>
            </a:r>
            <a:r>
              <a:rPr lang="en-US" sz="1400" baseline="30000" dirty="0" smtClean="0"/>
              <a:t>3</a:t>
            </a:r>
            <a:r>
              <a:rPr lang="en-US" sz="1400" dirty="0" smtClean="0"/>
              <a:t> (~ 2 semi-trailer tanks) to 	20,000 ft</a:t>
            </a:r>
            <a:r>
              <a:rPr lang="en-US" sz="1400" baseline="30000" dirty="0" smtClean="0"/>
              <a:t>3</a:t>
            </a:r>
            <a:r>
              <a:rPr lang="en-US" sz="1400" dirty="0" smtClean="0"/>
              <a:t> (~ 16 semi-trailer tanks) depending on pipe 	diameter and length.</a:t>
            </a:r>
          </a:p>
          <a:p>
            <a:pPr marL="4167187" lvl="8" indent="-285750">
              <a:spcBef>
                <a:spcPts val="1800"/>
              </a:spcBef>
              <a:buClr>
                <a:srgbClr val="F79646">
                  <a:lumMod val="75000"/>
                </a:srgbClr>
              </a:buClr>
              <a:buSzPct val="75000"/>
            </a:pPr>
            <a:r>
              <a:rPr lang="en-US" sz="1400" dirty="0"/>
              <a:t> </a:t>
            </a:r>
            <a:r>
              <a:rPr lang="en-US" sz="1400" dirty="0" smtClean="0"/>
              <a:t>	Sampling is a collaborative effort between Operations, 	Maintenance, and the Laboratory.</a:t>
            </a:r>
          </a:p>
          <a:p>
            <a:pPr marL="4167187" lvl="8" indent="-285750">
              <a:spcBef>
                <a:spcPts val="1800"/>
              </a:spcBef>
              <a:buClr>
                <a:srgbClr val="F79646">
                  <a:lumMod val="75000"/>
                </a:srgbClr>
              </a:buClr>
              <a:buSzPct val="75000"/>
            </a:pPr>
            <a:r>
              <a:rPr lang="en-US" sz="1400" dirty="0"/>
              <a:t> </a:t>
            </a:r>
            <a:r>
              <a:rPr lang="en-US" sz="1400" dirty="0" smtClean="0"/>
              <a:t>	Several man-hours are required for a sampling evolution  	($$$).</a:t>
            </a:r>
            <a:endParaRPr lang="en-US" sz="1400" dirty="0"/>
          </a:p>
          <a:p>
            <a:pPr marL="4167187" lvl="8" indent="-285750">
              <a:spcBef>
                <a:spcPts val="1800"/>
              </a:spcBef>
              <a:buClr>
                <a:srgbClr val="F79646">
                  <a:lumMod val="75000"/>
                </a:srgbClr>
              </a:buClr>
              <a:buSzPct val="75000"/>
            </a:pPr>
            <a:r>
              <a:rPr lang="en-US" sz="1800" dirty="0" smtClean="0">
                <a:solidFill>
                  <a:srgbClr val="000099"/>
                </a:solidFill>
              </a:rPr>
              <a:t>  	</a:t>
            </a:r>
            <a:endParaRPr lang="en-US" sz="1800" dirty="0">
              <a:solidFill>
                <a:srgbClr val="000099"/>
              </a:solidFill>
            </a:endParaRP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smtClean="0"/>
              <a:t>Moderation Control Challenges in a Shutdown Facility</a:t>
            </a:r>
            <a:endParaRPr lang="en-US" sz="1800" dirty="0"/>
          </a:p>
        </p:txBody>
      </p:sp>
      <p:pic>
        <p:nvPicPr>
          <p:cNvPr id="2" name="Picture 1"/>
          <p:cNvPicPr>
            <a:picLocks noChangeAspect="1"/>
          </p:cNvPicPr>
          <p:nvPr/>
        </p:nvPicPr>
        <p:blipFill>
          <a:blip r:embed="rId3"/>
          <a:stretch>
            <a:fillRect/>
          </a:stretch>
        </p:blipFill>
        <p:spPr>
          <a:xfrm>
            <a:off x="533400" y="1600200"/>
            <a:ext cx="3581400" cy="4953000"/>
          </a:xfrm>
          <a:prstGeom prst="rect">
            <a:avLst/>
          </a:prstGeom>
        </p:spPr>
      </p:pic>
    </p:spTree>
    <p:extLst>
      <p:ext uri="{BB962C8B-B14F-4D97-AF65-F5344CB8AC3E}">
        <p14:creationId xmlns:p14="http://schemas.microsoft.com/office/powerpoint/2010/main" val="32770349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24938" y="1188720"/>
            <a:ext cx="8890462" cy="5364479"/>
          </a:xfrm>
          <a:prstGeom prst="rect">
            <a:avLst/>
          </a:prstGeom>
        </p:spPr>
        <p:txBody>
          <a:bodyPr>
            <a:normAutofit/>
          </a:bodyPr>
          <a:lstStyle/>
          <a:p>
            <a:pPr marL="457200" lvl="1" indent="-341313">
              <a:lnSpc>
                <a:spcPct val="150000"/>
              </a:lnSpc>
              <a:buClr>
                <a:srgbClr val="F79646">
                  <a:lumMod val="75000"/>
                </a:srgbClr>
              </a:buClr>
              <a:buFont typeface="Wingdings" panose="05000000000000000000" pitchFamily="2" charset="2"/>
              <a:buChar char="Ø"/>
            </a:pPr>
            <a:r>
              <a:rPr lang="en-US" sz="1600" dirty="0" smtClean="0">
                <a:solidFill>
                  <a:schemeClr val="tx1"/>
                </a:solidFill>
              </a:rPr>
              <a:t>What went wrong resulting in the ORPS SC-1 Event?</a:t>
            </a:r>
          </a:p>
          <a:p>
            <a:pPr marL="742950" lvl="1" indent="-285750">
              <a:buClr>
                <a:srgbClr val="F79646">
                  <a:lumMod val="75000"/>
                </a:srgbClr>
              </a:buClr>
              <a:buSzPct val="75000"/>
              <a:buFont typeface="Wingdings" panose="05000000000000000000" pitchFamily="2" charset="2"/>
              <a:buChar char="§"/>
            </a:pPr>
            <a:endParaRPr lang="en-US" sz="1400" dirty="0" smtClean="0">
              <a:solidFill>
                <a:schemeClr val="tx1"/>
              </a:solidFill>
            </a:endParaRPr>
          </a:p>
          <a:p>
            <a:pPr marL="4572000" lvl="1" indent="-285750">
              <a:spcBef>
                <a:spcPts val="0"/>
              </a:spcBef>
              <a:buClr>
                <a:srgbClr val="F79646">
                  <a:lumMod val="75000"/>
                </a:srgbClr>
              </a:buClr>
              <a:buSzPct val="75000"/>
            </a:pPr>
            <a:r>
              <a:rPr lang="en-US" sz="1400" dirty="0" smtClean="0">
                <a:solidFill>
                  <a:schemeClr val="tx1"/>
                </a:solidFill>
              </a:rPr>
              <a:t>August 2015 – System sampled in excess of moisture limit – ORPS SC-2 Event</a:t>
            </a:r>
          </a:p>
          <a:p>
            <a:pPr marL="4572000" lvl="1" indent="-285750">
              <a:spcBef>
                <a:spcPts val="1800"/>
              </a:spcBef>
              <a:buClr>
                <a:srgbClr val="F79646">
                  <a:lumMod val="75000"/>
                </a:srgbClr>
              </a:buClr>
              <a:buSzPct val="75000"/>
            </a:pPr>
            <a:r>
              <a:rPr lang="en-US" sz="1400" dirty="0" smtClean="0">
                <a:solidFill>
                  <a:schemeClr val="tx1"/>
                </a:solidFill>
              </a:rPr>
              <a:t>October 2015 – While troubleshooting source of moisture for above issue, discovered a closed valve that isolated a section of piping from its sample point.</a:t>
            </a:r>
          </a:p>
          <a:p>
            <a:pPr marL="4572000" lvl="8" indent="-285750">
              <a:spcBef>
                <a:spcPts val="1800"/>
              </a:spcBef>
              <a:buClr>
                <a:srgbClr val="F79646">
                  <a:lumMod val="75000"/>
                </a:srgbClr>
              </a:buClr>
              <a:buSzPct val="75000"/>
            </a:pPr>
            <a:r>
              <a:rPr lang="en-US" sz="1400" dirty="0" smtClean="0"/>
              <a:t>The isolated section of piping had not been sampled for at least two sampling evolutions.</a:t>
            </a:r>
          </a:p>
          <a:p>
            <a:pPr marL="4572000" lvl="8" indent="-285750">
              <a:spcBef>
                <a:spcPts val="1800"/>
              </a:spcBef>
              <a:buClr>
                <a:srgbClr val="F79646">
                  <a:lumMod val="75000"/>
                </a:srgbClr>
              </a:buClr>
              <a:buSzPct val="75000"/>
            </a:pPr>
            <a:r>
              <a:rPr lang="en-US" sz="1400" dirty="0" smtClean="0"/>
              <a:t>The extent of the hydration of any deposit in the isolated section was not immediately known.</a:t>
            </a:r>
          </a:p>
          <a:p>
            <a:pPr marL="4572000" lvl="8" indent="-285750">
              <a:spcBef>
                <a:spcPts val="1800"/>
              </a:spcBef>
              <a:buClr>
                <a:srgbClr val="F79646">
                  <a:lumMod val="75000"/>
                </a:srgbClr>
              </a:buClr>
              <a:buSzPct val="75000"/>
            </a:pPr>
            <a:r>
              <a:rPr lang="en-US" sz="1400" dirty="0" smtClean="0"/>
              <a:t>The issue was categorized as an ORPS SC-1 event because no documented controls were available to prevent a criticality.</a:t>
            </a:r>
          </a:p>
          <a:p>
            <a:pPr marL="4572000" lvl="8" indent="-285750">
              <a:spcBef>
                <a:spcPts val="1800"/>
              </a:spcBef>
              <a:buClr>
                <a:srgbClr val="F79646">
                  <a:lumMod val="75000"/>
                </a:srgbClr>
              </a:buClr>
              <a:buSzPct val="75000"/>
            </a:pPr>
            <a:r>
              <a:rPr lang="en-US" sz="1400" dirty="0"/>
              <a:t>T</a:t>
            </a:r>
            <a:r>
              <a:rPr lang="en-US" sz="1400" dirty="0" smtClean="0"/>
              <a:t>he piping was subsequently sampled and verified to be in a “dry” condition.</a:t>
            </a:r>
            <a:endParaRPr lang="en-US" sz="1400" dirty="0"/>
          </a:p>
          <a:p>
            <a:pPr marL="4167187" lvl="8" indent="-285750">
              <a:spcBef>
                <a:spcPts val="1800"/>
              </a:spcBef>
              <a:buClr>
                <a:srgbClr val="F79646">
                  <a:lumMod val="75000"/>
                </a:srgbClr>
              </a:buClr>
              <a:buSzPct val="75000"/>
            </a:pPr>
            <a:endParaRPr lang="en-US" sz="1800" dirty="0">
              <a:solidFill>
                <a:srgbClr val="000099"/>
              </a:solidFill>
            </a:endParaRP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smtClean="0"/>
              <a:t>Moderation Control Challenges in a Shutdown Facility</a:t>
            </a:r>
            <a:endParaRPr lang="en-US" sz="1800" dirty="0"/>
          </a:p>
        </p:txBody>
      </p:sp>
      <p:sp>
        <p:nvSpPr>
          <p:cNvPr id="3" name="TextBox 2"/>
          <p:cNvSpPr txBox="1"/>
          <p:nvPr/>
        </p:nvSpPr>
        <p:spPr>
          <a:xfrm>
            <a:off x="3408218" y="2553908"/>
            <a:ext cx="836355" cy="646331"/>
          </a:xfrm>
          <a:prstGeom prst="rect">
            <a:avLst/>
          </a:prstGeom>
          <a:noFill/>
        </p:spPr>
        <p:txBody>
          <a:bodyPr wrap="square" rtlCol="0">
            <a:spAutoFit/>
          </a:bodyPr>
          <a:lstStyle/>
          <a:p>
            <a:r>
              <a:rPr lang="en-US" dirty="0" smtClean="0"/>
              <a:t>Closed Valve</a:t>
            </a:r>
            <a:endParaRPr lang="en-US" dirty="0"/>
          </a:p>
        </p:txBody>
      </p:sp>
      <p:sp>
        <p:nvSpPr>
          <p:cNvPr id="6" name="TextBox 5"/>
          <p:cNvSpPr txBox="1"/>
          <p:nvPr/>
        </p:nvSpPr>
        <p:spPr>
          <a:xfrm>
            <a:off x="3441470" y="4250930"/>
            <a:ext cx="955503" cy="646331"/>
          </a:xfrm>
          <a:prstGeom prst="rect">
            <a:avLst/>
          </a:prstGeom>
          <a:noFill/>
        </p:spPr>
        <p:txBody>
          <a:bodyPr wrap="square" rtlCol="0">
            <a:spAutoFit/>
          </a:bodyPr>
          <a:lstStyle/>
          <a:p>
            <a:r>
              <a:rPr lang="en-US" dirty="0" smtClean="0"/>
              <a:t>Sample Point</a:t>
            </a:r>
            <a:endParaRPr lang="en-US" dirty="0"/>
          </a:p>
        </p:txBody>
      </p:sp>
      <p:pic>
        <p:nvPicPr>
          <p:cNvPr id="9" name="Picture 8"/>
          <p:cNvPicPr>
            <a:picLocks noChangeAspect="1"/>
          </p:cNvPicPr>
          <p:nvPr/>
        </p:nvPicPr>
        <p:blipFill>
          <a:blip r:embed="rId3"/>
          <a:stretch>
            <a:fillRect/>
          </a:stretch>
        </p:blipFill>
        <p:spPr>
          <a:xfrm>
            <a:off x="382389" y="1676400"/>
            <a:ext cx="2971800" cy="4876799"/>
          </a:xfrm>
          <a:prstGeom prst="rect">
            <a:avLst/>
          </a:prstGeom>
        </p:spPr>
      </p:pic>
      <p:cxnSp>
        <p:nvCxnSpPr>
          <p:cNvPr id="8" name="Straight Arrow Connector 7"/>
          <p:cNvCxnSpPr>
            <a:stCxn id="3" idx="1"/>
          </p:cNvCxnSpPr>
          <p:nvPr/>
        </p:nvCxnSpPr>
        <p:spPr>
          <a:xfrm flipH="1">
            <a:off x="1525389" y="2877074"/>
            <a:ext cx="1882829" cy="581476"/>
          </a:xfrm>
          <a:prstGeom prst="straightConnector1">
            <a:avLst/>
          </a:prstGeom>
          <a:ln w="25400">
            <a:solidFill>
              <a:srgbClr val="00249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1"/>
          </p:cNvCxnSpPr>
          <p:nvPr/>
        </p:nvCxnSpPr>
        <p:spPr>
          <a:xfrm flipH="1" flipV="1">
            <a:off x="2362200" y="4462913"/>
            <a:ext cx="1079270" cy="111183"/>
          </a:xfrm>
          <a:prstGeom prst="straightConnector1">
            <a:avLst/>
          </a:prstGeom>
          <a:ln w="25400">
            <a:solidFill>
              <a:srgbClr val="0024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9038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24938" y="1219200"/>
            <a:ext cx="8890462" cy="5334000"/>
          </a:xfrm>
          <a:prstGeom prst="rect">
            <a:avLst/>
          </a:prstGeom>
        </p:spPr>
        <p:txBody>
          <a:bodyPr>
            <a:normAutofit/>
          </a:bodyPr>
          <a:lstStyle/>
          <a:p>
            <a:pPr marL="457200" lvl="1" indent="-341313">
              <a:buClr>
                <a:srgbClr val="F79646">
                  <a:lumMod val="75000"/>
                </a:srgbClr>
              </a:buClr>
              <a:buFont typeface="Wingdings" panose="05000000000000000000" pitchFamily="2" charset="2"/>
              <a:buChar char="Ø"/>
            </a:pPr>
            <a:r>
              <a:rPr lang="en-US" sz="1600" dirty="0" smtClean="0">
                <a:solidFill>
                  <a:schemeClr val="tx1"/>
                </a:solidFill>
              </a:rPr>
              <a:t>A compensatory measure has been implemented at Paducah to maintain a slightly positive pressure of dry air in header volumes (except headers that contain fluorine).</a:t>
            </a:r>
          </a:p>
          <a:p>
            <a:pPr marL="457200" lvl="1" indent="-341313">
              <a:buClr>
                <a:srgbClr val="F79646">
                  <a:lumMod val="75000"/>
                </a:srgbClr>
              </a:buClr>
              <a:buFont typeface="Wingdings" panose="05000000000000000000" pitchFamily="2" charset="2"/>
              <a:buChar char="Ø"/>
            </a:pPr>
            <a:r>
              <a:rPr lang="en-US" sz="1600" dirty="0" smtClean="0">
                <a:solidFill>
                  <a:schemeClr val="tx1"/>
                </a:solidFill>
              </a:rPr>
              <a:t>This practice has proven effective for maintaining systems in a dry condition at Portsmouth and is also working at Paducah.</a:t>
            </a:r>
          </a:p>
          <a:p>
            <a:pPr marL="457200" lvl="1" indent="0">
              <a:buClr>
                <a:srgbClr val="F79646">
                  <a:lumMod val="75000"/>
                </a:srgbClr>
              </a:buClr>
              <a:buSzPct val="75000"/>
              <a:buNone/>
            </a:pPr>
            <a:endParaRPr lang="en-US" sz="1600" dirty="0" smtClean="0">
              <a:solidFill>
                <a:schemeClr val="tx1"/>
              </a:solidFill>
            </a:endParaRPr>
          </a:p>
          <a:p>
            <a:pPr marL="457200" lvl="1" indent="0">
              <a:spcBef>
                <a:spcPts val="1800"/>
              </a:spcBef>
              <a:buClr>
                <a:srgbClr val="F79646">
                  <a:lumMod val="75000"/>
                </a:srgbClr>
              </a:buClr>
              <a:buSzPct val="75000"/>
              <a:buNone/>
            </a:pPr>
            <a:r>
              <a:rPr lang="en-US" sz="1400" dirty="0">
                <a:solidFill>
                  <a:schemeClr val="tx1"/>
                </a:solidFill>
              </a:rPr>
              <a:t>	 </a:t>
            </a:r>
            <a:r>
              <a:rPr lang="en-US" sz="1400" dirty="0" smtClean="0">
                <a:solidFill>
                  <a:schemeClr val="tx1"/>
                </a:solidFill>
              </a:rPr>
              <a:t>         </a:t>
            </a:r>
            <a:endParaRPr lang="en-US" sz="1400" dirty="0" smtClean="0">
              <a:solidFill>
                <a:schemeClr val="tx2"/>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2"/>
              </a:solidFill>
            </a:endParaRP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smtClean="0"/>
              <a:t>Moderation Control Challenges in a Shutdown Facility</a:t>
            </a:r>
            <a:endParaRPr lang="en-US" sz="18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95800" y="2362200"/>
            <a:ext cx="4383578" cy="41148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1069" y="2362200"/>
            <a:ext cx="4038600" cy="4114800"/>
          </a:xfrm>
          <a:prstGeom prst="rect">
            <a:avLst/>
          </a:prstGeom>
        </p:spPr>
      </p:pic>
    </p:spTree>
    <p:extLst>
      <p:ext uri="{BB962C8B-B14F-4D97-AF65-F5344CB8AC3E}">
        <p14:creationId xmlns:p14="http://schemas.microsoft.com/office/powerpoint/2010/main" val="38756350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24938" y="1219200"/>
            <a:ext cx="8890462" cy="5334000"/>
          </a:xfrm>
          <a:prstGeom prst="rect">
            <a:avLst/>
          </a:prstGeom>
        </p:spPr>
        <p:txBody>
          <a:bodyPr>
            <a:normAutofit/>
          </a:bodyPr>
          <a:lstStyle/>
          <a:p>
            <a:pPr marL="457200" lvl="1" indent="-341313">
              <a:spcBef>
                <a:spcPts val="0"/>
              </a:spcBef>
              <a:buClr>
                <a:srgbClr val="F79646">
                  <a:lumMod val="75000"/>
                </a:srgbClr>
              </a:buClr>
              <a:buFont typeface="Wingdings" panose="05000000000000000000" pitchFamily="2" charset="2"/>
              <a:buChar char="Ø"/>
            </a:pPr>
            <a:r>
              <a:rPr lang="en-US" sz="1600" dirty="0" smtClean="0">
                <a:solidFill>
                  <a:schemeClr val="tx1"/>
                </a:solidFill>
              </a:rPr>
              <a:t>Paducah is working toward identifying the fissile material mass in the piping to facilitate using a different control scheme.  Once mass is known, a right-sized control set can be established.</a:t>
            </a:r>
          </a:p>
          <a:p>
            <a:pPr marL="511174" lvl="3" indent="0" algn="ctr">
              <a:lnSpc>
                <a:spcPct val="150000"/>
              </a:lnSpc>
              <a:buClr>
                <a:srgbClr val="F79646">
                  <a:lumMod val="75000"/>
                </a:srgbClr>
              </a:buClr>
              <a:buNone/>
            </a:pPr>
            <a:r>
              <a:rPr lang="en-US" sz="1600" dirty="0" smtClean="0">
                <a:solidFill>
                  <a:schemeClr val="tx1"/>
                </a:solidFill>
              </a:rPr>
              <a:t>Non Destructive Assay method development</a:t>
            </a:r>
          </a:p>
          <a:p>
            <a:pPr marL="457200" lvl="1" indent="0">
              <a:buClr>
                <a:srgbClr val="F79646">
                  <a:lumMod val="75000"/>
                </a:srgbClr>
              </a:buClr>
              <a:buSzPct val="75000"/>
              <a:buNone/>
            </a:pPr>
            <a:endParaRPr lang="en-US" sz="1600" dirty="0" smtClean="0">
              <a:solidFill>
                <a:schemeClr val="tx1"/>
              </a:solidFill>
            </a:endParaRPr>
          </a:p>
          <a:p>
            <a:pPr marL="457200" lvl="1" indent="0">
              <a:spcBef>
                <a:spcPts val="1800"/>
              </a:spcBef>
              <a:buClr>
                <a:srgbClr val="F79646">
                  <a:lumMod val="75000"/>
                </a:srgbClr>
              </a:buClr>
              <a:buSzPct val="75000"/>
              <a:buNone/>
            </a:pPr>
            <a:r>
              <a:rPr lang="en-US" sz="1400" dirty="0">
                <a:solidFill>
                  <a:schemeClr val="tx1"/>
                </a:solidFill>
              </a:rPr>
              <a:t>	 </a:t>
            </a:r>
            <a:r>
              <a:rPr lang="en-US" sz="1400" dirty="0" smtClean="0">
                <a:solidFill>
                  <a:schemeClr val="tx1"/>
                </a:solidFill>
              </a:rPr>
              <a:t>         </a:t>
            </a:r>
            <a:endParaRPr lang="en-US" sz="1400" dirty="0" smtClean="0">
              <a:solidFill>
                <a:schemeClr val="tx2"/>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2"/>
              </a:solidFill>
            </a:endParaRP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smtClean="0"/>
              <a:t>Moderation Control Challenges in a Shutdown Facility</a:t>
            </a:r>
            <a:endParaRPr lang="en-US" sz="18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72000" y="2286000"/>
            <a:ext cx="4343400" cy="42672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17268" y="2286000"/>
            <a:ext cx="4026131" cy="4267200"/>
          </a:xfrm>
          <a:prstGeom prst="rect">
            <a:avLst/>
          </a:prstGeom>
        </p:spPr>
      </p:pic>
    </p:spTree>
    <p:extLst>
      <p:ext uri="{BB962C8B-B14F-4D97-AF65-F5344CB8AC3E}">
        <p14:creationId xmlns:p14="http://schemas.microsoft.com/office/powerpoint/2010/main" val="35073554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304800" y="1371600"/>
            <a:ext cx="8663354" cy="4572000"/>
          </a:xfrm>
          <a:prstGeom prst="rect">
            <a:avLst/>
          </a:prstGeom>
        </p:spPr>
        <p:txBody>
          <a:bodyPr>
            <a:normAutofit/>
          </a:bodyPr>
          <a:lstStyle/>
          <a:p>
            <a:pPr marL="457200" lvl="1" indent="-341313">
              <a:buClr>
                <a:srgbClr val="F79646">
                  <a:lumMod val="75000"/>
                </a:srgbClr>
              </a:buClr>
              <a:buFont typeface="Wingdings" panose="05000000000000000000" pitchFamily="2" charset="2"/>
              <a:buChar char="Ø"/>
            </a:pPr>
            <a:r>
              <a:rPr lang="en-US" sz="2400" dirty="0" smtClean="0">
                <a:solidFill>
                  <a:schemeClr val="tx1"/>
                </a:solidFill>
              </a:rPr>
              <a:t>In Summary:</a:t>
            </a:r>
          </a:p>
          <a:p>
            <a:pPr marL="674687" lvl="2" indent="-341313">
              <a:buClr>
                <a:srgbClr val="F79646">
                  <a:lumMod val="75000"/>
                </a:srgbClr>
              </a:buClr>
              <a:buFont typeface="Wingdings" panose="05000000000000000000" pitchFamily="2" charset="2"/>
              <a:buChar char="v"/>
            </a:pPr>
            <a:r>
              <a:rPr lang="en-US" sz="2000" dirty="0">
                <a:solidFill>
                  <a:schemeClr val="tx1"/>
                </a:solidFill>
              </a:rPr>
              <a:t>Paducah is working toward characterizing the remaining fissile material at the site</a:t>
            </a:r>
            <a:r>
              <a:rPr lang="en-US" sz="2000" dirty="0" smtClean="0">
                <a:solidFill>
                  <a:schemeClr val="tx1"/>
                </a:solidFill>
              </a:rPr>
              <a:t>.</a:t>
            </a:r>
          </a:p>
          <a:p>
            <a:pPr marL="1371600" lvl="4" indent="-342900">
              <a:buClr>
                <a:srgbClr val="F79646">
                  <a:lumMod val="75000"/>
                </a:srgbClr>
              </a:buClr>
              <a:buFont typeface="Wingdings" panose="05000000000000000000" pitchFamily="2" charset="2"/>
              <a:buChar char="§"/>
            </a:pPr>
            <a:r>
              <a:rPr lang="en-US" sz="1800" dirty="0" smtClean="0">
                <a:solidFill>
                  <a:schemeClr val="tx1"/>
                </a:solidFill>
              </a:rPr>
              <a:t>The Request for Proposal (RFP) for the upcoming contract period requires characterization for deposit/Hold-up removal for the process facilities.</a:t>
            </a:r>
            <a:endParaRPr lang="en-US" sz="1800" dirty="0">
              <a:solidFill>
                <a:schemeClr val="tx1"/>
              </a:solidFill>
            </a:endParaRPr>
          </a:p>
          <a:p>
            <a:pPr marL="674687" lvl="2" indent="-341313">
              <a:buClr>
                <a:srgbClr val="F79646">
                  <a:lumMod val="75000"/>
                </a:srgbClr>
              </a:buClr>
              <a:buFont typeface="Wingdings" panose="05000000000000000000" pitchFamily="2" charset="2"/>
              <a:buChar char="v"/>
            </a:pPr>
            <a:r>
              <a:rPr lang="en-US" sz="2000" dirty="0" smtClean="0">
                <a:solidFill>
                  <a:schemeClr val="tx1"/>
                </a:solidFill>
              </a:rPr>
              <a:t>Paducah is working toward writing or revising the NCSEs to align with the deactivation mission.</a:t>
            </a:r>
          </a:p>
          <a:p>
            <a:pPr marL="1371600" lvl="4" indent="-341313">
              <a:buClr>
                <a:srgbClr val="F79646">
                  <a:lumMod val="75000"/>
                </a:srgbClr>
              </a:buClr>
              <a:buFont typeface="Wingdings" panose="05000000000000000000" pitchFamily="2" charset="2"/>
              <a:buChar char="§"/>
            </a:pPr>
            <a:r>
              <a:rPr lang="en-US" sz="1800" dirty="0">
                <a:solidFill>
                  <a:schemeClr val="tx1"/>
                </a:solidFill>
              </a:rPr>
              <a:t>The </a:t>
            </a:r>
            <a:r>
              <a:rPr lang="en-US" sz="1800" dirty="0" smtClean="0">
                <a:solidFill>
                  <a:schemeClr val="tx1"/>
                </a:solidFill>
              </a:rPr>
              <a:t>RFP </a:t>
            </a:r>
            <a:r>
              <a:rPr lang="en-US" sz="1800" dirty="0">
                <a:solidFill>
                  <a:schemeClr val="tx1"/>
                </a:solidFill>
              </a:rPr>
              <a:t>requires the NCSEs to be revised to address current facility conditions, the scope of the performance work statement (deactivation) and identified deficiencies in the current controls.</a:t>
            </a:r>
          </a:p>
          <a:p>
            <a:pPr marL="1828800" lvl="5" indent="-341313">
              <a:buClr>
                <a:srgbClr val="F79646">
                  <a:lumMod val="75000"/>
                </a:srgbClr>
              </a:buClr>
              <a:buFont typeface="Wingdings" panose="05000000000000000000" pitchFamily="2" charset="2"/>
              <a:buChar char="q"/>
            </a:pPr>
            <a:r>
              <a:rPr lang="en-US" sz="1800" dirty="0" smtClean="0">
                <a:solidFill>
                  <a:schemeClr val="tx1"/>
                </a:solidFill>
              </a:rPr>
              <a:t>Benefits:</a:t>
            </a:r>
          </a:p>
          <a:p>
            <a:pPr marL="2052637" lvl="4" indent="-341313">
              <a:buClr>
                <a:srgbClr val="F79646">
                  <a:lumMod val="75000"/>
                </a:srgbClr>
              </a:buClr>
            </a:pPr>
            <a:r>
              <a:rPr lang="en-US" sz="1800" dirty="0" smtClean="0">
                <a:solidFill>
                  <a:schemeClr val="tx1"/>
                </a:solidFill>
              </a:rPr>
              <a:t>Eliminate unneeded controls</a:t>
            </a:r>
          </a:p>
          <a:p>
            <a:pPr marL="2052637" lvl="4" indent="-341313">
              <a:buClr>
                <a:srgbClr val="F79646">
                  <a:lumMod val="75000"/>
                </a:srgbClr>
              </a:buClr>
            </a:pPr>
            <a:r>
              <a:rPr lang="en-US" sz="1800" dirty="0" smtClean="0">
                <a:solidFill>
                  <a:schemeClr val="tx1"/>
                </a:solidFill>
              </a:rPr>
              <a:t>Right-sizing the NCS Program footprint</a:t>
            </a: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smtClean="0"/>
              <a:t>Moderation Control Challenges in a Shutdown Facility</a:t>
            </a:r>
            <a:endParaRPr lang="en-US" sz="1800" dirty="0"/>
          </a:p>
        </p:txBody>
      </p:sp>
    </p:spTree>
    <p:extLst>
      <p:ext uri="{BB962C8B-B14F-4D97-AF65-F5344CB8AC3E}">
        <p14:creationId xmlns:p14="http://schemas.microsoft.com/office/powerpoint/2010/main" val="37113606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76200" y="2362200"/>
            <a:ext cx="8890462" cy="2286000"/>
          </a:xfrm>
          <a:prstGeom prst="rect">
            <a:avLst/>
          </a:prstGeom>
        </p:spPr>
        <p:txBody>
          <a:bodyPr>
            <a:normAutofit/>
          </a:bodyPr>
          <a:lstStyle/>
          <a:p>
            <a:pPr marL="115887" lvl="1" indent="0" algn="ctr">
              <a:lnSpc>
                <a:spcPct val="150000"/>
              </a:lnSpc>
              <a:buClr>
                <a:srgbClr val="F79646">
                  <a:lumMod val="75000"/>
                </a:srgbClr>
              </a:buClr>
              <a:buNone/>
            </a:pPr>
            <a:r>
              <a:rPr lang="en-US" sz="6600" dirty="0" smtClean="0">
                <a:solidFill>
                  <a:schemeClr val="tx1"/>
                </a:solidFill>
              </a:rPr>
              <a:t>Questions/Open Forum</a:t>
            </a:r>
          </a:p>
          <a:p>
            <a:pPr marL="742950" lvl="1" indent="-285750">
              <a:buClr>
                <a:srgbClr val="F79646">
                  <a:lumMod val="75000"/>
                </a:srgbClr>
              </a:buClr>
              <a:buSzPct val="75000"/>
              <a:buFont typeface="Wingdings" panose="05000000000000000000" pitchFamily="2" charset="2"/>
              <a:buChar char="§"/>
            </a:pPr>
            <a:endParaRPr lang="en-US" sz="1600" dirty="0" smtClean="0"/>
          </a:p>
          <a:p>
            <a:pPr marL="742950" lvl="1" indent="-285750">
              <a:buClr>
                <a:srgbClr val="F79646">
                  <a:lumMod val="75000"/>
                </a:srgbClr>
              </a:buClr>
              <a:buSzPct val="75000"/>
              <a:buFont typeface="Wingdings" panose="05000000000000000000" pitchFamily="2" charset="2"/>
              <a:buChar char="§"/>
            </a:pPr>
            <a:endParaRPr lang="en-US" sz="1600" dirty="0">
              <a:solidFill>
                <a:srgbClr val="000099"/>
              </a:solidFill>
            </a:endParaRP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smtClean="0"/>
              <a:t>Moderation Control Challenges in a Shutdown Facility</a:t>
            </a:r>
            <a:endParaRPr lang="en-US" sz="1800" dirty="0"/>
          </a:p>
        </p:txBody>
      </p:sp>
    </p:spTree>
    <p:extLst>
      <p:ext uri="{BB962C8B-B14F-4D97-AF65-F5344CB8AC3E}">
        <p14:creationId xmlns:p14="http://schemas.microsoft.com/office/powerpoint/2010/main" val="20890518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76200" y="1219200"/>
            <a:ext cx="8890462" cy="5257800"/>
          </a:xfrm>
          <a:prstGeom prst="rect">
            <a:avLst/>
          </a:prstGeom>
        </p:spPr>
        <p:txBody>
          <a:bodyPr>
            <a:normAutofit/>
          </a:bodyPr>
          <a:lstStyle/>
          <a:p>
            <a:pPr marL="457200" lvl="1" indent="-341313">
              <a:spcBef>
                <a:spcPts val="0"/>
              </a:spcBef>
              <a:buClr>
                <a:srgbClr val="F79646">
                  <a:lumMod val="75000"/>
                </a:srgbClr>
              </a:buClr>
              <a:buFont typeface="Wingdings" panose="05000000000000000000" pitchFamily="2" charset="2"/>
              <a:buChar char="Ø"/>
            </a:pPr>
            <a:r>
              <a:rPr lang="en-US" sz="2400" smtClean="0">
                <a:solidFill>
                  <a:schemeClr val="tx1"/>
                </a:solidFill>
              </a:rPr>
              <a:t>Once event was discovered many groups came to “help”</a:t>
            </a:r>
          </a:p>
          <a:p>
            <a:pPr marL="457200" lvl="1" indent="0">
              <a:buClr>
                <a:srgbClr val="F79646">
                  <a:lumMod val="75000"/>
                </a:srgbClr>
              </a:buClr>
              <a:buSzPct val="75000"/>
              <a:buNone/>
            </a:pPr>
            <a:endParaRPr lang="en-US" sz="1600" smtClean="0">
              <a:solidFill>
                <a:schemeClr val="tx1"/>
              </a:solidFill>
            </a:endParaRPr>
          </a:p>
          <a:p>
            <a:pPr marL="457200" lvl="1" indent="0">
              <a:buClr>
                <a:srgbClr val="F79646">
                  <a:lumMod val="75000"/>
                </a:srgbClr>
              </a:buClr>
              <a:buSzPct val="75000"/>
              <a:buNone/>
            </a:pPr>
            <a:endParaRPr lang="en-US" sz="1600" smtClean="0"/>
          </a:p>
          <a:p>
            <a:pPr marL="742950" lvl="1" indent="-285750">
              <a:buClr>
                <a:srgbClr val="F79646">
                  <a:lumMod val="75000"/>
                </a:srgbClr>
              </a:buClr>
              <a:buSzPct val="75000"/>
              <a:buFont typeface="Wingdings" panose="05000000000000000000" pitchFamily="2" charset="2"/>
              <a:buChar char="§"/>
            </a:pPr>
            <a:endParaRPr lang="en-US" sz="1600" smtClean="0"/>
          </a:p>
          <a:p>
            <a:pPr marL="742950" lvl="1" indent="-285750">
              <a:buClr>
                <a:srgbClr val="F79646">
                  <a:lumMod val="75000"/>
                </a:srgbClr>
              </a:buClr>
              <a:buSzPct val="75000"/>
              <a:buFont typeface="Wingdings" panose="05000000000000000000" pitchFamily="2" charset="2"/>
              <a:buChar char="§"/>
            </a:pPr>
            <a:endParaRPr lang="en-US" sz="1600" smtClean="0"/>
          </a:p>
          <a:p>
            <a:pPr marL="742950" lvl="1" indent="-285750">
              <a:buClr>
                <a:srgbClr val="F79646">
                  <a:lumMod val="75000"/>
                </a:srgbClr>
              </a:buClr>
              <a:buSzPct val="75000"/>
              <a:buFont typeface="Wingdings" panose="05000000000000000000" pitchFamily="2" charset="2"/>
              <a:buChar char="§"/>
            </a:pPr>
            <a:endParaRPr lang="en-US" sz="1600" dirty="0">
              <a:solidFill>
                <a:srgbClr val="000099"/>
              </a:solidFill>
            </a:endParaRPr>
          </a:p>
        </p:txBody>
      </p:sp>
      <p:sp>
        <p:nvSpPr>
          <p:cNvPr id="19" name="Title 1"/>
          <p:cNvSpPr txBox="1">
            <a:spLocks/>
          </p:cNvSpPr>
          <p:nvPr/>
        </p:nvSpPr>
        <p:spPr>
          <a:xfrm>
            <a:off x="3200400" y="214390"/>
            <a:ext cx="53605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smtClean="0"/>
              <a:t>Moderation Control Challenges in a Shutdown Facility</a:t>
            </a:r>
            <a:endParaRPr lang="en-US" sz="18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4800" y="1752600"/>
            <a:ext cx="2286000" cy="22098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908964" y="1752600"/>
            <a:ext cx="2015836" cy="217170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917226" y="1828800"/>
            <a:ext cx="2170856" cy="2095500"/>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524000" y="4191000"/>
            <a:ext cx="2116282" cy="2057400"/>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859482" y="4152900"/>
            <a:ext cx="2167544" cy="2133600"/>
          </a:xfrm>
          <a:prstGeom prst="rect">
            <a:avLst/>
          </a:prstGeom>
        </p:spPr>
      </p:pic>
      <p:sp>
        <p:nvSpPr>
          <p:cNvPr id="7" name="TextBox 6"/>
          <p:cNvSpPr txBox="1"/>
          <p:nvPr/>
        </p:nvSpPr>
        <p:spPr>
          <a:xfrm>
            <a:off x="1032164" y="3987284"/>
            <a:ext cx="720436" cy="246221"/>
          </a:xfrm>
          <a:prstGeom prst="rect">
            <a:avLst/>
          </a:prstGeom>
          <a:noFill/>
        </p:spPr>
        <p:txBody>
          <a:bodyPr wrap="square" rtlCol="0">
            <a:spAutoFit/>
          </a:bodyPr>
          <a:lstStyle/>
          <a:p>
            <a:pPr algn="ctr"/>
            <a:r>
              <a:rPr lang="en-US" sz="1000" dirty="0" smtClean="0"/>
              <a:t>ORPS</a:t>
            </a:r>
            <a:endParaRPr lang="en-US" sz="1000" dirty="0"/>
          </a:p>
        </p:txBody>
      </p:sp>
      <p:sp>
        <p:nvSpPr>
          <p:cNvPr id="10" name="TextBox 9"/>
          <p:cNvSpPr txBox="1"/>
          <p:nvPr/>
        </p:nvSpPr>
        <p:spPr>
          <a:xfrm>
            <a:off x="6417426" y="3949184"/>
            <a:ext cx="1219199" cy="246221"/>
          </a:xfrm>
          <a:prstGeom prst="rect">
            <a:avLst/>
          </a:prstGeom>
          <a:noFill/>
        </p:spPr>
        <p:txBody>
          <a:bodyPr wrap="square" rtlCol="0">
            <a:spAutoFit/>
          </a:bodyPr>
          <a:lstStyle/>
          <a:p>
            <a:r>
              <a:rPr lang="en-US" sz="1000" dirty="0" smtClean="0"/>
              <a:t>PPPO investigation</a:t>
            </a:r>
            <a:endParaRPr lang="en-US" sz="1000" dirty="0"/>
          </a:p>
        </p:txBody>
      </p:sp>
      <p:sp>
        <p:nvSpPr>
          <p:cNvPr id="11" name="TextBox 10"/>
          <p:cNvSpPr txBox="1"/>
          <p:nvPr/>
        </p:nvSpPr>
        <p:spPr>
          <a:xfrm>
            <a:off x="3408218" y="4004905"/>
            <a:ext cx="1447800" cy="400110"/>
          </a:xfrm>
          <a:prstGeom prst="rect">
            <a:avLst/>
          </a:prstGeom>
          <a:noFill/>
        </p:spPr>
        <p:txBody>
          <a:bodyPr wrap="square" rtlCol="0">
            <a:spAutoFit/>
          </a:bodyPr>
          <a:lstStyle/>
          <a:p>
            <a:pPr algn="ctr"/>
            <a:r>
              <a:rPr lang="en-US" sz="1000" dirty="0" smtClean="0"/>
              <a:t>Contractor investigation and cause analysis</a:t>
            </a:r>
            <a:endParaRPr lang="en-US" sz="1000" dirty="0"/>
          </a:p>
        </p:txBody>
      </p:sp>
      <p:sp>
        <p:nvSpPr>
          <p:cNvPr id="12" name="TextBox 11"/>
          <p:cNvSpPr txBox="1"/>
          <p:nvPr/>
        </p:nvSpPr>
        <p:spPr>
          <a:xfrm>
            <a:off x="2013065" y="6198665"/>
            <a:ext cx="1371600" cy="246221"/>
          </a:xfrm>
          <a:prstGeom prst="rect">
            <a:avLst/>
          </a:prstGeom>
          <a:noFill/>
        </p:spPr>
        <p:txBody>
          <a:bodyPr wrap="square" rtlCol="0">
            <a:spAutoFit/>
          </a:bodyPr>
          <a:lstStyle/>
          <a:p>
            <a:pPr algn="ctr"/>
            <a:r>
              <a:rPr lang="en-US" sz="1000" dirty="0" smtClean="0"/>
              <a:t>DOE HQ trip</a:t>
            </a:r>
            <a:endParaRPr lang="en-US" sz="1000" dirty="0"/>
          </a:p>
        </p:txBody>
      </p:sp>
      <p:sp>
        <p:nvSpPr>
          <p:cNvPr id="13" name="TextBox 12"/>
          <p:cNvSpPr txBox="1"/>
          <p:nvPr/>
        </p:nvSpPr>
        <p:spPr>
          <a:xfrm>
            <a:off x="5189220" y="6121720"/>
            <a:ext cx="1727662" cy="400110"/>
          </a:xfrm>
          <a:prstGeom prst="rect">
            <a:avLst/>
          </a:prstGeom>
          <a:noFill/>
        </p:spPr>
        <p:txBody>
          <a:bodyPr wrap="square" rtlCol="0">
            <a:spAutoFit/>
          </a:bodyPr>
          <a:lstStyle/>
          <a:p>
            <a:pPr algn="ctr"/>
            <a:r>
              <a:rPr lang="en-US" sz="1000" dirty="0" smtClean="0"/>
              <a:t>DOE Office of Enforcement Report</a:t>
            </a:r>
            <a:endParaRPr lang="en-US" sz="1000" dirty="0"/>
          </a:p>
        </p:txBody>
      </p:sp>
    </p:spTree>
    <p:extLst>
      <p:ext uri="{BB962C8B-B14F-4D97-AF65-F5344CB8AC3E}">
        <p14:creationId xmlns:p14="http://schemas.microsoft.com/office/powerpoint/2010/main" val="97705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152400" y="1295400"/>
            <a:ext cx="8839200" cy="5029200"/>
          </a:xfrm>
          <a:prstGeom prst="rect">
            <a:avLst/>
          </a:prstGeom>
        </p:spPr>
        <p:txBody>
          <a:bodyPr>
            <a:normAutofit/>
          </a:bodyPr>
          <a:lstStyle/>
          <a:p>
            <a:pPr marL="457200" lvl="1" indent="-341313">
              <a:buClr>
                <a:srgbClr val="F79646">
                  <a:lumMod val="75000"/>
                </a:srgbClr>
              </a:buClr>
              <a:buFont typeface="Wingdings" panose="05000000000000000000" pitchFamily="2" charset="2"/>
              <a:buChar char="Ø"/>
            </a:pPr>
            <a:r>
              <a:rPr lang="en-US" dirty="0" smtClean="0">
                <a:solidFill>
                  <a:schemeClr val="tx1"/>
                </a:solidFill>
              </a:rPr>
              <a:t>Purpose - </a:t>
            </a:r>
            <a:r>
              <a:rPr lang="en-US" dirty="0">
                <a:solidFill>
                  <a:schemeClr val="tx1"/>
                </a:solidFill>
              </a:rPr>
              <a:t>T</a:t>
            </a:r>
            <a:r>
              <a:rPr lang="en-US" dirty="0" smtClean="0">
                <a:solidFill>
                  <a:schemeClr val="tx1"/>
                </a:solidFill>
              </a:rPr>
              <a:t>o </a:t>
            </a:r>
            <a:r>
              <a:rPr lang="en-US" dirty="0">
                <a:solidFill>
                  <a:schemeClr val="tx1"/>
                </a:solidFill>
              </a:rPr>
              <a:t>present the challenges the site encountered </a:t>
            </a:r>
            <a:r>
              <a:rPr lang="en-US" dirty="0" smtClean="0">
                <a:solidFill>
                  <a:schemeClr val="tx1"/>
                </a:solidFill>
              </a:rPr>
              <a:t>maintaining moderation </a:t>
            </a:r>
            <a:r>
              <a:rPr lang="en-US" dirty="0">
                <a:solidFill>
                  <a:schemeClr val="tx1"/>
                </a:solidFill>
              </a:rPr>
              <a:t>control after the enrichment operation ended, the </a:t>
            </a:r>
            <a:r>
              <a:rPr lang="en-US" dirty="0" smtClean="0">
                <a:solidFill>
                  <a:schemeClr val="tx1"/>
                </a:solidFill>
              </a:rPr>
              <a:t>activities </a:t>
            </a:r>
            <a:r>
              <a:rPr lang="en-US" dirty="0">
                <a:solidFill>
                  <a:schemeClr val="tx1"/>
                </a:solidFill>
              </a:rPr>
              <a:t>in response to </a:t>
            </a:r>
            <a:r>
              <a:rPr lang="en-US" dirty="0" smtClean="0">
                <a:solidFill>
                  <a:schemeClr val="tx1"/>
                </a:solidFill>
              </a:rPr>
              <a:t>an ORPS Significance Category 1 event, </a:t>
            </a:r>
            <a:r>
              <a:rPr lang="en-US" dirty="0">
                <a:solidFill>
                  <a:schemeClr val="tx1"/>
                </a:solidFill>
              </a:rPr>
              <a:t>and the need to evaluate the </a:t>
            </a:r>
            <a:r>
              <a:rPr lang="en-US" dirty="0" smtClean="0">
                <a:solidFill>
                  <a:schemeClr val="tx1"/>
                </a:solidFill>
              </a:rPr>
              <a:t>shutdown/deactivation impact </a:t>
            </a:r>
            <a:r>
              <a:rPr lang="en-US" dirty="0">
                <a:solidFill>
                  <a:schemeClr val="tx1"/>
                </a:solidFill>
              </a:rPr>
              <a:t>on the Nuclear Criticality Safety </a:t>
            </a:r>
            <a:r>
              <a:rPr lang="en-US" dirty="0" smtClean="0">
                <a:solidFill>
                  <a:schemeClr val="tx1"/>
                </a:solidFill>
              </a:rPr>
              <a:t>Evaluation (NCSE).</a:t>
            </a:r>
            <a:endParaRPr lang="en-US"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p>
          <a:p>
            <a:pPr marL="742950" lvl="1" indent="-285750">
              <a:buClr>
                <a:srgbClr val="F79646">
                  <a:lumMod val="75000"/>
                </a:srgbClr>
              </a:buClr>
              <a:buSzPct val="75000"/>
              <a:buFont typeface="Wingdings" panose="05000000000000000000" pitchFamily="2" charset="2"/>
              <a:buChar char="§"/>
            </a:pPr>
            <a:endParaRPr lang="en-US" sz="1600" dirty="0">
              <a:solidFill>
                <a:srgbClr val="000099"/>
              </a:solidFill>
            </a:endParaRP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smtClean="0"/>
              <a:t>Moderation Control Challenges in a Shutdown Facility</a:t>
            </a:r>
            <a:r>
              <a:rPr lang="en-US" sz="2000" dirty="0" smtClean="0"/>
              <a:t> </a:t>
            </a:r>
            <a:endParaRPr lang="en-US" sz="2000" dirty="0"/>
          </a:p>
        </p:txBody>
      </p:sp>
      <p:pic>
        <p:nvPicPr>
          <p:cNvPr id="2" name="Picture 1"/>
          <p:cNvPicPr>
            <a:picLocks noChangeAspect="1"/>
          </p:cNvPicPr>
          <p:nvPr/>
        </p:nvPicPr>
        <p:blipFill>
          <a:blip r:embed="rId3"/>
          <a:stretch>
            <a:fillRect/>
          </a:stretch>
        </p:blipFill>
        <p:spPr>
          <a:xfrm>
            <a:off x="609600" y="2514600"/>
            <a:ext cx="7951350" cy="3928272"/>
          </a:xfrm>
          <a:prstGeom prst="rect">
            <a:avLst/>
          </a:prstGeom>
        </p:spPr>
      </p:pic>
    </p:spTree>
    <p:extLst>
      <p:ext uri="{BB962C8B-B14F-4D97-AF65-F5344CB8AC3E}">
        <p14:creationId xmlns:p14="http://schemas.microsoft.com/office/powerpoint/2010/main" val="9566933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6200000">
            <a:off x="2092550" y="-152113"/>
            <a:ext cx="5040867" cy="8463968"/>
          </a:xfrm>
          <a:prstGeom prst="rect">
            <a:avLst/>
          </a:prstGeom>
        </p:spPr>
      </p:pic>
      <p:sp>
        <p:nvSpPr>
          <p:cNvPr id="3" name="Title 1"/>
          <p:cNvSpPr txBox="1">
            <a:spLocks/>
          </p:cNvSpPr>
          <p:nvPr/>
        </p:nvSpPr>
        <p:spPr>
          <a:xfrm>
            <a:off x="3581400" y="22860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smtClean="0"/>
              <a:t>Moderation Control Challenges in a Shutdown Facility</a:t>
            </a:r>
            <a:endParaRPr lang="en-US" sz="1800" dirty="0"/>
          </a:p>
        </p:txBody>
      </p:sp>
      <p:sp>
        <p:nvSpPr>
          <p:cNvPr id="2" name="Rectangle 1"/>
          <p:cNvSpPr/>
          <p:nvPr/>
        </p:nvSpPr>
        <p:spPr>
          <a:xfrm>
            <a:off x="380999" y="1190105"/>
            <a:ext cx="7696200" cy="369332"/>
          </a:xfrm>
          <a:prstGeom prst="rect">
            <a:avLst/>
          </a:prstGeom>
        </p:spPr>
        <p:txBody>
          <a:bodyPr wrap="square">
            <a:spAutoFit/>
          </a:bodyPr>
          <a:lstStyle/>
          <a:p>
            <a:r>
              <a:rPr lang="en-US" dirty="0" smtClean="0"/>
              <a:t>Historical Enrichment Operation – Simplified Pictorial of UF</a:t>
            </a:r>
            <a:r>
              <a:rPr lang="en-US" baseline="-25000" dirty="0" smtClean="0"/>
              <a:t>6</a:t>
            </a:r>
            <a:r>
              <a:rPr lang="en-US" dirty="0" smtClean="0"/>
              <a:t> Flow thru Piping</a:t>
            </a:r>
            <a:endParaRPr lang="en-US" dirty="0"/>
          </a:p>
        </p:txBody>
      </p:sp>
      <p:sp>
        <p:nvSpPr>
          <p:cNvPr id="5" name="TextBox 4"/>
          <p:cNvSpPr txBox="1"/>
          <p:nvPr/>
        </p:nvSpPr>
        <p:spPr>
          <a:xfrm>
            <a:off x="5791200" y="2885239"/>
            <a:ext cx="1981200" cy="276999"/>
          </a:xfrm>
          <a:prstGeom prst="rect">
            <a:avLst/>
          </a:prstGeom>
          <a:noFill/>
        </p:spPr>
        <p:txBody>
          <a:bodyPr wrap="square" rtlCol="0">
            <a:spAutoFit/>
          </a:bodyPr>
          <a:lstStyle/>
          <a:p>
            <a:r>
              <a:rPr lang="en-US" sz="1200" dirty="0" smtClean="0"/>
              <a:t>Below atmospheric pressure</a:t>
            </a:r>
            <a:endParaRPr lang="en-US" sz="1200" dirty="0"/>
          </a:p>
        </p:txBody>
      </p:sp>
      <p:cxnSp>
        <p:nvCxnSpPr>
          <p:cNvPr id="7" name="Straight Arrow Connector 6"/>
          <p:cNvCxnSpPr>
            <a:stCxn id="5" idx="2"/>
          </p:cNvCxnSpPr>
          <p:nvPr/>
        </p:nvCxnSpPr>
        <p:spPr>
          <a:xfrm flipH="1">
            <a:off x="5791200" y="3162238"/>
            <a:ext cx="990600" cy="72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0064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114300" y="1143000"/>
            <a:ext cx="8915400" cy="5181600"/>
          </a:xfrm>
          <a:prstGeom prst="rect">
            <a:avLst/>
          </a:prstGeom>
        </p:spPr>
        <p:txBody>
          <a:bodyPr>
            <a:normAutofit lnSpcReduction="10000"/>
          </a:bodyPr>
          <a:lstStyle/>
          <a:p>
            <a:pPr marL="619124" lvl="2" indent="-285750">
              <a:lnSpc>
                <a:spcPct val="114000"/>
              </a:lnSpc>
              <a:buClr>
                <a:srgbClr val="F79646">
                  <a:lumMod val="75000"/>
                </a:srgbClr>
              </a:buClr>
              <a:buFont typeface="Wingdings" panose="05000000000000000000" pitchFamily="2" charset="2"/>
              <a:buChar char="Ø"/>
            </a:pPr>
            <a:r>
              <a:rPr lang="en-US" sz="2000" dirty="0" smtClean="0">
                <a:solidFill>
                  <a:schemeClr val="tx1"/>
                </a:solidFill>
              </a:rPr>
              <a:t>Enrichment Activity – Fluorinating Gas (UF</a:t>
            </a:r>
            <a:r>
              <a:rPr lang="en-US" sz="2000" baseline="-25000" dirty="0" smtClean="0">
                <a:solidFill>
                  <a:schemeClr val="tx1"/>
                </a:solidFill>
              </a:rPr>
              <a:t>6</a:t>
            </a:r>
            <a:r>
              <a:rPr lang="en-US" sz="2000" dirty="0" smtClean="0">
                <a:solidFill>
                  <a:schemeClr val="tx1"/>
                </a:solidFill>
              </a:rPr>
              <a:t>) in Abundance and Process                                                 			   Continuously Monitored</a:t>
            </a:r>
          </a:p>
          <a:p>
            <a:pPr marL="742950" lvl="1" indent="-285750">
              <a:buClr>
                <a:srgbClr val="F79646">
                  <a:lumMod val="75000"/>
                </a:srgbClr>
              </a:buClr>
              <a:buSzPct val="75000"/>
              <a:buFont typeface="Wingdings" panose="05000000000000000000" pitchFamily="2" charset="2"/>
              <a:buChar char="§"/>
            </a:pPr>
            <a:endParaRPr lang="en-US" sz="1600"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lgn="ctr">
              <a:buClr>
                <a:srgbClr val="F79646">
                  <a:lumMod val="75000"/>
                </a:srgbClr>
              </a:buClr>
              <a:buSzPct val="75000"/>
              <a:buFont typeface="Wingdings" panose="05000000000000000000" pitchFamily="2" charset="2"/>
              <a:buChar char="§"/>
            </a:pPr>
            <a:endParaRPr lang="en-US" sz="1600"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a:solidFill>
                <a:schemeClr val="tx1"/>
              </a:solidFill>
            </a:endParaRPr>
          </a:p>
          <a:p>
            <a:pPr marL="742950" lvl="1" indent="-285750">
              <a:buClr>
                <a:srgbClr val="F79646">
                  <a:lumMod val="75000"/>
                </a:srgbClr>
              </a:buClr>
              <a:buSzPct val="75000"/>
              <a:buFont typeface="Wingdings" panose="05000000000000000000" pitchFamily="2" charset="2"/>
              <a:buChar char="§"/>
            </a:pPr>
            <a:r>
              <a:rPr lang="en-US" sz="1600" dirty="0" smtClean="0">
                <a:solidFill>
                  <a:schemeClr val="tx1"/>
                </a:solidFill>
              </a:rPr>
              <a:t>The enrichment operation had an ample and readily available source of fluorinating gas as UF</a:t>
            </a:r>
            <a:r>
              <a:rPr lang="en-US" sz="1600" baseline="-25000" dirty="0" smtClean="0">
                <a:solidFill>
                  <a:schemeClr val="tx1"/>
                </a:solidFill>
              </a:rPr>
              <a:t>6</a:t>
            </a:r>
          </a:p>
          <a:p>
            <a:pPr marL="742950" lvl="1" indent="-285750">
              <a:buClr>
                <a:srgbClr val="F79646">
                  <a:lumMod val="75000"/>
                </a:srgbClr>
              </a:buClr>
              <a:buSzPct val="75000"/>
              <a:buFont typeface="Wingdings" panose="05000000000000000000" pitchFamily="2" charset="2"/>
              <a:buChar char="§"/>
            </a:pPr>
            <a:r>
              <a:rPr lang="en-US" sz="1600" dirty="0" smtClean="0">
                <a:solidFill>
                  <a:schemeClr val="tx1"/>
                </a:solidFill>
              </a:rPr>
              <a:t>Operations personnel continuously monitored the process and quickly reacted to air leaking into the process gas system for </a:t>
            </a:r>
            <a:r>
              <a:rPr lang="en-US" sz="1600" u="sng" dirty="0" smtClean="0">
                <a:solidFill>
                  <a:schemeClr val="tx1"/>
                </a:solidFill>
              </a:rPr>
              <a:t>operational efficiency</a:t>
            </a:r>
            <a:r>
              <a:rPr lang="en-US" sz="1600" dirty="0" smtClean="0">
                <a:solidFill>
                  <a:schemeClr val="tx1"/>
                </a:solidFill>
              </a:rPr>
              <a:t> and </a:t>
            </a:r>
            <a:r>
              <a:rPr lang="en-US" sz="1600" u="sng" dirty="0" smtClean="0">
                <a:solidFill>
                  <a:schemeClr val="tx1"/>
                </a:solidFill>
              </a:rPr>
              <a:t>production</a:t>
            </a:r>
            <a:r>
              <a:rPr lang="en-US" sz="1600" dirty="0" smtClean="0">
                <a:solidFill>
                  <a:schemeClr val="tx1"/>
                </a:solidFill>
              </a:rPr>
              <a:t>.</a:t>
            </a:r>
          </a:p>
          <a:p>
            <a:pPr marL="742950" lvl="1" indent="-285750">
              <a:buClr>
                <a:srgbClr val="F79646">
                  <a:lumMod val="75000"/>
                </a:srgbClr>
              </a:buClr>
              <a:buSzPct val="75000"/>
              <a:buFont typeface="Wingdings" panose="05000000000000000000" pitchFamily="2" charset="2"/>
              <a:buChar char="§"/>
            </a:pPr>
            <a:endParaRPr lang="en-US" sz="1600" dirty="0" smtClean="0"/>
          </a:p>
          <a:p>
            <a:pPr marL="742950" lvl="1" indent="-285750">
              <a:buClr>
                <a:srgbClr val="F79646">
                  <a:lumMod val="75000"/>
                </a:srgbClr>
              </a:buClr>
              <a:buSzPct val="75000"/>
              <a:buFont typeface="Wingdings" panose="05000000000000000000" pitchFamily="2" charset="2"/>
              <a:buChar char="§"/>
            </a:pPr>
            <a:endParaRPr lang="en-US" sz="1600" dirty="0">
              <a:solidFill>
                <a:srgbClr val="000099"/>
              </a:solidFill>
            </a:endParaRP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smtClean="0"/>
              <a:t>Moderation Control Challenges in a Shutdown Facility</a:t>
            </a:r>
            <a:endParaRPr lang="en-US" sz="18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90600" y="1981200"/>
            <a:ext cx="7162800" cy="3200400"/>
          </a:xfrm>
          <a:prstGeom prst="rect">
            <a:avLst/>
          </a:prstGeom>
        </p:spPr>
      </p:pic>
    </p:spTree>
    <p:extLst>
      <p:ext uri="{BB962C8B-B14F-4D97-AF65-F5344CB8AC3E}">
        <p14:creationId xmlns:p14="http://schemas.microsoft.com/office/powerpoint/2010/main" val="30794999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6200000">
            <a:off x="1969649" y="-266701"/>
            <a:ext cx="5181599" cy="8458202"/>
          </a:xfrm>
          <a:prstGeom prst="rect">
            <a:avLst/>
          </a:prstGeom>
        </p:spPr>
      </p:pic>
      <p:sp>
        <p:nvSpPr>
          <p:cNvPr id="3" name="Title 1"/>
          <p:cNvSpPr txBox="1">
            <a:spLocks/>
          </p:cNvSpPr>
          <p:nvPr/>
        </p:nvSpPr>
        <p:spPr>
          <a:xfrm>
            <a:off x="3505200" y="22860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a:t>Moderation Control Challenges in a Shutdown Facility</a:t>
            </a:r>
          </a:p>
        </p:txBody>
      </p:sp>
      <p:sp>
        <p:nvSpPr>
          <p:cNvPr id="4" name="Rectangle 3"/>
          <p:cNvSpPr/>
          <p:nvPr/>
        </p:nvSpPr>
        <p:spPr>
          <a:xfrm>
            <a:off x="533400" y="1186934"/>
            <a:ext cx="7086600" cy="369332"/>
          </a:xfrm>
          <a:prstGeom prst="rect">
            <a:avLst/>
          </a:prstGeom>
        </p:spPr>
        <p:txBody>
          <a:bodyPr wrap="square">
            <a:spAutoFit/>
          </a:bodyPr>
          <a:lstStyle/>
          <a:p>
            <a:r>
              <a:rPr lang="en-US" dirty="0" smtClean="0"/>
              <a:t>Current Status – Simplified Pictorial of Stagnant Piping </a:t>
            </a:r>
            <a:r>
              <a:rPr lang="en-US" dirty="0" smtClean="0">
                <a:solidFill>
                  <a:srgbClr val="FF0000"/>
                </a:solidFill>
              </a:rPr>
              <a:t>(NO UF</a:t>
            </a:r>
            <a:r>
              <a:rPr lang="en-US" baseline="-25000" dirty="0" smtClean="0">
                <a:solidFill>
                  <a:srgbClr val="FF0000"/>
                </a:solidFill>
              </a:rPr>
              <a:t>6</a:t>
            </a:r>
            <a:r>
              <a:rPr lang="en-US" dirty="0" smtClean="0">
                <a:solidFill>
                  <a:srgbClr val="FF0000"/>
                </a:solidFill>
              </a:rPr>
              <a:t> PRESENT)</a:t>
            </a:r>
            <a:endParaRPr lang="en-US" dirty="0">
              <a:solidFill>
                <a:srgbClr val="FF0000"/>
              </a:solidFill>
            </a:endParaRPr>
          </a:p>
        </p:txBody>
      </p:sp>
      <p:sp>
        <p:nvSpPr>
          <p:cNvPr id="5" name="TextBox 4"/>
          <p:cNvSpPr txBox="1"/>
          <p:nvPr/>
        </p:nvSpPr>
        <p:spPr>
          <a:xfrm>
            <a:off x="5867400" y="2667000"/>
            <a:ext cx="1752600" cy="276999"/>
          </a:xfrm>
          <a:prstGeom prst="rect">
            <a:avLst/>
          </a:prstGeom>
          <a:noFill/>
        </p:spPr>
        <p:txBody>
          <a:bodyPr wrap="square" rtlCol="0">
            <a:spAutoFit/>
          </a:bodyPr>
          <a:lstStyle/>
          <a:p>
            <a:r>
              <a:rPr lang="en-US" sz="1200" dirty="0" smtClean="0"/>
              <a:t>At atmospheric pressure</a:t>
            </a:r>
            <a:endParaRPr lang="en-US" sz="1200" dirty="0"/>
          </a:p>
        </p:txBody>
      </p:sp>
      <p:cxnSp>
        <p:nvCxnSpPr>
          <p:cNvPr id="7" name="Straight Arrow Connector 6"/>
          <p:cNvCxnSpPr/>
          <p:nvPr/>
        </p:nvCxnSpPr>
        <p:spPr>
          <a:xfrm flipH="1">
            <a:off x="5638800" y="2971800"/>
            <a:ext cx="1066800" cy="778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6873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24938" y="1143000"/>
            <a:ext cx="8890462" cy="5181600"/>
          </a:xfrm>
          <a:prstGeom prst="rect">
            <a:avLst/>
          </a:prstGeom>
        </p:spPr>
        <p:txBody>
          <a:bodyPr>
            <a:normAutofit/>
          </a:bodyPr>
          <a:lstStyle/>
          <a:p>
            <a:pPr marL="457200" lvl="1" indent="-341313">
              <a:spcBef>
                <a:spcPts val="0"/>
              </a:spcBef>
              <a:buClr>
                <a:srgbClr val="F79646">
                  <a:lumMod val="75000"/>
                </a:srgbClr>
              </a:buClr>
              <a:buFont typeface="Wingdings" panose="05000000000000000000" pitchFamily="2" charset="2"/>
              <a:buChar char="Ø"/>
            </a:pPr>
            <a:r>
              <a:rPr lang="en-US" sz="2000" dirty="0" smtClean="0">
                <a:solidFill>
                  <a:schemeClr val="tx1"/>
                </a:solidFill>
              </a:rPr>
              <a:t>Deactivation Activity – No UF</a:t>
            </a:r>
            <a:r>
              <a:rPr lang="en-US" sz="2000" baseline="-25000" dirty="0" smtClean="0">
                <a:solidFill>
                  <a:schemeClr val="tx1"/>
                </a:solidFill>
              </a:rPr>
              <a:t>6</a:t>
            </a:r>
            <a:r>
              <a:rPr lang="en-US" sz="2000" dirty="0" smtClean="0">
                <a:solidFill>
                  <a:schemeClr val="tx1"/>
                </a:solidFill>
              </a:rPr>
              <a:t> and Process </a:t>
            </a:r>
            <a:r>
              <a:rPr lang="en-US" sz="2000" dirty="0" smtClean="0">
                <a:solidFill>
                  <a:srgbClr val="FF0000"/>
                </a:solidFill>
              </a:rPr>
              <a:t>NOT</a:t>
            </a:r>
            <a:r>
              <a:rPr lang="en-US" sz="2000" dirty="0" smtClean="0">
                <a:solidFill>
                  <a:schemeClr val="tx1"/>
                </a:solidFill>
              </a:rPr>
              <a:t> Continuously </a:t>
            </a:r>
            <a:r>
              <a:rPr lang="en-US" sz="2000" dirty="0">
                <a:solidFill>
                  <a:schemeClr val="tx1"/>
                </a:solidFill>
              </a:rPr>
              <a:t>M</a:t>
            </a:r>
            <a:r>
              <a:rPr lang="en-US" sz="2000" dirty="0" smtClean="0">
                <a:solidFill>
                  <a:schemeClr val="tx1"/>
                </a:solidFill>
              </a:rPr>
              <a:t>onitored</a:t>
            </a: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a:solidFill>
                <a:schemeClr val="tx1"/>
              </a:solidFill>
            </a:endParaRPr>
          </a:p>
          <a:p>
            <a:pPr marL="457200" lvl="1" indent="0">
              <a:buClr>
                <a:srgbClr val="F79646">
                  <a:lumMod val="75000"/>
                </a:srgbClr>
              </a:buClr>
              <a:buSzPct val="75000"/>
              <a:buNone/>
            </a:pPr>
            <a:endParaRPr lang="en-US" sz="1600" dirty="0">
              <a:solidFill>
                <a:schemeClr val="tx1"/>
              </a:solidFill>
            </a:endParaRPr>
          </a:p>
          <a:p>
            <a:pPr marL="457200" lvl="1" indent="0">
              <a:buClr>
                <a:srgbClr val="F79646">
                  <a:lumMod val="75000"/>
                </a:srgbClr>
              </a:buClr>
              <a:buSzPct val="75000"/>
              <a:buNone/>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r>
              <a:rPr lang="en-US" sz="1600" dirty="0" smtClean="0">
                <a:solidFill>
                  <a:schemeClr val="tx1"/>
                </a:solidFill>
              </a:rPr>
              <a:t>For deactivation activities the headers are pressured near atmospheric pressure with dry air and then moisture sampled at least every 6-months.</a:t>
            </a:r>
          </a:p>
          <a:p>
            <a:pPr marL="742950" lvl="1" indent="-285750">
              <a:buClr>
                <a:srgbClr val="F79646">
                  <a:lumMod val="75000"/>
                </a:srgbClr>
              </a:buClr>
              <a:buSzPct val="75000"/>
              <a:buFont typeface="Wingdings" panose="05000000000000000000" pitchFamily="2" charset="2"/>
              <a:buChar char="§"/>
            </a:pPr>
            <a:r>
              <a:rPr lang="en-US" sz="1600" dirty="0" smtClean="0">
                <a:solidFill>
                  <a:schemeClr val="tx1"/>
                </a:solidFill>
              </a:rPr>
              <a:t>Contrasting with the enrichment activities, personnel have no “operational need” to prevent moisture from entering the headers.  Moisture prevention is </a:t>
            </a:r>
            <a:r>
              <a:rPr lang="en-US" sz="1600" u="sng" dirty="0" smtClean="0">
                <a:solidFill>
                  <a:schemeClr val="tx1"/>
                </a:solidFill>
              </a:rPr>
              <a:t>solely</a:t>
            </a:r>
            <a:r>
              <a:rPr lang="en-US" sz="1600" dirty="0" smtClean="0">
                <a:solidFill>
                  <a:schemeClr val="tx1"/>
                </a:solidFill>
              </a:rPr>
              <a:t> for NCS.</a:t>
            </a: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smtClean="0"/>
              <a:t>Moderation Control Challenges in a Shutdown Facility</a:t>
            </a:r>
            <a:endParaRPr lang="en-US" sz="18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9600" y="1600200"/>
            <a:ext cx="7772400" cy="3352800"/>
          </a:xfrm>
          <a:prstGeom prst="rect">
            <a:avLst/>
          </a:prstGeom>
        </p:spPr>
      </p:pic>
    </p:spTree>
    <p:extLst>
      <p:ext uri="{BB962C8B-B14F-4D97-AF65-F5344CB8AC3E}">
        <p14:creationId xmlns:p14="http://schemas.microsoft.com/office/powerpoint/2010/main" val="14061324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228600" y="1219200"/>
            <a:ext cx="8509462" cy="4953000"/>
          </a:xfrm>
          <a:prstGeom prst="rect">
            <a:avLst/>
          </a:prstGeom>
        </p:spPr>
        <p:txBody>
          <a:bodyPr>
            <a:normAutofit/>
          </a:bodyPr>
          <a:lstStyle/>
          <a:p>
            <a:pPr marL="569912" indent="-342900">
              <a:buClr>
                <a:srgbClr val="F79646">
                  <a:lumMod val="75000"/>
                </a:srgbClr>
              </a:buClr>
              <a:buSzPct val="75000"/>
              <a:buFont typeface="Wingdings" panose="05000000000000000000" pitchFamily="2" charset="2"/>
              <a:buChar char="Ø"/>
            </a:pPr>
            <a:r>
              <a:rPr lang="en-US" sz="1800" dirty="0" smtClean="0">
                <a:solidFill>
                  <a:schemeClr val="tx1"/>
                </a:solidFill>
              </a:rPr>
              <a:t>Criticality Safety Considerations for Large Diameter Cascade Piping at Paducah</a:t>
            </a:r>
          </a:p>
          <a:p>
            <a:pPr marL="800100" lvl="1" indent="-342900">
              <a:buClr>
                <a:srgbClr val="F79646">
                  <a:lumMod val="75000"/>
                </a:srgbClr>
              </a:buClr>
              <a:buSzPct val="75000"/>
            </a:pPr>
            <a:r>
              <a:rPr lang="en-US" sz="1600" dirty="0" smtClean="0">
                <a:solidFill>
                  <a:schemeClr val="tx1"/>
                </a:solidFill>
              </a:rPr>
              <a:t>Piping up to 10-inches diameter is safe regardless of moisture content (ATMOSPHERE from cracks in piping or LIQUIDS from roof leaks, sprinkler activation, etc.).</a:t>
            </a:r>
          </a:p>
          <a:p>
            <a:pPr marL="800100" lvl="1" indent="-342900">
              <a:buClr>
                <a:srgbClr val="F79646">
                  <a:lumMod val="75000"/>
                </a:srgbClr>
              </a:buClr>
              <a:buSzPct val="75000"/>
            </a:pPr>
            <a:r>
              <a:rPr lang="en-US" sz="1600" dirty="0" smtClean="0">
                <a:solidFill>
                  <a:schemeClr val="tx1"/>
                </a:solidFill>
              </a:rPr>
              <a:t>Piping between 10-inches and 14-inches diameter is safe for moderation levels that could occur when exposed to ATMOSPHERE (NO LIQUIDS).</a:t>
            </a:r>
          </a:p>
          <a:p>
            <a:pPr marL="800100" lvl="1" indent="-342900">
              <a:buClr>
                <a:srgbClr val="F79646">
                  <a:lumMod val="75000"/>
                </a:srgbClr>
              </a:buClr>
              <a:buSzPct val="75000"/>
            </a:pPr>
            <a:r>
              <a:rPr lang="en-US" sz="1600" dirty="0" smtClean="0">
                <a:solidFill>
                  <a:schemeClr val="tx1"/>
                </a:solidFill>
              </a:rPr>
              <a:t>Piping &gt; 14-inches diameter can become a criticality hazard if exposed to moisture from the atmosphere.</a:t>
            </a:r>
            <a:endParaRPr lang="en-US" sz="1600"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a:p>
          <a:p>
            <a:pPr marL="742950" lvl="1" indent="-285750">
              <a:buClr>
                <a:srgbClr val="F79646">
                  <a:lumMod val="75000"/>
                </a:srgbClr>
              </a:buClr>
              <a:buSzPct val="75000"/>
              <a:buFont typeface="Wingdings" panose="05000000000000000000" pitchFamily="2" charset="2"/>
              <a:buChar char="§"/>
            </a:pPr>
            <a:endParaRPr lang="en-US" sz="1600" dirty="0" smtClean="0"/>
          </a:p>
          <a:p>
            <a:pPr marL="742950" lvl="1" indent="-285750">
              <a:buClr>
                <a:srgbClr val="F79646">
                  <a:lumMod val="75000"/>
                </a:srgbClr>
              </a:buClr>
              <a:buSzPct val="75000"/>
              <a:buFont typeface="Wingdings" panose="05000000000000000000" pitchFamily="2" charset="2"/>
              <a:buChar char="§"/>
            </a:pPr>
            <a:endParaRPr lang="en-US" sz="1600" dirty="0">
              <a:solidFill>
                <a:srgbClr val="000099"/>
              </a:solidFill>
            </a:endParaRP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a:t>Moderation Control Challenges in a Shutdown Facility</a:t>
            </a:r>
          </a:p>
        </p:txBody>
      </p:sp>
      <p:pic>
        <p:nvPicPr>
          <p:cNvPr id="2" name="Picture 1"/>
          <p:cNvPicPr>
            <a:picLocks noChangeAspect="1"/>
          </p:cNvPicPr>
          <p:nvPr/>
        </p:nvPicPr>
        <p:blipFill>
          <a:blip r:embed="rId3"/>
          <a:stretch>
            <a:fillRect/>
          </a:stretch>
        </p:blipFill>
        <p:spPr>
          <a:xfrm>
            <a:off x="1371600" y="3276600"/>
            <a:ext cx="6781800" cy="3048000"/>
          </a:xfrm>
          <a:prstGeom prst="rect">
            <a:avLst/>
          </a:prstGeom>
        </p:spPr>
      </p:pic>
    </p:spTree>
    <p:extLst>
      <p:ext uri="{BB962C8B-B14F-4D97-AF65-F5344CB8AC3E}">
        <p14:creationId xmlns:p14="http://schemas.microsoft.com/office/powerpoint/2010/main" val="33916966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228600" y="1219200"/>
            <a:ext cx="8509462" cy="4953000"/>
          </a:xfrm>
          <a:prstGeom prst="rect">
            <a:avLst/>
          </a:prstGeom>
        </p:spPr>
        <p:txBody>
          <a:bodyPr>
            <a:normAutofit/>
          </a:bodyPr>
          <a:lstStyle/>
          <a:p>
            <a:pPr marL="512762" indent="-285750">
              <a:buClr>
                <a:srgbClr val="F79646">
                  <a:lumMod val="75000"/>
                </a:srgbClr>
              </a:buClr>
              <a:buSzPct val="75000"/>
              <a:buFont typeface="Wingdings" panose="05000000000000000000" pitchFamily="2" charset="2"/>
              <a:buChar char="Ø"/>
            </a:pPr>
            <a:r>
              <a:rPr lang="en-US" sz="1800" dirty="0" smtClean="0">
                <a:solidFill>
                  <a:schemeClr val="tx1"/>
                </a:solidFill>
              </a:rPr>
              <a:t>“Real-life” 42-inch </a:t>
            </a:r>
            <a:r>
              <a:rPr lang="en-US" sz="1800" dirty="0">
                <a:solidFill>
                  <a:schemeClr val="tx1"/>
                </a:solidFill>
              </a:rPr>
              <a:t>P</a:t>
            </a:r>
            <a:r>
              <a:rPr lang="en-US" sz="1800" dirty="0" smtClean="0">
                <a:solidFill>
                  <a:schemeClr val="tx1"/>
                </a:solidFill>
              </a:rPr>
              <a:t>ipe Deposit	</a:t>
            </a:r>
            <a:r>
              <a:rPr lang="en-US" sz="1800" dirty="0">
                <a:solidFill>
                  <a:schemeClr val="tx1"/>
                </a:solidFill>
              </a:rPr>
              <a:t>	</a:t>
            </a:r>
            <a:r>
              <a:rPr lang="en-US" sz="1800" dirty="0" smtClean="0">
                <a:solidFill>
                  <a:schemeClr val="tx1"/>
                </a:solidFill>
              </a:rPr>
              <a:t>        KENO Results for Similar Deposit</a:t>
            </a:r>
          </a:p>
          <a:p>
            <a:pPr marL="800100" lvl="1" indent="-342900">
              <a:buClr>
                <a:srgbClr val="F79646">
                  <a:lumMod val="75000"/>
                </a:srgbClr>
              </a:buClr>
              <a:buSzPct val="75000"/>
              <a:buFont typeface="Wingdings" panose="05000000000000000000" pitchFamily="2" charset="2"/>
              <a:buChar char="Ø"/>
            </a:pPr>
            <a:r>
              <a:rPr lang="en-US" sz="1300" dirty="0">
                <a:solidFill>
                  <a:schemeClr val="tx1"/>
                </a:solidFill>
              </a:rPr>
              <a:t>w</a:t>
            </a:r>
            <a:r>
              <a:rPr lang="en-US" sz="1300" dirty="0" smtClean="0">
                <a:solidFill>
                  <a:schemeClr val="tx1"/>
                </a:solidFill>
              </a:rPr>
              <a:t>t. % </a:t>
            </a:r>
            <a:r>
              <a:rPr lang="en-US" sz="1300" baseline="30000" dirty="0" smtClean="0">
                <a:solidFill>
                  <a:schemeClr val="tx1"/>
                </a:solidFill>
              </a:rPr>
              <a:t>235</a:t>
            </a:r>
            <a:r>
              <a:rPr lang="en-US" sz="1300" dirty="0" smtClean="0">
                <a:solidFill>
                  <a:schemeClr val="tx1"/>
                </a:solidFill>
              </a:rPr>
              <a:t>U is ~ 0.8			                  wt. % </a:t>
            </a:r>
            <a:r>
              <a:rPr lang="en-US" sz="1300" baseline="30000" dirty="0" smtClean="0">
                <a:solidFill>
                  <a:schemeClr val="tx1"/>
                </a:solidFill>
              </a:rPr>
              <a:t>235</a:t>
            </a:r>
            <a:r>
              <a:rPr lang="en-US" sz="1300" dirty="0" smtClean="0">
                <a:solidFill>
                  <a:schemeClr val="tx1"/>
                </a:solidFill>
              </a:rPr>
              <a:t>U is 5.5				</a:t>
            </a:r>
            <a:endParaRPr lang="en-US" sz="1300"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a:p>
          <a:p>
            <a:pPr marL="742950" lvl="1" indent="-285750">
              <a:buClr>
                <a:srgbClr val="F79646">
                  <a:lumMod val="75000"/>
                </a:srgbClr>
              </a:buClr>
              <a:buSzPct val="75000"/>
              <a:buFont typeface="Wingdings" panose="05000000000000000000" pitchFamily="2" charset="2"/>
              <a:buChar char="§"/>
            </a:pPr>
            <a:endParaRPr lang="en-US" sz="1600" dirty="0" smtClean="0"/>
          </a:p>
          <a:p>
            <a:pPr marL="742950" lvl="1" indent="-285750">
              <a:buClr>
                <a:srgbClr val="F79646">
                  <a:lumMod val="75000"/>
                </a:srgbClr>
              </a:buClr>
              <a:buSzPct val="75000"/>
              <a:buFont typeface="Wingdings" panose="05000000000000000000" pitchFamily="2" charset="2"/>
              <a:buChar char="§"/>
            </a:pPr>
            <a:endParaRPr lang="en-US" sz="1600" dirty="0">
              <a:solidFill>
                <a:srgbClr val="000099"/>
              </a:solidFill>
            </a:endParaRP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a:t>Moderation Control Challenges in a Shutdown Facility</a:t>
            </a:r>
          </a:p>
        </p:txBody>
      </p:sp>
      <p:pic>
        <p:nvPicPr>
          <p:cNvPr id="2" name="Picture 1"/>
          <p:cNvPicPr>
            <a:picLocks noChangeAspect="1"/>
          </p:cNvPicPr>
          <p:nvPr/>
        </p:nvPicPr>
        <p:blipFill>
          <a:blip r:embed="rId3"/>
          <a:stretch>
            <a:fillRect/>
          </a:stretch>
        </p:blipFill>
        <p:spPr>
          <a:xfrm>
            <a:off x="228600" y="1752600"/>
            <a:ext cx="4648199" cy="4343400"/>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1785844278"/>
              </p:ext>
            </p:extLst>
          </p:nvPr>
        </p:nvGraphicFramePr>
        <p:xfrm>
          <a:off x="4953000" y="1905000"/>
          <a:ext cx="39624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84890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half" idx="4294967295"/>
          </p:nvPr>
        </p:nvSpPr>
        <p:spPr>
          <a:xfrm>
            <a:off x="228600" y="1295400"/>
            <a:ext cx="8509462" cy="4876800"/>
          </a:xfrm>
          <a:prstGeom prst="rect">
            <a:avLst/>
          </a:prstGeom>
        </p:spPr>
        <p:txBody>
          <a:bodyPr>
            <a:normAutofit lnSpcReduction="10000"/>
          </a:bodyPr>
          <a:lstStyle/>
          <a:p>
            <a:pPr>
              <a:buClr>
                <a:schemeClr val="accent6">
                  <a:lumMod val="75000"/>
                </a:schemeClr>
              </a:buClr>
              <a:buFont typeface="Wingdings" panose="05000000000000000000" pitchFamily="2" charset="2"/>
              <a:buChar char="Ø"/>
            </a:pPr>
            <a:r>
              <a:rPr lang="en-US" sz="2000" dirty="0" smtClean="0">
                <a:solidFill>
                  <a:srgbClr val="000000"/>
                </a:solidFill>
              </a:rPr>
              <a:t>The contents of the piping </a:t>
            </a:r>
            <a:r>
              <a:rPr lang="en-US" sz="2000" dirty="0">
                <a:solidFill>
                  <a:srgbClr val="000000"/>
                </a:solidFill>
              </a:rPr>
              <a:t>c</a:t>
            </a:r>
            <a:r>
              <a:rPr lang="en-US" sz="2000" dirty="0" smtClean="0">
                <a:solidFill>
                  <a:srgbClr val="000000"/>
                </a:solidFill>
              </a:rPr>
              <a:t>hanged resulting in a fundamental </a:t>
            </a:r>
            <a:r>
              <a:rPr lang="en-US" sz="2000" dirty="0">
                <a:solidFill>
                  <a:srgbClr val="000000"/>
                </a:solidFill>
              </a:rPr>
              <a:t>c</a:t>
            </a:r>
            <a:r>
              <a:rPr lang="en-US" sz="2000" dirty="0" smtClean="0">
                <a:solidFill>
                  <a:srgbClr val="000000"/>
                </a:solidFill>
              </a:rPr>
              <a:t>hange to the operation.</a:t>
            </a:r>
            <a:endParaRPr lang="en-US" sz="2000" b="1" dirty="0"/>
          </a:p>
          <a:p>
            <a:pPr lvl="1"/>
            <a:r>
              <a:rPr lang="en-US" b="1" dirty="0" smtClean="0">
                <a:solidFill>
                  <a:schemeClr val="tx1"/>
                </a:solidFill>
              </a:rPr>
              <a:t>Enrichment Plant Operating</a:t>
            </a:r>
            <a:r>
              <a:rPr lang="en-US" b="1" dirty="0">
                <a:solidFill>
                  <a:schemeClr val="tx1"/>
                </a:solidFill>
              </a:rPr>
              <a:t>:</a:t>
            </a:r>
          </a:p>
          <a:p>
            <a:pPr lvl="2"/>
            <a:r>
              <a:rPr lang="en-US" dirty="0" smtClean="0">
                <a:solidFill>
                  <a:schemeClr val="tx1"/>
                </a:solidFill>
              </a:rPr>
              <a:t>UF</a:t>
            </a:r>
            <a:r>
              <a:rPr lang="en-US" baseline="-25000" dirty="0" smtClean="0">
                <a:solidFill>
                  <a:schemeClr val="tx1"/>
                </a:solidFill>
              </a:rPr>
              <a:t>6</a:t>
            </a:r>
            <a:r>
              <a:rPr lang="en-US" dirty="0" smtClean="0">
                <a:solidFill>
                  <a:schemeClr val="tx1"/>
                </a:solidFill>
              </a:rPr>
              <a:t> abundant and flowing (fluorinating environment)</a:t>
            </a:r>
            <a:endParaRPr lang="en-US" dirty="0">
              <a:solidFill>
                <a:schemeClr val="tx1"/>
              </a:solidFill>
            </a:endParaRPr>
          </a:p>
          <a:p>
            <a:pPr lvl="2"/>
            <a:r>
              <a:rPr lang="en-US" dirty="0">
                <a:solidFill>
                  <a:schemeClr val="tx1"/>
                </a:solidFill>
              </a:rPr>
              <a:t>Moderation </a:t>
            </a:r>
            <a:r>
              <a:rPr lang="en-US" dirty="0" smtClean="0">
                <a:solidFill>
                  <a:schemeClr val="tx1"/>
                </a:solidFill>
              </a:rPr>
              <a:t>controlled by passive design feature of piping and naturally controlled via process chemistry</a:t>
            </a:r>
          </a:p>
          <a:p>
            <a:pPr lvl="2"/>
            <a:r>
              <a:rPr lang="en-US" dirty="0" smtClean="0">
                <a:solidFill>
                  <a:schemeClr val="tx1"/>
                </a:solidFill>
              </a:rPr>
              <a:t>Leaks into the process were quickly seen by process instrumentation or surging compressors</a:t>
            </a:r>
          </a:p>
          <a:p>
            <a:pPr lvl="2"/>
            <a:r>
              <a:rPr lang="en-US" dirty="0" smtClean="0">
                <a:solidFill>
                  <a:schemeClr val="tx1"/>
                </a:solidFill>
              </a:rPr>
              <a:t>Leaks into the process were quickly repaired because of production and cost efficiency</a:t>
            </a:r>
            <a:endParaRPr lang="en-US" dirty="0">
              <a:solidFill>
                <a:schemeClr val="tx1"/>
              </a:solidFill>
            </a:endParaRPr>
          </a:p>
          <a:p>
            <a:pPr lvl="1"/>
            <a:r>
              <a:rPr lang="en-US" b="1" dirty="0" smtClean="0">
                <a:solidFill>
                  <a:schemeClr val="tx1"/>
                </a:solidFill>
              </a:rPr>
              <a:t>Enrichment Operation Ceased and Facility being Deactivated:</a:t>
            </a:r>
            <a:endParaRPr lang="en-US" b="1" dirty="0">
              <a:solidFill>
                <a:schemeClr val="tx1"/>
              </a:solidFill>
            </a:endParaRPr>
          </a:p>
          <a:p>
            <a:pPr lvl="2"/>
            <a:r>
              <a:rPr lang="en-US" dirty="0" smtClean="0">
                <a:solidFill>
                  <a:schemeClr val="tx1"/>
                </a:solidFill>
              </a:rPr>
              <a:t>Uranyl fluoride deposits that remain in the piping are fixed</a:t>
            </a:r>
            <a:endParaRPr lang="en-US" dirty="0">
              <a:solidFill>
                <a:schemeClr val="tx1"/>
              </a:solidFill>
            </a:endParaRPr>
          </a:p>
          <a:p>
            <a:pPr lvl="2"/>
            <a:r>
              <a:rPr lang="en-US" dirty="0">
                <a:solidFill>
                  <a:schemeClr val="tx1"/>
                </a:solidFill>
              </a:rPr>
              <a:t>Moderation </a:t>
            </a:r>
            <a:r>
              <a:rPr lang="en-US" dirty="0" smtClean="0">
                <a:solidFill>
                  <a:schemeClr val="tx1"/>
                </a:solidFill>
              </a:rPr>
              <a:t>controlled by passive design feature of piping and administrative control to confirm dry gas environment by sampling</a:t>
            </a:r>
          </a:p>
          <a:p>
            <a:pPr lvl="2"/>
            <a:r>
              <a:rPr lang="en-US" dirty="0" smtClean="0">
                <a:solidFill>
                  <a:schemeClr val="tx1"/>
                </a:solidFill>
              </a:rPr>
              <a:t>Leaks into the system are not quickly known</a:t>
            </a:r>
          </a:p>
          <a:p>
            <a:pPr lvl="2"/>
            <a:r>
              <a:rPr lang="en-US" dirty="0" smtClean="0">
                <a:solidFill>
                  <a:schemeClr val="tx1"/>
                </a:solidFill>
              </a:rPr>
              <a:t>Operations personnel now react to moisture </a:t>
            </a:r>
            <a:r>
              <a:rPr lang="en-US" dirty="0" smtClean="0">
                <a:solidFill>
                  <a:srgbClr val="FF0000"/>
                </a:solidFill>
              </a:rPr>
              <a:t>ONLY</a:t>
            </a:r>
            <a:r>
              <a:rPr lang="en-US" dirty="0" smtClean="0">
                <a:solidFill>
                  <a:schemeClr val="tx1"/>
                </a:solidFill>
              </a:rPr>
              <a:t> because of NCS control</a:t>
            </a:r>
            <a:endParaRPr lang="en-US" dirty="0">
              <a:solidFill>
                <a:schemeClr val="tx1"/>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solidFill>
                <a:schemeClr val="tx1"/>
              </a:solidFill>
            </a:endParaRPr>
          </a:p>
          <a:p>
            <a:pPr marL="512762" indent="-285750" algn="ctr">
              <a:buClr>
                <a:srgbClr val="F79646">
                  <a:lumMod val="75000"/>
                </a:srgbClr>
              </a:buClr>
              <a:buSzPct val="75000"/>
              <a:buFont typeface="Wingdings" panose="05000000000000000000" pitchFamily="2" charset="2"/>
              <a:buChar char="§"/>
            </a:pPr>
            <a:r>
              <a:rPr lang="en-US" dirty="0" smtClean="0">
                <a:solidFill>
                  <a:srgbClr val="FF0000"/>
                </a:solidFill>
              </a:rPr>
              <a:t>ITS REALLY HARD TO KEEP ATMOSPHERE OUT OF VAST PIPING SYSTEMS THAT ARE NOT ACTIVELY BEING USED FOR SOME TYPE OF PROCESS!!!</a:t>
            </a:r>
            <a:endParaRPr lang="en-US" dirty="0">
              <a:solidFill>
                <a:srgbClr val="FF0000"/>
              </a:solidFill>
            </a:endParaRPr>
          </a:p>
          <a:p>
            <a:pPr marL="742950" lvl="1" indent="-285750">
              <a:buClr>
                <a:srgbClr val="F79646">
                  <a:lumMod val="75000"/>
                </a:srgbClr>
              </a:buClr>
              <a:buSzPct val="75000"/>
              <a:buFont typeface="Wingdings" panose="05000000000000000000" pitchFamily="2" charset="2"/>
              <a:buChar char="§"/>
            </a:pPr>
            <a:endParaRPr lang="en-US" sz="1600" dirty="0" smtClean="0"/>
          </a:p>
          <a:p>
            <a:pPr marL="742950" lvl="1" indent="-285750">
              <a:buClr>
                <a:srgbClr val="F79646">
                  <a:lumMod val="75000"/>
                </a:srgbClr>
              </a:buClr>
              <a:buSzPct val="75000"/>
              <a:buFont typeface="Wingdings" panose="05000000000000000000" pitchFamily="2" charset="2"/>
              <a:buChar char="§"/>
            </a:pPr>
            <a:endParaRPr lang="en-US" sz="1600" dirty="0">
              <a:solidFill>
                <a:srgbClr val="000099"/>
              </a:solidFill>
            </a:endParaRPr>
          </a:p>
        </p:txBody>
      </p:sp>
      <p:sp>
        <p:nvSpPr>
          <p:cNvPr id="19" name="Title 1"/>
          <p:cNvSpPr txBox="1">
            <a:spLocks/>
          </p:cNvSpPr>
          <p:nvPr/>
        </p:nvSpPr>
        <p:spPr>
          <a:xfrm>
            <a:off x="3276600" y="214390"/>
            <a:ext cx="5284350" cy="505538"/>
          </a:xfrm>
          <a:prstGeom prst="rect">
            <a:avLst/>
          </a:prstGeom>
        </p:spPr>
        <p:txBody>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sz="1800" dirty="0"/>
              <a:t>Moderation Control Challenges in a Shutdown Facility</a:t>
            </a:r>
          </a:p>
        </p:txBody>
      </p:sp>
    </p:spTree>
    <p:extLst>
      <p:ext uri="{BB962C8B-B14F-4D97-AF65-F5344CB8AC3E}">
        <p14:creationId xmlns:p14="http://schemas.microsoft.com/office/powerpoint/2010/main" val="28439472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15685</TotalTime>
  <Words>1682</Words>
  <Application>Microsoft Macintosh PowerPoint</Application>
  <PresentationFormat>On-screen Show (4:3)</PresentationFormat>
  <Paragraphs>186</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ycantrell</dc:creator>
  <cp:lastModifiedBy>Matthew Albert Wilson</cp:lastModifiedBy>
  <cp:revision>442</cp:revision>
  <cp:lastPrinted>2017-05-11T15:39:58Z</cp:lastPrinted>
  <dcterms:created xsi:type="dcterms:W3CDTF">2015-01-21T20:38:07Z</dcterms:created>
  <dcterms:modified xsi:type="dcterms:W3CDTF">2017-06-07T22:03:26Z</dcterms:modified>
</cp:coreProperties>
</file>