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21"/>
  </p:notesMasterIdLst>
  <p:sldIdLst>
    <p:sldId id="257" r:id="rId3"/>
    <p:sldId id="258" r:id="rId4"/>
    <p:sldId id="259" r:id="rId5"/>
    <p:sldId id="270" r:id="rId6"/>
    <p:sldId id="271" r:id="rId7"/>
    <p:sldId id="272" r:id="rId8"/>
    <p:sldId id="260" r:id="rId9"/>
    <p:sldId id="274" r:id="rId10"/>
    <p:sldId id="261" r:id="rId11"/>
    <p:sldId id="262" r:id="rId12"/>
    <p:sldId id="263" r:id="rId13"/>
    <p:sldId id="264" r:id="rId14"/>
    <p:sldId id="268" r:id="rId15"/>
    <p:sldId id="265" r:id="rId16"/>
    <p:sldId id="273" r:id="rId17"/>
    <p:sldId id="266" r:id="rId18"/>
    <p:sldId id="267" r:id="rId19"/>
    <p:sldId id="269" r:id="rId20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5" autoAdjust="0"/>
  </p:normalViewPr>
  <p:slideViewPr>
    <p:cSldViewPr>
      <p:cViewPr varScale="1">
        <p:scale>
          <a:sx n="83" d="100"/>
          <a:sy n="83" d="100"/>
        </p:scale>
        <p:origin x="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DB436-2DDF-4326-B18B-E3EEC957FC18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EADF4-6A08-437C-862C-5A4A9ED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0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37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9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2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66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5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5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0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EADF4-6A08-437C-862C-5A4A9EDF52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" y="152400"/>
            <a:ext cx="88392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defRPr/>
            </a:lvl2pPr>
            <a:lvl3pPr>
              <a:defRPr sz="1600"/>
            </a:lvl3pPr>
            <a:lvl4pPr>
              <a:defRPr b="1"/>
            </a:lvl4pPr>
            <a:lvl5pPr marL="1133078" indent="-178991">
              <a:buFont typeface="Arial" panose="020B0604020202020204" pitchFamily="34" charset="0"/>
              <a:buChar char="•"/>
              <a:defRPr baseline="0"/>
            </a:lvl5pPr>
          </a:lstStyle>
          <a:p>
            <a:pPr lvl="0"/>
            <a:r>
              <a:rPr lang="en-US" dirty="0"/>
              <a:t>Title of this slide: Arial Narrow 22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76200" y="762000"/>
            <a:ext cx="8686800" cy="5105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500" b="1"/>
            </a:lvl4pPr>
            <a:lvl5pPr marL="1133078" indent="-178991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First level bullet: Arial Narrow, 20 pt. bold</a:t>
            </a:r>
          </a:p>
          <a:p>
            <a:pPr lvl="1"/>
            <a:r>
              <a:rPr lang="en-US" dirty="0"/>
              <a:t>Second level bullet: Arial Narrow, 20 </a:t>
            </a:r>
            <a:r>
              <a:rPr lang="en-US" dirty="0" err="1"/>
              <a:t>pt</a:t>
            </a:r>
            <a:r>
              <a:rPr lang="en-US" dirty="0"/>
              <a:t> plain</a:t>
            </a:r>
          </a:p>
          <a:p>
            <a:pPr lvl="2"/>
            <a:r>
              <a:rPr lang="en-US" dirty="0"/>
              <a:t>Third level bullet: Arial Narrow, 16 </a:t>
            </a:r>
            <a:r>
              <a:rPr lang="en-US" dirty="0" err="1"/>
              <a:t>pt</a:t>
            </a:r>
            <a:r>
              <a:rPr lang="en-US" dirty="0"/>
              <a:t> italic </a:t>
            </a:r>
          </a:p>
          <a:p>
            <a:pPr lvl="3"/>
            <a:r>
              <a:rPr lang="en-US" dirty="0"/>
              <a:t>Fourth level: Arial Narrow, 15 pt. bold</a:t>
            </a:r>
          </a:p>
          <a:p>
            <a:pPr lvl="4"/>
            <a:r>
              <a:rPr lang="en-US" dirty="0"/>
              <a:t>Fifth level: Arial Narrow, 12 </a:t>
            </a:r>
            <a:r>
              <a:rPr lang="en-US" dirty="0" err="1"/>
              <a:t>pt</a:t>
            </a:r>
            <a:r>
              <a:rPr lang="en-US" dirty="0"/>
              <a:t> italic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0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159"/>
            <a:ext cx="8077200" cy="37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574"/>
            <a:ext cx="9144000" cy="614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85800"/>
            <a:ext cx="8704618" cy="22189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algn="ctr"/>
            <a:fld id="{5A65EF76-EBBD-428C-9EC4-3B8033C9CDE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218678" indent="-21867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447278" indent="-208756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675878" indent="-1492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904478" indent="-159147" algn="l" defTabSz="9144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133078" indent="-178991" algn="l" defTabSz="914400" rtl="0" eaLnBrk="1" latinLnBrk="0" hangingPunct="1">
        <a:spcBef>
          <a:spcPct val="20000"/>
        </a:spcBef>
        <a:buFont typeface="Arial" pitchFamily="34" charset="0"/>
        <a:buChar char="»"/>
        <a:defRPr sz="1200" i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sp.llnl.gov/ncsinfoMai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Considerations for Using FGE Conversion Factors in Type A Shipping Packages at the Savannah River Site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739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Brittany Williamson &amp; James Baker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7200" y="4767263"/>
            <a:ext cx="7391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</a:rPr>
              <a:t>Sr. Criticality Safety Engineers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7200" y="5238750"/>
            <a:ext cx="5486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solidFill>
                  <a:schemeClr val="tx1"/>
                </a:solidFill>
                <a:latin typeface="Arial Narrow" pitchFamily="34" charset="0"/>
              </a:rPr>
              <a:t>American Nuclear Society, 2017 Annual Meeting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7200" y="5486400"/>
            <a:ext cx="548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 dirty="0">
                <a:solidFill>
                  <a:schemeClr val="tx1"/>
                </a:solidFill>
                <a:latin typeface="Arial Narrow" pitchFamily="34" charset="0"/>
              </a:rPr>
              <a:t>San Francisco, CA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i="1" dirty="0">
                <a:latin typeface="Arial Narrow" pitchFamily="34" charset="0"/>
              </a:rPr>
              <a:t>June 12,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4600" y="6324600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SRNS-STI-2017-00361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lowest point on the critical mass curve is slightly over 500 g </a:t>
            </a:r>
            <a:r>
              <a:rPr lang="en-US" baseline="30000" dirty="0"/>
              <a:t>239</a:t>
            </a:r>
            <a:r>
              <a:rPr lang="en-US" dirty="0"/>
              <a:t>Pu</a:t>
            </a:r>
          </a:p>
          <a:p>
            <a:r>
              <a:rPr lang="en-US" dirty="0"/>
              <a:t>If the mass of the fissile unit in question is less than or equal to 500 g </a:t>
            </a:r>
            <a:r>
              <a:rPr lang="en-US" baseline="30000" dirty="0"/>
              <a:t>239</a:t>
            </a:r>
            <a:r>
              <a:rPr lang="en-US" dirty="0"/>
              <a:t>Pu, then converting that mass to g </a:t>
            </a:r>
            <a:r>
              <a:rPr lang="en-US" baseline="30000" dirty="0"/>
              <a:t>235</a:t>
            </a:r>
            <a:r>
              <a:rPr lang="en-US" dirty="0"/>
              <a:t>U using the conversion factor of 1.56 (from CH-TRAMPAC) will always yield a value less than 780 g </a:t>
            </a:r>
            <a:r>
              <a:rPr lang="en-US" baseline="30000" dirty="0"/>
              <a:t>235</a:t>
            </a:r>
            <a:r>
              <a:rPr lang="en-US" dirty="0"/>
              <a:t>U, which is less than the lowest point of the </a:t>
            </a:r>
            <a:r>
              <a:rPr lang="en-US" baseline="30000" dirty="0"/>
              <a:t>235</a:t>
            </a:r>
            <a:r>
              <a:rPr lang="en-US" dirty="0"/>
              <a:t>U curve</a:t>
            </a:r>
          </a:p>
          <a:p>
            <a:r>
              <a:rPr lang="en-US" dirty="0"/>
              <a:t>Therefore, if the fissile unit in question has a mass of less than or equal to 500 g </a:t>
            </a:r>
            <a:r>
              <a:rPr lang="en-US" baseline="30000" dirty="0"/>
              <a:t>239</a:t>
            </a:r>
            <a:r>
              <a:rPr lang="en-US" dirty="0"/>
              <a:t>Pu, regardless of the concentration or density, it is acceptable to use CH-TRAMPAC conversion factors</a:t>
            </a:r>
          </a:p>
          <a:p>
            <a:endParaRPr lang="en-US" dirty="0"/>
          </a:p>
          <a:p>
            <a:r>
              <a:rPr lang="en-US" dirty="0"/>
              <a:t>SAFDRUM mass limit = </a:t>
            </a:r>
            <a:br>
              <a:rPr lang="en-US" dirty="0"/>
            </a:br>
            <a:r>
              <a:rPr lang="en-US" dirty="0"/>
              <a:t>	195 FGE </a:t>
            </a:r>
            <a:r>
              <a:rPr lang="en-US" baseline="30000" dirty="0"/>
              <a:t>239</a:t>
            </a:r>
            <a:r>
              <a:rPr lang="en-US" dirty="0"/>
              <a:t>Pu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</a:t>
            </a:r>
          </a:p>
          <a:p>
            <a:r>
              <a:rPr lang="en-US" dirty="0">
                <a:sym typeface="Wingdings"/>
              </a:rPr>
              <a:t>CCO mass limit =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	380 FGE </a:t>
            </a:r>
            <a:r>
              <a:rPr lang="en-US" baseline="30000" dirty="0">
                <a:sym typeface="Wingdings"/>
              </a:rPr>
              <a:t>239</a:t>
            </a:r>
            <a:r>
              <a:rPr lang="en-US" dirty="0">
                <a:sym typeface="Wingdings"/>
              </a:rPr>
              <a:t>Pu </a:t>
            </a:r>
            <a:r>
              <a:rPr lang="en-US" dirty="0">
                <a:solidFill>
                  <a:srgbClr val="00B050"/>
                </a:solidFill>
                <a:sym typeface="Wingdings"/>
              </a:rPr>
              <a:t>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3124200"/>
            <a:ext cx="5435009" cy="30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5181600"/>
            <a:ext cx="4876800" cy="611790"/>
          </a:xfrm>
          <a:prstGeom prst="rect">
            <a:avLst/>
          </a:prstGeom>
          <a:solidFill>
            <a:srgbClr val="00B050">
              <a:alpha val="2196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K-Area has large arrays of shipping packages</a:t>
            </a:r>
          </a:p>
          <a:p>
            <a:r>
              <a:rPr lang="en-US" dirty="0"/>
              <a:t>The limits from ANS-8.1 and ANS-8.15 do not apply to arrays, and therefore FGE conversion factors based on those limits may not be applicable to arrays</a:t>
            </a:r>
          </a:p>
          <a:p>
            <a:r>
              <a:rPr lang="en-US" dirty="0"/>
              <a:t>MCNP calculations were performed for a large system of 18 kg </a:t>
            </a:r>
            <a:r>
              <a:rPr lang="en-US" baseline="30000" dirty="0"/>
              <a:t>239</a:t>
            </a:r>
            <a:r>
              <a:rPr lang="en-US" dirty="0"/>
              <a:t>Pu as oxide representing a large array of Pu downblend cans with a density in the 0.18 g/cc range</a:t>
            </a:r>
          </a:p>
          <a:p>
            <a:r>
              <a:rPr lang="en-US" dirty="0"/>
              <a:t>The same calculations were performed with 18 kg * 1.56 = 28 kg </a:t>
            </a:r>
            <a:r>
              <a:rPr lang="en-US" baseline="30000" dirty="0"/>
              <a:t>235</a:t>
            </a:r>
            <a:r>
              <a:rPr lang="en-US" dirty="0"/>
              <a:t>U in the same volume</a:t>
            </a:r>
          </a:p>
          <a:p>
            <a:r>
              <a:rPr lang="en-US" dirty="0"/>
              <a:t>K</a:t>
            </a:r>
            <a:r>
              <a:rPr lang="en-US" baseline="-25000" dirty="0"/>
              <a:t>eff</a:t>
            </a:r>
            <a:r>
              <a:rPr lang="en-US" dirty="0"/>
              <a:t> from the </a:t>
            </a:r>
            <a:r>
              <a:rPr lang="en-US" baseline="30000" dirty="0"/>
              <a:t>235</a:t>
            </a:r>
            <a:r>
              <a:rPr lang="en-US" dirty="0"/>
              <a:t>U cases was ~2% higher than the </a:t>
            </a:r>
            <a:r>
              <a:rPr lang="en-US" baseline="30000" dirty="0"/>
              <a:t>239</a:t>
            </a:r>
            <a:r>
              <a:rPr lang="en-US" dirty="0"/>
              <a:t>Pu cases</a:t>
            </a:r>
          </a:p>
          <a:p>
            <a:r>
              <a:rPr lang="en-US" dirty="0"/>
              <a:t>This confirms that the CH-TRAMPAC conversion factors are not conservative in this region</a:t>
            </a:r>
          </a:p>
          <a:p>
            <a:r>
              <a:rPr lang="en-US" dirty="0"/>
              <a:t>However, if 2% was added to the system multiplication for all normal and credible abnormal conditions, no cases would challenge system limits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3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Standard Waste Box (SWB) is postulated to have a credible upset mass of 650 FGE </a:t>
            </a:r>
            <a:r>
              <a:rPr lang="en-US" baseline="30000" dirty="0"/>
              <a:t>239</a:t>
            </a:r>
            <a:r>
              <a:rPr lang="en-US" dirty="0"/>
              <a:t>Pu</a:t>
            </a:r>
          </a:p>
          <a:p>
            <a:r>
              <a:rPr lang="en-US" dirty="0"/>
              <a:t>The red region of concern can also be expressed in terms of H/X</a:t>
            </a:r>
          </a:p>
          <a:p>
            <a:pPr lvl="1"/>
            <a:r>
              <a:rPr lang="en-US" dirty="0"/>
              <a:t>From ~530 to ~5</a:t>
            </a:r>
          </a:p>
          <a:p>
            <a:r>
              <a:rPr lang="en-US" dirty="0"/>
              <a:t>However, due to the large volume of the SWB, if the mass was evenly distributed, the density would be ~0.0005 g/cc – well outside the region of concern</a:t>
            </a:r>
          </a:p>
          <a:p>
            <a:r>
              <a:rPr lang="en-US" dirty="0"/>
              <a:t>In the normal condition, H/X for the SWB is ~100,000 – well outside the region of concern</a:t>
            </a:r>
          </a:p>
          <a:p>
            <a:r>
              <a:rPr lang="en-US" dirty="0"/>
              <a:t>In the upset condition, H/X for the SWB is ~7,000 – still well outside the region of concern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7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Product vs. Waste</a:t>
            </a:r>
          </a:p>
          <a:p>
            <a:r>
              <a:rPr lang="en-US" dirty="0"/>
              <a:t>Poisons</a:t>
            </a:r>
          </a:p>
          <a:p>
            <a:pPr lvl="1"/>
            <a:r>
              <a:rPr lang="en-US" dirty="0"/>
              <a:t>Poisons may change the neutron spectrum of the system, which may invalidate FGE conversion factors</a:t>
            </a:r>
          </a:p>
          <a:p>
            <a:r>
              <a:rPr lang="en-US" dirty="0"/>
              <a:t>Form</a:t>
            </a:r>
          </a:p>
          <a:p>
            <a:pPr lvl="1"/>
            <a:r>
              <a:rPr lang="en-US" dirty="0"/>
              <a:t>Bimodal systems may have a complicated neutron spectrum, which may invalidate FGE conversion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5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development and applicability of FGE conversion factors was explored, with special emphasis on Type A shipping packages in the K-Area Complex at the Savannah River Site</a:t>
            </a:r>
          </a:p>
          <a:p>
            <a:r>
              <a:rPr lang="en-US" dirty="0"/>
              <a:t>Most packages are under 500 g </a:t>
            </a:r>
            <a:r>
              <a:rPr lang="en-US" baseline="30000" dirty="0"/>
              <a:t>239</a:t>
            </a:r>
            <a:r>
              <a:rPr lang="en-US" dirty="0"/>
              <a:t>Pu, and the CH-TRAMPAC conversion factors were shown to be acceptable</a:t>
            </a:r>
          </a:p>
          <a:p>
            <a:r>
              <a:rPr lang="en-US" dirty="0"/>
              <a:t>Array considerations were demonstrated to increase k</a:t>
            </a:r>
            <a:r>
              <a:rPr lang="en-US" baseline="-25000" dirty="0"/>
              <a:t>eff</a:t>
            </a:r>
            <a:r>
              <a:rPr lang="en-US" dirty="0"/>
              <a:t> by no more than 2%, which is still safe when applied to all cases</a:t>
            </a:r>
          </a:p>
          <a:p>
            <a:r>
              <a:rPr lang="en-US" dirty="0"/>
              <a:t>For the one Type A shipping package that may have more than 500 g </a:t>
            </a:r>
            <a:r>
              <a:rPr lang="en-US" baseline="30000" dirty="0"/>
              <a:t>239</a:t>
            </a:r>
            <a:r>
              <a:rPr lang="en-US" dirty="0"/>
              <a:t>Pu, the moderation was shown to be well outside the region of concern</a:t>
            </a:r>
          </a:p>
          <a:p>
            <a:endParaRPr lang="en-US" dirty="0"/>
          </a:p>
          <a:p>
            <a:r>
              <a:rPr lang="en-US" dirty="0"/>
              <a:t>Therefore, CH-TRAMPAC conversion factors may be used for all Type A shipping packages in K-Area at the Savannah River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38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  <a:p>
            <a:pPr lvl="1"/>
            <a:r>
              <a:rPr lang="en-US" dirty="0" err="1"/>
              <a:t>CritView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https://ncsp.llnl.gov/ncsinfoMain.html</a:t>
            </a:r>
            <a:endParaRPr lang="en-US" dirty="0"/>
          </a:p>
          <a:p>
            <a:pPr lvl="2"/>
            <a:r>
              <a:rPr lang="en-US" dirty="0"/>
              <a:t>NCSP Homepage -&gt; NCS Information -&gt; ARH-600 Handbook link on the left</a:t>
            </a:r>
          </a:p>
          <a:p>
            <a:pPr lvl="1"/>
            <a:r>
              <a:rPr lang="en-US" dirty="0"/>
              <a:t>B. Williamson, </a:t>
            </a:r>
            <a:r>
              <a:rPr lang="en-US" i="1" dirty="0"/>
              <a:t>Criticality Calculations for Storage and Handling of Shipping Packages in the K Area Complex</a:t>
            </a:r>
            <a:r>
              <a:rPr lang="en-US" dirty="0"/>
              <a:t>, N-CLC-K-00288, Savannah River Nuclear Solutions, Aiken, South Carolina (2016).</a:t>
            </a:r>
          </a:p>
          <a:p>
            <a:pPr lvl="1"/>
            <a:r>
              <a:rPr lang="en-US" dirty="0"/>
              <a:t>J. Baker, Nuclear Criticality Safety Evaluation: Fissile Oxide Processing in the K-Area Interim Surveillance Vault in the K-Area Complex, N-NCS-K-00062, Savannah River Nuclear Solutions, Aiken South Carolina (2015).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7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Extra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914400"/>
            <a:ext cx="2997200" cy="2247900"/>
          </a:xfrm>
        </p:spPr>
      </p:pic>
      <p:pic>
        <p:nvPicPr>
          <p:cNvPr id="6" name="Picture 5" descr="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2" y="3581400"/>
            <a:ext cx="3352800" cy="202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14400"/>
            <a:ext cx="3454400" cy="2590800"/>
          </a:xfrm>
          <a:prstGeom prst="rect">
            <a:avLst/>
          </a:prstGeom>
        </p:spPr>
      </p:pic>
      <p:pic>
        <p:nvPicPr>
          <p:cNvPr id="8" name="Picture 7" descr="MVC00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30" y="3810000"/>
            <a:ext cx="2857500" cy="202557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9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Extra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123950"/>
            <a:ext cx="3424238" cy="246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483409" cy="22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6994518"/>
              </p:ext>
            </p:extLst>
          </p:nvPr>
        </p:nvGraphicFramePr>
        <p:xfrm>
          <a:off x="1219200" y="4038600"/>
          <a:ext cx="2362200" cy="203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6" imgW="4572000" imgH="3944112" progId="Word.Document.8">
                  <p:embed/>
                </p:oleObj>
              </mc:Choice>
              <mc:Fallback>
                <p:oleObj name="Document" r:id="rId6" imgW="4572000" imgH="3944112" progId="Word.Document.8">
                  <p:embed/>
                  <p:pic>
                    <p:nvPicPr>
                      <p:cNvPr id="0" name="Picture Placeholder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2362200" cy="203739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\\wg01\crit\Baker\K Area\Building&amp;GenEquipment\Front of 105-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30031"/>
            <a:ext cx="4181650" cy="26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Rule of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𝑺𝒊</m:t>
                                </m:r>
                              </m:sub>
                            </m:sSub>
                          </m:den>
                        </m:f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𝑺𝒖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𝑺𝒊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𝑺𝒖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150 g </a:t>
                </a:r>
                <a:r>
                  <a:rPr lang="en-US" baseline="30000" dirty="0"/>
                  <a:t>239</a:t>
                </a:r>
                <a:r>
                  <a:rPr lang="en-US" dirty="0"/>
                  <a:t>Pu and 350 g </a:t>
                </a:r>
                <a:r>
                  <a:rPr lang="en-US" baseline="30000" dirty="0"/>
                  <a:t>235</a:t>
                </a:r>
                <a:r>
                  <a:rPr lang="en-US" dirty="0"/>
                  <a:t>U</a:t>
                </a:r>
              </a:p>
              <a:p>
                <a:pPr lvl="1"/>
                <a:r>
                  <a:rPr lang="en-US" dirty="0"/>
                  <a:t>Convert to FGE </a:t>
                </a:r>
                <a:r>
                  <a:rPr lang="en-US" baseline="30000" dirty="0"/>
                  <a:t>239</a:t>
                </a:r>
                <a:r>
                  <a:rPr lang="en-US" dirty="0"/>
                  <a:t>Pu</a:t>
                </a:r>
              </a:p>
              <a:p>
                <a:pPr lvl="2"/>
                <a:r>
                  <a:rPr lang="en-US" dirty="0"/>
                  <a:t>150 + (350*0.65) = 377 FGE </a:t>
                </a:r>
                <a:r>
                  <a:rPr lang="en-US" baseline="30000" dirty="0"/>
                  <a:t>239</a:t>
                </a:r>
                <a:r>
                  <a:rPr lang="en-US" dirty="0"/>
                  <a:t>Pu</a:t>
                </a:r>
              </a:p>
              <a:p>
                <a:pPr lvl="1"/>
                <a:r>
                  <a:rPr lang="en-US" dirty="0"/>
                  <a:t>ANS-8.15-1981 indicates this is valid and under the </a:t>
                </a:r>
                <a:r>
                  <a:rPr lang="en-US" baseline="30000" dirty="0"/>
                  <a:t>239</a:t>
                </a:r>
                <a:r>
                  <a:rPr lang="en-US" dirty="0"/>
                  <a:t>Pu limit of 450 g, so therefore it is safely subcritical</a:t>
                </a:r>
              </a:p>
              <a:p>
                <a:pPr lvl="1"/>
                <a:r>
                  <a:rPr lang="en-US" dirty="0"/>
                  <a:t>ANS-8.15-2014 indicates this may not be valid</a:t>
                </a:r>
              </a:p>
              <a:p>
                <a:pPr lvl="2"/>
                <a:r>
                  <a:rPr lang="en-US" dirty="0"/>
                  <a:t>Compare the total mass of the system to the most restrictive limit</a:t>
                </a:r>
              </a:p>
              <a:p>
                <a:pPr lvl="2"/>
                <a:r>
                  <a:rPr lang="en-US" dirty="0"/>
                  <a:t>500 g total &gt; 450 g, so this is not necessarily safely subcritical, additional justification is needed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blipFill rotWithShape="1">
                <a:blip r:embed="rId3"/>
                <a:stretch>
                  <a:fillRect l="-1825" t="-8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Introduction: K-Area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K-Area was originally a reactor area for plutonium production</a:t>
            </a:r>
          </a:p>
          <a:p>
            <a:r>
              <a:rPr lang="en-US" dirty="0"/>
              <a:t>Today, K-Area is a premier nuclear materials storage facility with surveillance capabilities</a:t>
            </a:r>
          </a:p>
          <a:p>
            <a:pPr lvl="1"/>
            <a:r>
              <a:rPr lang="en-US" dirty="0"/>
              <a:t>Large arrays of shipping packages</a:t>
            </a:r>
          </a:p>
          <a:p>
            <a:pPr lvl="1"/>
            <a:r>
              <a:rPr lang="en-US" dirty="0"/>
              <a:t>Non-destructive evaluation (NDE)</a:t>
            </a:r>
          </a:p>
          <a:p>
            <a:pPr lvl="2"/>
            <a:r>
              <a:rPr lang="en-US" dirty="0"/>
              <a:t>Calorimetry, digital radiography, active and passive </a:t>
            </a:r>
            <a:br>
              <a:rPr lang="en-US" dirty="0"/>
            </a:br>
            <a:r>
              <a:rPr lang="en-US" dirty="0"/>
              <a:t>neutron multiplicity counters</a:t>
            </a:r>
          </a:p>
          <a:p>
            <a:pPr lvl="1"/>
            <a:r>
              <a:rPr lang="en-US" dirty="0"/>
              <a:t>Destructive Evaluation (DE)</a:t>
            </a:r>
          </a:p>
          <a:p>
            <a:pPr lvl="2"/>
            <a:r>
              <a:rPr lang="en-US" dirty="0"/>
              <a:t>One dry glovebox for sampling oxide, in-situ </a:t>
            </a:r>
            <a:br>
              <a:rPr lang="en-US" dirty="0"/>
            </a:br>
            <a:r>
              <a:rPr lang="en-US" dirty="0"/>
              <a:t>measurements, and Pu downblend missions</a:t>
            </a:r>
          </a:p>
          <a:p>
            <a:r>
              <a:rPr lang="en-US" dirty="0"/>
              <a:t>TRU waste is generated from the glovebox activities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400800"/>
            <a:ext cx="381000" cy="304800"/>
          </a:xfrm>
        </p:spPr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21022"/>
            <a:ext cx="2895600" cy="2171700"/>
          </a:xfrm>
          <a:prstGeom prst="rect">
            <a:avLst/>
          </a:prstGeom>
        </p:spPr>
      </p:pic>
      <p:pic>
        <p:nvPicPr>
          <p:cNvPr id="6" name="Picture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>
          <a:xfrm>
            <a:off x="1524000" y="4362449"/>
            <a:ext cx="2449110" cy="183683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362449"/>
            <a:ext cx="2019300" cy="183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5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Introduction: Fissile Gram Equivalent (FGE)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It is useful to have a standardized way to compare containers of fissile materials with different nuclides or a mixture of multiple nuclides</a:t>
            </a:r>
          </a:p>
          <a:p>
            <a:r>
              <a:rPr lang="en-US" dirty="0"/>
              <a:t>For TRU waste, </a:t>
            </a:r>
            <a:r>
              <a:rPr lang="en-US" u="sng" dirty="0"/>
              <a:t>C</a:t>
            </a:r>
            <a:r>
              <a:rPr lang="en-US" dirty="0"/>
              <a:t>ontact </a:t>
            </a:r>
            <a:r>
              <a:rPr lang="en-US" u="sng" dirty="0"/>
              <a:t>H</a:t>
            </a:r>
            <a:r>
              <a:rPr lang="en-US" dirty="0"/>
              <a:t>andled-</a:t>
            </a:r>
            <a:r>
              <a:rPr lang="en-US" u="sng" dirty="0"/>
              <a:t>Tr</a:t>
            </a:r>
            <a:r>
              <a:rPr lang="en-US" dirty="0"/>
              <a:t>ansuranic Waste </a:t>
            </a:r>
            <a:r>
              <a:rPr lang="en-US" u="sng" dirty="0"/>
              <a:t>A</a:t>
            </a:r>
            <a:r>
              <a:rPr lang="en-US" dirty="0"/>
              <a:t>uthorized </a:t>
            </a:r>
            <a:r>
              <a:rPr lang="en-US" u="sng" dirty="0"/>
              <a:t>M</a:t>
            </a:r>
            <a:r>
              <a:rPr lang="en-US" dirty="0"/>
              <a:t>ethods for </a:t>
            </a:r>
            <a:r>
              <a:rPr lang="en-US" u="sng" dirty="0"/>
              <a:t>Pa</a:t>
            </a:r>
            <a:r>
              <a:rPr lang="en-US" dirty="0"/>
              <a:t>yload </a:t>
            </a:r>
            <a:r>
              <a:rPr lang="en-US" u="sng" dirty="0"/>
              <a:t>C</a:t>
            </a:r>
            <a:r>
              <a:rPr lang="en-US" dirty="0"/>
              <a:t>ontrol (CH-TRAMPAC) is commonly used for FGE values</a:t>
            </a:r>
          </a:p>
          <a:p>
            <a:r>
              <a:rPr lang="en-US" dirty="0"/>
              <a:t>FGE values may be derived from a ratio of subcritical mass limits from ANS-8.1,  ANS-8.15, or other calculations or handbooks</a:t>
            </a:r>
          </a:p>
          <a:p>
            <a:r>
              <a:rPr lang="en-US" dirty="0"/>
              <a:t>Example from ANS-8.1 single parameter subcritical mass limits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aseline="30000" dirty="0"/>
              <a:t>235</a:t>
            </a:r>
            <a:r>
              <a:rPr lang="nl-NL" dirty="0"/>
              <a:t>U is 780 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baseline="30000" dirty="0"/>
              <a:t>239</a:t>
            </a:r>
            <a:r>
              <a:rPr lang="nl-NL" dirty="0"/>
              <a:t>Pu is 480 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780/480=1.6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This indicates that 1 g </a:t>
            </a:r>
            <a:r>
              <a:rPr lang="nl-NL" baseline="30000" dirty="0"/>
              <a:t>239</a:t>
            </a:r>
            <a:r>
              <a:rPr lang="nl-NL" dirty="0"/>
              <a:t>Pu has the same multiplication as 1.6 g </a:t>
            </a:r>
            <a:r>
              <a:rPr lang="nl-NL" baseline="30000" dirty="0"/>
              <a:t>235</a:t>
            </a:r>
            <a:r>
              <a:rPr lang="nl-NL" dirty="0"/>
              <a:t>U</a:t>
            </a:r>
          </a:p>
          <a:p>
            <a:r>
              <a:rPr lang="en-US" dirty="0"/>
              <a:t>This can also be seen when looking at a graph of the critical mass vs. concentration of both Pu and U</a:t>
            </a:r>
            <a:endParaRPr lang="nl-NL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1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Critical Mass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97122"/>
            <a:ext cx="7981950" cy="44827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66800" y="4114800"/>
            <a:ext cx="1219200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66800" y="3886200"/>
            <a:ext cx="167640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33" y="393013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500 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33" y="37015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800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5400" y="5410200"/>
                <a:ext cx="123944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10200"/>
                <a:ext cx="1239442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3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Potential Non-Conservatism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This ratio is valid for systems that are:</a:t>
            </a:r>
          </a:p>
          <a:p>
            <a:pPr lvl="1"/>
            <a:r>
              <a:rPr lang="en-US" dirty="0"/>
              <a:t>Optimally moderated</a:t>
            </a:r>
          </a:p>
          <a:p>
            <a:pPr lvl="1"/>
            <a:r>
              <a:rPr lang="en-US" dirty="0"/>
              <a:t>Isolated/not in an array</a:t>
            </a:r>
          </a:p>
          <a:p>
            <a:r>
              <a:rPr lang="en-US" dirty="0"/>
              <a:t>What happens when we are at a different location on the critical mass curve?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Critical Mass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7250" y="1038225"/>
            <a:ext cx="7981950" cy="4600575"/>
          </a:xfrm>
          <a:prstGeom prst="rect">
            <a:avLst/>
          </a:prstGeom>
        </p:spPr>
        <p:txBody>
          <a:bodyPr/>
          <a:lstStyle>
            <a:lvl1pPr marL="218678" indent="-21867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47278" indent="-208756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675878" indent="-149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904478" indent="-159147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33078" indent="-178991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i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Anthony Wilson (Sellafield) – </a:t>
            </a:r>
            <a:r>
              <a:rPr lang="en-US" i="1"/>
              <a:t>Enhancements to a Dissolver Burn Up Credit Safety Case to Reduce Further Gd Use in the Thermal Oxide Reprocessing Plant (THORP)</a:t>
            </a:r>
            <a:endParaRPr lang="en-US" i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0" y="1097122"/>
            <a:ext cx="7981950" cy="44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80992" y="3276600"/>
            <a:ext cx="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0" y="5486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 g/cc</a:t>
            </a:r>
          </a:p>
        </p:txBody>
      </p:sp>
      <p:cxnSp>
        <p:nvCxnSpPr>
          <p:cNvPr id="9" name="Straight Arrow Connector 8"/>
          <p:cNvCxnSpPr>
            <a:endCxn id="5" idx="1"/>
          </p:cNvCxnSpPr>
          <p:nvPr/>
        </p:nvCxnSpPr>
        <p:spPr>
          <a:xfrm flipH="1">
            <a:off x="857250" y="3338512"/>
            <a:ext cx="3423742" cy="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57250" y="3124200"/>
            <a:ext cx="3423742" cy="1524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15384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1,110 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8560" y="291532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1,130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5400" y="5410200"/>
                <a:ext cx="1544012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1,110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1,130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410200"/>
                <a:ext cx="1544012" cy="642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Critical Mass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27968"/>
            <a:ext cx="7981950" cy="44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00400" y="2514600"/>
            <a:ext cx="1323975" cy="1066800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1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Critical Mass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534400" y="6400800"/>
            <a:ext cx="381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65EF76-EBBD-428C-9EC4-3B8033C9CDEE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827968"/>
            <a:ext cx="7981950" cy="44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757" y="5349218"/>
            <a:ext cx="8124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Red box indicates region where the 1.6 FGE conversion factor may not be conservative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between 0.05 g/cc </a:t>
            </a:r>
            <a:r>
              <a:rPr lang="en-US" sz="1600">
                <a:solidFill>
                  <a:srgbClr val="FF0000"/>
                </a:solidFill>
              </a:rPr>
              <a:t>and 4.0 </a:t>
            </a:r>
            <a:r>
              <a:rPr lang="en-US" sz="1600" dirty="0">
                <a:solidFill>
                  <a:srgbClr val="FF0000"/>
                </a:solidFill>
              </a:rPr>
              <a:t>g/cc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1676400"/>
            <a:ext cx="3429000" cy="2286000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3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K-Area Specific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K-Area has two Type A waste packages that fall into the red region of concern</a:t>
            </a:r>
          </a:p>
          <a:p>
            <a:pPr lvl="1"/>
            <a:r>
              <a:rPr lang="en-US" dirty="0"/>
              <a:t>SAFDRUMs are used to transport Pu oxide samples on-site</a:t>
            </a:r>
          </a:p>
          <a:p>
            <a:pPr lvl="2"/>
            <a:r>
              <a:rPr lang="en-US" dirty="0"/>
              <a:t>Pu oxide is modeled at a concentration of 0.42 g/cc</a:t>
            </a:r>
          </a:p>
          <a:p>
            <a:pPr lvl="1"/>
            <a:r>
              <a:rPr lang="en-US" dirty="0"/>
              <a:t>Criticality Control </a:t>
            </a:r>
            <a:r>
              <a:rPr lang="en-US" dirty="0" err="1"/>
              <a:t>Overpacks</a:t>
            </a:r>
            <a:r>
              <a:rPr lang="en-US" dirty="0"/>
              <a:t> are used for Pu downblend missions</a:t>
            </a:r>
          </a:p>
          <a:p>
            <a:pPr lvl="2"/>
            <a:r>
              <a:rPr lang="en-US" dirty="0"/>
              <a:t>Pu oxide is modeled at a concentration of 0.18 g/cc</a:t>
            </a:r>
          </a:p>
          <a:p>
            <a:r>
              <a:rPr lang="en-US" dirty="0"/>
              <a:t>Special considerations were given to the following parameters:</a:t>
            </a:r>
          </a:p>
          <a:p>
            <a:pPr lvl="1"/>
            <a:r>
              <a:rPr lang="en-US" dirty="0"/>
              <a:t>Mass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Moderation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5A65EF76-EBBD-428C-9EC4-3B8033C9CDEE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67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599"/>
            <a:ext cx="385879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640080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SRNS-STI-2017-00361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7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0069B0"/>
      </a:accent1>
      <a:accent2>
        <a:srgbClr val="8FD2FF"/>
      </a:accent2>
      <a:accent3>
        <a:srgbClr val="F3901D"/>
      </a:accent3>
      <a:accent4>
        <a:srgbClr val="006F51"/>
      </a:accent4>
      <a:accent5>
        <a:srgbClr val="9DF5D3"/>
      </a:accent5>
      <a:accent6>
        <a:srgbClr val="FEF064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SRNS 2014">
      <a:dk1>
        <a:srgbClr val="000000"/>
      </a:dk1>
      <a:lt1>
        <a:srgbClr val="FFFFFF"/>
      </a:lt1>
      <a:dk2>
        <a:srgbClr val="0069B0"/>
      </a:dk2>
      <a:lt2>
        <a:srgbClr val="8FD2FF"/>
      </a:lt2>
      <a:accent1>
        <a:srgbClr val="F3901D"/>
      </a:accent1>
      <a:accent2>
        <a:srgbClr val="F9CA91"/>
      </a:accent2>
      <a:accent3>
        <a:srgbClr val="FEF064"/>
      </a:accent3>
      <a:accent4>
        <a:srgbClr val="FEF7B0"/>
      </a:accent4>
      <a:accent5>
        <a:srgbClr val="006F51"/>
      </a:accent5>
      <a:accent6>
        <a:srgbClr val="9DF5D3"/>
      </a:accent6>
      <a:hlink>
        <a:srgbClr val="4DC9FF"/>
      </a:hlink>
      <a:folHlink>
        <a:srgbClr val="EE34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7461</TotalTime>
  <Words>1155</Words>
  <Application>Microsoft Office PowerPoint</Application>
  <PresentationFormat>Overhead</PresentationFormat>
  <Paragraphs>162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Cambria Math</vt:lpstr>
      <vt:lpstr>Wingdings</vt:lpstr>
      <vt:lpstr>Office Theme</vt:lpstr>
      <vt:lpstr>2_Office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M. Williamson</dc:creator>
  <cp:lastModifiedBy>Brittany Williamson</cp:lastModifiedBy>
  <cp:revision>117</cp:revision>
  <cp:lastPrinted>2014-01-22T21:17:44Z</cp:lastPrinted>
  <dcterms:created xsi:type="dcterms:W3CDTF">2013-02-27T19:43:20Z</dcterms:created>
  <dcterms:modified xsi:type="dcterms:W3CDTF">2017-06-12T19:00:35Z</dcterms:modified>
</cp:coreProperties>
</file>