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4068" r:id="rId1"/>
  </p:sldMasterIdLst>
  <p:notesMasterIdLst>
    <p:notesMasterId r:id="rId25"/>
  </p:notesMasterIdLst>
  <p:handoutMasterIdLst>
    <p:handoutMasterId r:id="rId26"/>
  </p:handoutMasterIdLst>
  <p:sldIdLst>
    <p:sldId id="260" r:id="rId2"/>
    <p:sldId id="385" r:id="rId3"/>
    <p:sldId id="386" r:id="rId4"/>
    <p:sldId id="387" r:id="rId5"/>
    <p:sldId id="388" r:id="rId6"/>
    <p:sldId id="389" r:id="rId7"/>
    <p:sldId id="380" r:id="rId8"/>
    <p:sldId id="361" r:id="rId9"/>
    <p:sldId id="301" r:id="rId10"/>
    <p:sldId id="299" r:id="rId11"/>
    <p:sldId id="303" r:id="rId12"/>
    <p:sldId id="381" r:id="rId13"/>
    <p:sldId id="373" r:id="rId14"/>
    <p:sldId id="383" r:id="rId15"/>
    <p:sldId id="390" r:id="rId16"/>
    <p:sldId id="395" r:id="rId17"/>
    <p:sldId id="384" r:id="rId18"/>
    <p:sldId id="391" r:id="rId19"/>
    <p:sldId id="392" r:id="rId20"/>
    <p:sldId id="393" r:id="rId21"/>
    <p:sldId id="394" r:id="rId22"/>
    <p:sldId id="375" r:id="rId23"/>
    <p:sldId id="354" r:id="rId24"/>
  </p:sldIdLst>
  <p:sldSz cx="9144000" cy="6858000" type="screen4x3"/>
  <p:notesSz cx="6805613" cy="9944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2">
          <p15:clr>
            <a:srgbClr val="A4A3A4"/>
          </p15:clr>
        </p15:guide>
        <p15:guide id="2" pos="214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68B0"/>
    <a:srgbClr val="3366CC"/>
    <a:srgbClr val="0033CC"/>
    <a:srgbClr val="0066CC"/>
    <a:srgbClr val="00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262" autoAdjust="0"/>
    <p:restoredTop sz="86364" autoAdjust="0"/>
  </p:normalViewPr>
  <p:slideViewPr>
    <p:cSldViewPr>
      <p:cViewPr varScale="1">
        <p:scale>
          <a:sx n="64" d="100"/>
          <a:sy n="64" d="100"/>
        </p:scale>
        <p:origin x="1782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8" d="100"/>
        <a:sy n="158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-3930" y="-78"/>
      </p:cViewPr>
      <p:guideLst>
        <p:guide orient="horz" pos="3132"/>
        <p:guide pos="214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B5AC893-30A5-48A8-BD99-278C6551FE66}" type="doc">
      <dgm:prSet loTypeId="urn:microsoft.com/office/officeart/2005/8/layout/hierarchy2" loCatId="hierarchy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2D9473DE-33DA-4AB2-AA86-12A322F0655A}">
      <dgm:prSet phldrT="[Text]" custT="1"/>
      <dgm:spPr/>
      <dgm:t>
        <a:bodyPr/>
        <a:lstStyle/>
        <a:p>
          <a:r>
            <a:rPr lang="en-GB" sz="1600" b="1" dirty="0" smtClean="0"/>
            <a:t>Select / load benchmarks </a:t>
          </a:r>
        </a:p>
        <a:p>
          <a:r>
            <a:rPr lang="en-GB" sz="1600" b="1" dirty="0" smtClean="0"/>
            <a:t>Sensitivities (S) &amp; C/E data</a:t>
          </a:r>
        </a:p>
        <a:p>
          <a:r>
            <a:rPr lang="en-GB" sz="1600" b="1" dirty="0" smtClean="0"/>
            <a:t>DICE</a:t>
          </a:r>
        </a:p>
        <a:p>
          <a:r>
            <a:rPr lang="en-GB" sz="1600" b="1" dirty="0" smtClean="0"/>
            <a:t>IDAT</a:t>
          </a:r>
        </a:p>
        <a:p>
          <a:r>
            <a:rPr lang="en-GB" sz="1600" b="1" dirty="0" smtClean="0"/>
            <a:t>Personal</a:t>
          </a:r>
        </a:p>
        <a:p>
          <a:r>
            <a:rPr lang="en-GB" sz="1600" b="1" dirty="0" smtClean="0"/>
            <a:t>Numerical Benchmarks</a:t>
          </a:r>
          <a:endParaRPr lang="en-GB" sz="1600" b="1" dirty="0"/>
        </a:p>
      </dgm:t>
    </dgm:pt>
    <dgm:pt modelId="{6DFA8588-1DB4-45ED-8779-F9C0E4380EBD}" type="parTrans" cxnId="{ADF34338-B1D8-4B6A-B821-41E89DFF6F62}">
      <dgm:prSet/>
      <dgm:spPr/>
      <dgm:t>
        <a:bodyPr/>
        <a:lstStyle/>
        <a:p>
          <a:endParaRPr lang="en-GB"/>
        </a:p>
      </dgm:t>
    </dgm:pt>
    <dgm:pt modelId="{E25F85F0-6068-412A-A391-5055048A45B0}" type="sibTrans" cxnId="{ADF34338-B1D8-4B6A-B821-41E89DFF6F62}">
      <dgm:prSet/>
      <dgm:spPr/>
      <dgm:t>
        <a:bodyPr/>
        <a:lstStyle/>
        <a:p>
          <a:endParaRPr lang="en-GB"/>
        </a:p>
      </dgm:t>
    </dgm:pt>
    <dgm:pt modelId="{215E9054-2C0B-4AE8-913E-318F7F66AEF3}">
      <dgm:prSet phldrT="[Text]" custT="1"/>
      <dgm:spPr/>
      <dgm:t>
        <a:bodyPr/>
        <a:lstStyle/>
        <a:p>
          <a:r>
            <a:rPr lang="en-GB" sz="1600" b="1" dirty="0" smtClean="0"/>
            <a:t>User Input Perturbation (P)</a:t>
          </a:r>
        </a:p>
        <a:p>
          <a:r>
            <a:rPr lang="en-GB" sz="1600" b="1" dirty="0" smtClean="0"/>
            <a:t> isotope/reaction/energy cross section</a:t>
          </a:r>
        </a:p>
      </dgm:t>
    </dgm:pt>
    <dgm:pt modelId="{8ED992F9-2909-4897-B04A-6BA013721447}" type="parTrans" cxnId="{A68CD061-1227-4CA9-922E-B83CC9B19505}">
      <dgm:prSet custT="1"/>
      <dgm:spPr/>
      <dgm:t>
        <a:bodyPr/>
        <a:lstStyle/>
        <a:p>
          <a:endParaRPr lang="en-GB" sz="1600" dirty="0"/>
        </a:p>
      </dgm:t>
    </dgm:pt>
    <dgm:pt modelId="{CDBDD7F1-B2D4-42EC-BF28-F8AE5FAC4146}" type="sibTrans" cxnId="{A68CD061-1227-4CA9-922E-B83CC9B19505}">
      <dgm:prSet/>
      <dgm:spPr/>
      <dgm:t>
        <a:bodyPr/>
        <a:lstStyle/>
        <a:p>
          <a:endParaRPr lang="en-GB"/>
        </a:p>
      </dgm:t>
    </dgm:pt>
    <dgm:pt modelId="{BBD762C4-702D-48B3-8DB7-374CD9B9D905}">
      <dgm:prSet phldrT="[Text]" custT="1"/>
      <dgm:spPr/>
      <dgm:t>
        <a:bodyPr/>
        <a:lstStyle/>
        <a:p>
          <a:r>
            <a:rPr lang="en-GB" sz="1600" b="1" dirty="0" smtClean="0"/>
            <a:t>S*P</a:t>
          </a:r>
        </a:p>
        <a:p>
          <a:r>
            <a:rPr lang="en-GB" sz="1600" b="1" dirty="0" smtClean="0"/>
            <a:t>Δk</a:t>
          </a:r>
          <a:r>
            <a:rPr lang="en-GB" sz="1600" b="1" baseline="-25000" dirty="0" smtClean="0"/>
            <a:t>eff </a:t>
          </a:r>
          <a:r>
            <a:rPr lang="en-GB" sz="1600" b="1" baseline="0" dirty="0" smtClean="0"/>
            <a:t>for selected cases</a:t>
          </a:r>
        </a:p>
        <a:p>
          <a:r>
            <a:rPr lang="en-GB" sz="1600" b="1" baseline="0" dirty="0" smtClean="0"/>
            <a:t>C/E output plot  grouped by criteria</a:t>
          </a:r>
          <a:endParaRPr lang="en-GB" sz="1600" b="1" baseline="-25000" dirty="0"/>
        </a:p>
      </dgm:t>
    </dgm:pt>
    <dgm:pt modelId="{9B4F0EE4-A1EB-4EEE-812D-5970552C1E19}" type="parTrans" cxnId="{ED031650-58FA-48B9-89A2-57E295294B22}">
      <dgm:prSet custT="1"/>
      <dgm:spPr/>
      <dgm:t>
        <a:bodyPr/>
        <a:lstStyle/>
        <a:p>
          <a:endParaRPr lang="en-GB" sz="1600" dirty="0"/>
        </a:p>
      </dgm:t>
    </dgm:pt>
    <dgm:pt modelId="{1D8ADF54-924C-4DEA-9B94-8C06C52524A5}" type="sibTrans" cxnId="{ED031650-58FA-48B9-89A2-57E295294B22}">
      <dgm:prSet/>
      <dgm:spPr/>
      <dgm:t>
        <a:bodyPr/>
        <a:lstStyle/>
        <a:p>
          <a:endParaRPr lang="en-GB"/>
        </a:p>
      </dgm:t>
    </dgm:pt>
    <dgm:pt modelId="{95406E4C-D2F3-442A-A89E-DC0F29D6ED4F}">
      <dgm:prSet phldrT="[Text]" custT="1"/>
      <dgm:spPr/>
      <dgm:t>
        <a:bodyPr/>
        <a:lstStyle/>
        <a:p>
          <a:r>
            <a:rPr lang="en-GB" sz="1600" b="1" dirty="0" smtClean="0"/>
            <a:t>Covariance data via JANIS (C)</a:t>
          </a:r>
        </a:p>
        <a:p>
          <a:r>
            <a:rPr lang="en-GB" sz="1600" b="1" dirty="0" smtClean="0"/>
            <a:t>Built in processed data for major libraries  </a:t>
          </a:r>
        </a:p>
        <a:p>
          <a:r>
            <a:rPr lang="en-GB" sz="1600" b="1" dirty="0" smtClean="0"/>
            <a:t>Load personal (coverx)</a:t>
          </a:r>
        </a:p>
        <a:p>
          <a:r>
            <a:rPr lang="en-GB" sz="1600" b="1" dirty="0" smtClean="0"/>
            <a:t>M energy groups (fixed)</a:t>
          </a:r>
          <a:endParaRPr lang="en-GB" sz="1600" b="1" dirty="0"/>
        </a:p>
      </dgm:t>
    </dgm:pt>
    <dgm:pt modelId="{30D270D0-7DD3-4894-B7CE-14C8BDC0CB25}" type="parTrans" cxnId="{C05DD0DC-55E0-46AF-872C-BB556C4497A3}">
      <dgm:prSet custT="1"/>
      <dgm:spPr/>
      <dgm:t>
        <a:bodyPr/>
        <a:lstStyle/>
        <a:p>
          <a:endParaRPr lang="en-GB" sz="1600" dirty="0"/>
        </a:p>
      </dgm:t>
    </dgm:pt>
    <dgm:pt modelId="{610F64C1-6811-4B8A-A48D-BE8A5F33E77A}" type="sibTrans" cxnId="{C05DD0DC-55E0-46AF-872C-BB556C4497A3}">
      <dgm:prSet/>
      <dgm:spPr/>
      <dgm:t>
        <a:bodyPr/>
        <a:lstStyle/>
        <a:p>
          <a:endParaRPr lang="en-GB"/>
        </a:p>
      </dgm:t>
    </dgm:pt>
    <dgm:pt modelId="{84459033-1DEA-4397-BB48-92E4F29D9853}">
      <dgm:prSet phldrT="[Text]" custT="1"/>
      <dgm:spPr/>
      <dgm:t>
        <a:bodyPr/>
        <a:lstStyle/>
        <a:p>
          <a:r>
            <a:rPr lang="en-GB" sz="1600" b="1" baseline="0" dirty="0" smtClean="0"/>
            <a:t>S*C*S</a:t>
          </a:r>
          <a:r>
            <a:rPr lang="en-GB" sz="1600" b="1" baseline="30000" dirty="0" smtClean="0"/>
            <a:t>T</a:t>
          </a:r>
        </a:p>
        <a:p>
          <a:r>
            <a:rPr lang="en-GB" sz="1600" b="1" baseline="0" dirty="0" smtClean="0"/>
            <a:t>U</a:t>
          </a:r>
          <a:r>
            <a:rPr lang="en-GB" sz="1600" b="1" baseline="-25000" dirty="0" smtClean="0"/>
            <a:t>C(XS) </a:t>
          </a:r>
          <a:r>
            <a:rPr lang="en-GB" sz="1600" b="1" baseline="0" dirty="0" smtClean="0"/>
            <a:t>for selected cases</a:t>
          </a:r>
          <a:endParaRPr lang="en-GB" sz="1600" b="1" baseline="-25000" dirty="0" smtClean="0"/>
        </a:p>
        <a:p>
          <a:r>
            <a:rPr lang="en-GB" sz="1600" b="1" baseline="0" dirty="0" smtClean="0"/>
            <a:t>Additional uncertainty on output plot grouped by criteria</a:t>
          </a:r>
          <a:endParaRPr lang="en-GB" sz="1600" b="1" dirty="0"/>
        </a:p>
      </dgm:t>
    </dgm:pt>
    <dgm:pt modelId="{1FB01788-EB43-4969-B50A-8CCE2A6917CC}" type="parTrans" cxnId="{EC6BF29D-8100-445E-9628-71B251C6DC8B}">
      <dgm:prSet custT="1"/>
      <dgm:spPr/>
      <dgm:t>
        <a:bodyPr/>
        <a:lstStyle/>
        <a:p>
          <a:endParaRPr lang="en-GB" sz="1600" dirty="0"/>
        </a:p>
      </dgm:t>
    </dgm:pt>
    <dgm:pt modelId="{FD35A494-9668-4995-8044-FB11AA3EAC00}" type="sibTrans" cxnId="{EC6BF29D-8100-445E-9628-71B251C6DC8B}">
      <dgm:prSet/>
      <dgm:spPr/>
      <dgm:t>
        <a:bodyPr/>
        <a:lstStyle/>
        <a:p>
          <a:endParaRPr lang="en-GB"/>
        </a:p>
      </dgm:t>
    </dgm:pt>
    <dgm:pt modelId="{0FFA2665-214D-49CA-A9EE-ED1F6E6B45D2}">
      <dgm:prSet custT="1"/>
      <dgm:spPr/>
      <dgm:t>
        <a:bodyPr/>
        <a:lstStyle/>
        <a:p>
          <a:r>
            <a:rPr lang="en-GB" sz="1600" b="1" dirty="0" smtClean="0"/>
            <a:t>Matrix plot showing individual contribution to </a:t>
          </a:r>
          <a:r>
            <a:rPr lang="en-GB" sz="1600" b="1" baseline="0" dirty="0" smtClean="0"/>
            <a:t>U</a:t>
          </a:r>
          <a:r>
            <a:rPr lang="en-GB" sz="1600" b="1" baseline="-25000" dirty="0" smtClean="0"/>
            <a:t>C(XS) </a:t>
          </a:r>
          <a:r>
            <a:rPr lang="en-GB" sz="1600" b="1" baseline="0" dirty="0" smtClean="0"/>
            <a:t>by isotope-reaction</a:t>
          </a:r>
          <a:r>
            <a:rPr lang="en-GB" sz="1600" b="1" dirty="0" smtClean="0"/>
            <a:t> </a:t>
          </a:r>
          <a:endParaRPr lang="en-GB" sz="1600" b="1" dirty="0"/>
        </a:p>
      </dgm:t>
    </dgm:pt>
    <dgm:pt modelId="{8A4432D3-C3CC-42F5-B00E-9723F208FBB0}" type="parTrans" cxnId="{E058A2B1-BAFD-422D-8BE4-AD6D235559C0}">
      <dgm:prSet/>
      <dgm:spPr/>
      <dgm:t>
        <a:bodyPr/>
        <a:lstStyle/>
        <a:p>
          <a:endParaRPr lang="en-GB" dirty="0"/>
        </a:p>
      </dgm:t>
    </dgm:pt>
    <dgm:pt modelId="{6165C206-F583-4E3C-B9FF-47876F30815B}" type="sibTrans" cxnId="{E058A2B1-BAFD-422D-8BE4-AD6D235559C0}">
      <dgm:prSet/>
      <dgm:spPr/>
      <dgm:t>
        <a:bodyPr/>
        <a:lstStyle/>
        <a:p>
          <a:endParaRPr lang="en-GB"/>
        </a:p>
      </dgm:t>
    </dgm:pt>
    <dgm:pt modelId="{0F20728D-0D8C-4D49-B08F-E7307049F9DA}" type="pres">
      <dgm:prSet presAssocID="{BB5AC893-30A5-48A8-BD99-278C6551FE66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DE6F3260-3D79-4826-9579-468B12B58A99}" type="pres">
      <dgm:prSet presAssocID="{2D9473DE-33DA-4AB2-AA86-12A322F0655A}" presName="root1" presStyleCnt="0"/>
      <dgm:spPr/>
      <dgm:t>
        <a:bodyPr/>
        <a:lstStyle/>
        <a:p>
          <a:endParaRPr lang="en-US"/>
        </a:p>
      </dgm:t>
    </dgm:pt>
    <dgm:pt modelId="{359556FF-B6CD-42AB-B618-AB847C1CA326}" type="pres">
      <dgm:prSet presAssocID="{2D9473DE-33DA-4AB2-AA86-12A322F0655A}" presName="LevelOneTextNode" presStyleLbl="node0" presStyleIdx="0" presStyleCnt="1" custScaleX="120228" custScaleY="201862" custLinFactNeighborX="-327" custLinFactNeighborY="6686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C55E0274-1FFB-4AC1-A762-6DFD2CB3A034}" type="pres">
      <dgm:prSet presAssocID="{2D9473DE-33DA-4AB2-AA86-12A322F0655A}" presName="level2hierChild" presStyleCnt="0"/>
      <dgm:spPr/>
      <dgm:t>
        <a:bodyPr/>
        <a:lstStyle/>
        <a:p>
          <a:endParaRPr lang="en-US"/>
        </a:p>
      </dgm:t>
    </dgm:pt>
    <dgm:pt modelId="{5AEE4D75-E80E-4073-99DC-5897643F0F46}" type="pres">
      <dgm:prSet presAssocID="{8ED992F9-2909-4897-B04A-6BA013721447}" presName="conn2-1" presStyleLbl="parChTrans1D2" presStyleIdx="0" presStyleCnt="2"/>
      <dgm:spPr/>
      <dgm:t>
        <a:bodyPr/>
        <a:lstStyle/>
        <a:p>
          <a:endParaRPr lang="en-GB"/>
        </a:p>
      </dgm:t>
    </dgm:pt>
    <dgm:pt modelId="{1B3253AB-B81B-4977-8A5C-6EEAE2110E0F}" type="pres">
      <dgm:prSet presAssocID="{8ED992F9-2909-4897-B04A-6BA013721447}" presName="connTx" presStyleLbl="parChTrans1D2" presStyleIdx="0" presStyleCnt="2"/>
      <dgm:spPr/>
      <dgm:t>
        <a:bodyPr/>
        <a:lstStyle/>
        <a:p>
          <a:endParaRPr lang="en-GB"/>
        </a:p>
      </dgm:t>
    </dgm:pt>
    <dgm:pt modelId="{A2E2B7BB-BE9B-4366-A85F-9D3958794D85}" type="pres">
      <dgm:prSet presAssocID="{215E9054-2C0B-4AE8-913E-318F7F66AEF3}" presName="root2" presStyleCnt="0"/>
      <dgm:spPr/>
      <dgm:t>
        <a:bodyPr/>
        <a:lstStyle/>
        <a:p>
          <a:endParaRPr lang="en-US"/>
        </a:p>
      </dgm:t>
    </dgm:pt>
    <dgm:pt modelId="{E8A4D440-C20E-45DF-A833-DEA99744AC81}" type="pres">
      <dgm:prSet presAssocID="{215E9054-2C0B-4AE8-913E-318F7F66AEF3}" presName="LevelTwoTextNode" presStyleLbl="node2" presStyleIdx="0" presStyleCnt="2" custScaleX="124057" custScaleY="134721" custLinFactNeighborX="243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66816B6D-F8C6-4E69-8849-70896E7F84E0}" type="pres">
      <dgm:prSet presAssocID="{215E9054-2C0B-4AE8-913E-318F7F66AEF3}" presName="level3hierChild" presStyleCnt="0"/>
      <dgm:spPr/>
      <dgm:t>
        <a:bodyPr/>
        <a:lstStyle/>
        <a:p>
          <a:endParaRPr lang="en-US"/>
        </a:p>
      </dgm:t>
    </dgm:pt>
    <dgm:pt modelId="{4641C484-FF25-45F0-97C6-230FC8B13C12}" type="pres">
      <dgm:prSet presAssocID="{9B4F0EE4-A1EB-4EEE-812D-5970552C1E19}" presName="conn2-1" presStyleLbl="parChTrans1D3" presStyleIdx="0" presStyleCnt="3"/>
      <dgm:spPr/>
      <dgm:t>
        <a:bodyPr/>
        <a:lstStyle/>
        <a:p>
          <a:endParaRPr lang="en-GB"/>
        </a:p>
      </dgm:t>
    </dgm:pt>
    <dgm:pt modelId="{DA179AF9-5489-4B9D-98E3-AC4C82A67E04}" type="pres">
      <dgm:prSet presAssocID="{9B4F0EE4-A1EB-4EEE-812D-5970552C1E19}" presName="connTx" presStyleLbl="parChTrans1D3" presStyleIdx="0" presStyleCnt="3"/>
      <dgm:spPr/>
      <dgm:t>
        <a:bodyPr/>
        <a:lstStyle/>
        <a:p>
          <a:endParaRPr lang="en-GB"/>
        </a:p>
      </dgm:t>
    </dgm:pt>
    <dgm:pt modelId="{A9921B59-AADF-4E15-AECE-26134E514F3A}" type="pres">
      <dgm:prSet presAssocID="{BBD762C4-702D-48B3-8DB7-374CD9B9D905}" presName="root2" presStyleCnt="0"/>
      <dgm:spPr/>
      <dgm:t>
        <a:bodyPr/>
        <a:lstStyle/>
        <a:p>
          <a:endParaRPr lang="en-US"/>
        </a:p>
      </dgm:t>
    </dgm:pt>
    <dgm:pt modelId="{A20616A3-C878-455B-8E45-685A391B8D16}" type="pres">
      <dgm:prSet presAssocID="{BBD762C4-702D-48B3-8DB7-374CD9B9D905}" presName="LevelTwoTextNode" presStyleLbl="node3" presStyleIdx="0" presStyleCnt="3" custScaleY="136657" custLinFactNeighborX="9020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07860835-5B57-43EF-B2F6-408B0B7EA48D}" type="pres">
      <dgm:prSet presAssocID="{BBD762C4-702D-48B3-8DB7-374CD9B9D905}" presName="level3hierChild" presStyleCnt="0"/>
      <dgm:spPr/>
      <dgm:t>
        <a:bodyPr/>
        <a:lstStyle/>
        <a:p>
          <a:endParaRPr lang="en-US"/>
        </a:p>
      </dgm:t>
    </dgm:pt>
    <dgm:pt modelId="{24C14D28-A42E-494D-9AC2-5E708E14DA6A}" type="pres">
      <dgm:prSet presAssocID="{30D270D0-7DD3-4894-B7CE-14C8BDC0CB25}" presName="conn2-1" presStyleLbl="parChTrans1D2" presStyleIdx="1" presStyleCnt="2"/>
      <dgm:spPr/>
      <dgm:t>
        <a:bodyPr/>
        <a:lstStyle/>
        <a:p>
          <a:endParaRPr lang="en-GB"/>
        </a:p>
      </dgm:t>
    </dgm:pt>
    <dgm:pt modelId="{5E6DBB82-8372-40DD-95A3-D0F3E26E23C4}" type="pres">
      <dgm:prSet presAssocID="{30D270D0-7DD3-4894-B7CE-14C8BDC0CB25}" presName="connTx" presStyleLbl="parChTrans1D2" presStyleIdx="1" presStyleCnt="2"/>
      <dgm:spPr/>
      <dgm:t>
        <a:bodyPr/>
        <a:lstStyle/>
        <a:p>
          <a:endParaRPr lang="en-GB"/>
        </a:p>
      </dgm:t>
    </dgm:pt>
    <dgm:pt modelId="{7673CC8C-B9D0-4BD1-B38A-93CBD13394BD}" type="pres">
      <dgm:prSet presAssocID="{95406E4C-D2F3-442A-A89E-DC0F29D6ED4F}" presName="root2" presStyleCnt="0"/>
      <dgm:spPr/>
      <dgm:t>
        <a:bodyPr/>
        <a:lstStyle/>
        <a:p>
          <a:endParaRPr lang="en-US"/>
        </a:p>
      </dgm:t>
    </dgm:pt>
    <dgm:pt modelId="{9C2BB01B-0B25-4500-811E-FD77B66B65C5}" type="pres">
      <dgm:prSet presAssocID="{95406E4C-D2F3-442A-A89E-DC0F29D6ED4F}" presName="LevelTwoTextNode" presStyleLbl="node2" presStyleIdx="1" presStyleCnt="2" custScaleX="129103" custScaleY="152860" custLinFactNeighborX="3974" custLinFactNeighborY="22423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746BEB9E-F168-4F11-A6AF-8054433A6A7A}" type="pres">
      <dgm:prSet presAssocID="{95406E4C-D2F3-442A-A89E-DC0F29D6ED4F}" presName="level3hierChild" presStyleCnt="0"/>
      <dgm:spPr/>
      <dgm:t>
        <a:bodyPr/>
        <a:lstStyle/>
        <a:p>
          <a:endParaRPr lang="en-US"/>
        </a:p>
      </dgm:t>
    </dgm:pt>
    <dgm:pt modelId="{1C21AFA2-7047-4A71-AE24-D55CE6881E24}" type="pres">
      <dgm:prSet presAssocID="{1FB01788-EB43-4969-B50A-8CCE2A6917CC}" presName="conn2-1" presStyleLbl="parChTrans1D3" presStyleIdx="1" presStyleCnt="3"/>
      <dgm:spPr/>
      <dgm:t>
        <a:bodyPr/>
        <a:lstStyle/>
        <a:p>
          <a:endParaRPr lang="en-GB"/>
        </a:p>
      </dgm:t>
    </dgm:pt>
    <dgm:pt modelId="{F0B6765A-333D-4B6D-B9DE-B9E5CD39B71F}" type="pres">
      <dgm:prSet presAssocID="{1FB01788-EB43-4969-B50A-8CCE2A6917CC}" presName="connTx" presStyleLbl="parChTrans1D3" presStyleIdx="1" presStyleCnt="3"/>
      <dgm:spPr/>
      <dgm:t>
        <a:bodyPr/>
        <a:lstStyle/>
        <a:p>
          <a:endParaRPr lang="en-GB"/>
        </a:p>
      </dgm:t>
    </dgm:pt>
    <dgm:pt modelId="{0B379E9F-8DFB-4F89-9097-3BCCBE25DE4E}" type="pres">
      <dgm:prSet presAssocID="{84459033-1DEA-4397-BB48-92E4F29D9853}" presName="root2" presStyleCnt="0"/>
      <dgm:spPr/>
      <dgm:t>
        <a:bodyPr/>
        <a:lstStyle/>
        <a:p>
          <a:endParaRPr lang="en-US"/>
        </a:p>
      </dgm:t>
    </dgm:pt>
    <dgm:pt modelId="{31E6D632-6652-48F7-97AF-B596C2EE0891}" type="pres">
      <dgm:prSet presAssocID="{84459033-1DEA-4397-BB48-92E4F29D9853}" presName="LevelTwoTextNode" presStyleLbl="node3" presStyleIdx="1" presStyleCnt="3" custScaleY="153828" custLinFactNeighborX="5158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73DC2545-8BA5-446B-87B7-6D1A898A2D50}" type="pres">
      <dgm:prSet presAssocID="{84459033-1DEA-4397-BB48-92E4F29D9853}" presName="level3hierChild" presStyleCnt="0"/>
      <dgm:spPr/>
      <dgm:t>
        <a:bodyPr/>
        <a:lstStyle/>
        <a:p>
          <a:endParaRPr lang="en-US"/>
        </a:p>
      </dgm:t>
    </dgm:pt>
    <dgm:pt modelId="{6CB972B8-7CA5-4DCC-A3F8-5112C5269420}" type="pres">
      <dgm:prSet presAssocID="{8A4432D3-C3CC-42F5-B00E-9723F208FBB0}" presName="conn2-1" presStyleLbl="parChTrans1D3" presStyleIdx="2" presStyleCnt="3"/>
      <dgm:spPr/>
      <dgm:t>
        <a:bodyPr/>
        <a:lstStyle/>
        <a:p>
          <a:endParaRPr lang="en-GB"/>
        </a:p>
      </dgm:t>
    </dgm:pt>
    <dgm:pt modelId="{FA8A36D2-CD7E-469E-81E2-247209401EDB}" type="pres">
      <dgm:prSet presAssocID="{8A4432D3-C3CC-42F5-B00E-9723F208FBB0}" presName="connTx" presStyleLbl="parChTrans1D3" presStyleIdx="2" presStyleCnt="3"/>
      <dgm:spPr/>
      <dgm:t>
        <a:bodyPr/>
        <a:lstStyle/>
        <a:p>
          <a:endParaRPr lang="en-GB"/>
        </a:p>
      </dgm:t>
    </dgm:pt>
    <dgm:pt modelId="{79B02F66-409D-4995-B5ED-C4785C004034}" type="pres">
      <dgm:prSet presAssocID="{0FFA2665-214D-49CA-A9EE-ED1F6E6B45D2}" presName="root2" presStyleCnt="0"/>
      <dgm:spPr/>
      <dgm:t>
        <a:bodyPr/>
        <a:lstStyle/>
        <a:p>
          <a:endParaRPr lang="en-US"/>
        </a:p>
      </dgm:t>
    </dgm:pt>
    <dgm:pt modelId="{9A62939C-2526-4F8E-A1EB-EAF3BF5E7A37}" type="pres">
      <dgm:prSet presAssocID="{0FFA2665-214D-49CA-A9EE-ED1F6E6B45D2}" presName="LevelTwoTextNode" presStyleLbl="node3" presStyleIdx="2" presStyleCnt="3" custLinFactNeighborX="5158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32ADF3EE-CF25-4B15-AB15-B76AA4EC0251}" type="pres">
      <dgm:prSet presAssocID="{0FFA2665-214D-49CA-A9EE-ED1F6E6B45D2}" presName="level3hierChild" presStyleCnt="0"/>
      <dgm:spPr/>
      <dgm:t>
        <a:bodyPr/>
        <a:lstStyle/>
        <a:p>
          <a:endParaRPr lang="en-US"/>
        </a:p>
      </dgm:t>
    </dgm:pt>
  </dgm:ptLst>
  <dgm:cxnLst>
    <dgm:cxn modelId="{EC6BF29D-8100-445E-9628-71B251C6DC8B}" srcId="{95406E4C-D2F3-442A-A89E-DC0F29D6ED4F}" destId="{84459033-1DEA-4397-BB48-92E4F29D9853}" srcOrd="0" destOrd="0" parTransId="{1FB01788-EB43-4969-B50A-8CCE2A6917CC}" sibTransId="{FD35A494-9668-4995-8044-FB11AA3EAC00}"/>
    <dgm:cxn modelId="{A0F425BE-7B85-47D2-A17E-7E75FA46BAED}" type="presOf" srcId="{8ED992F9-2909-4897-B04A-6BA013721447}" destId="{5AEE4D75-E80E-4073-99DC-5897643F0F46}" srcOrd="0" destOrd="0" presId="urn:microsoft.com/office/officeart/2005/8/layout/hierarchy2"/>
    <dgm:cxn modelId="{C67B7F5A-2E5E-422C-B0B0-45223EEEEA4E}" type="presOf" srcId="{2D9473DE-33DA-4AB2-AA86-12A322F0655A}" destId="{359556FF-B6CD-42AB-B618-AB847C1CA326}" srcOrd="0" destOrd="0" presId="urn:microsoft.com/office/officeart/2005/8/layout/hierarchy2"/>
    <dgm:cxn modelId="{B40774B5-B2B4-4181-937D-107A93C01D31}" type="presOf" srcId="{BB5AC893-30A5-48A8-BD99-278C6551FE66}" destId="{0F20728D-0D8C-4D49-B08F-E7307049F9DA}" srcOrd="0" destOrd="0" presId="urn:microsoft.com/office/officeart/2005/8/layout/hierarchy2"/>
    <dgm:cxn modelId="{2CE04238-5156-4343-90F1-7D732721358B}" type="presOf" srcId="{8A4432D3-C3CC-42F5-B00E-9723F208FBB0}" destId="{FA8A36D2-CD7E-469E-81E2-247209401EDB}" srcOrd="1" destOrd="0" presId="urn:microsoft.com/office/officeart/2005/8/layout/hierarchy2"/>
    <dgm:cxn modelId="{ED031650-58FA-48B9-89A2-57E295294B22}" srcId="{215E9054-2C0B-4AE8-913E-318F7F66AEF3}" destId="{BBD762C4-702D-48B3-8DB7-374CD9B9D905}" srcOrd="0" destOrd="0" parTransId="{9B4F0EE4-A1EB-4EEE-812D-5970552C1E19}" sibTransId="{1D8ADF54-924C-4DEA-9B94-8C06C52524A5}"/>
    <dgm:cxn modelId="{2D654F19-E712-4D7D-92B6-A77DC5F820D6}" type="presOf" srcId="{8ED992F9-2909-4897-B04A-6BA013721447}" destId="{1B3253AB-B81B-4977-8A5C-6EEAE2110E0F}" srcOrd="1" destOrd="0" presId="urn:microsoft.com/office/officeart/2005/8/layout/hierarchy2"/>
    <dgm:cxn modelId="{478BE0C2-C88D-4D3C-A434-BA018BAA60AD}" type="presOf" srcId="{30D270D0-7DD3-4894-B7CE-14C8BDC0CB25}" destId="{5E6DBB82-8372-40DD-95A3-D0F3E26E23C4}" srcOrd="1" destOrd="0" presId="urn:microsoft.com/office/officeart/2005/8/layout/hierarchy2"/>
    <dgm:cxn modelId="{7CC50193-75D5-40D1-BF79-1107E049242D}" type="presOf" srcId="{30D270D0-7DD3-4894-B7CE-14C8BDC0CB25}" destId="{24C14D28-A42E-494D-9AC2-5E708E14DA6A}" srcOrd="0" destOrd="0" presId="urn:microsoft.com/office/officeart/2005/8/layout/hierarchy2"/>
    <dgm:cxn modelId="{E058A2B1-BAFD-422D-8BE4-AD6D235559C0}" srcId="{95406E4C-D2F3-442A-A89E-DC0F29D6ED4F}" destId="{0FFA2665-214D-49CA-A9EE-ED1F6E6B45D2}" srcOrd="1" destOrd="0" parTransId="{8A4432D3-C3CC-42F5-B00E-9723F208FBB0}" sibTransId="{6165C206-F583-4E3C-B9FF-47876F30815B}"/>
    <dgm:cxn modelId="{702BEB3A-4B56-4C80-9A0B-43034E3AC82C}" type="presOf" srcId="{8A4432D3-C3CC-42F5-B00E-9723F208FBB0}" destId="{6CB972B8-7CA5-4DCC-A3F8-5112C5269420}" srcOrd="0" destOrd="0" presId="urn:microsoft.com/office/officeart/2005/8/layout/hierarchy2"/>
    <dgm:cxn modelId="{6819E4F3-8E30-42D0-BD14-924A90802ECC}" type="presOf" srcId="{1FB01788-EB43-4969-B50A-8CCE2A6917CC}" destId="{1C21AFA2-7047-4A71-AE24-D55CE6881E24}" srcOrd="0" destOrd="0" presId="urn:microsoft.com/office/officeart/2005/8/layout/hierarchy2"/>
    <dgm:cxn modelId="{7B275B19-26D9-4100-BF85-85EBF2405AFE}" type="presOf" srcId="{0FFA2665-214D-49CA-A9EE-ED1F6E6B45D2}" destId="{9A62939C-2526-4F8E-A1EB-EAF3BF5E7A37}" srcOrd="0" destOrd="0" presId="urn:microsoft.com/office/officeart/2005/8/layout/hierarchy2"/>
    <dgm:cxn modelId="{D9CB489A-B2BD-4ED3-BE22-B1BF94C961DC}" type="presOf" srcId="{9B4F0EE4-A1EB-4EEE-812D-5970552C1E19}" destId="{DA179AF9-5489-4B9D-98E3-AC4C82A67E04}" srcOrd="1" destOrd="0" presId="urn:microsoft.com/office/officeart/2005/8/layout/hierarchy2"/>
    <dgm:cxn modelId="{0055F83E-CEBB-459F-AAF6-2C70A875CF91}" type="presOf" srcId="{9B4F0EE4-A1EB-4EEE-812D-5970552C1E19}" destId="{4641C484-FF25-45F0-97C6-230FC8B13C12}" srcOrd="0" destOrd="0" presId="urn:microsoft.com/office/officeart/2005/8/layout/hierarchy2"/>
    <dgm:cxn modelId="{EF4853E6-3FD4-48AB-805C-BBC183CC3C69}" type="presOf" srcId="{BBD762C4-702D-48B3-8DB7-374CD9B9D905}" destId="{A20616A3-C878-455B-8E45-685A391B8D16}" srcOrd="0" destOrd="0" presId="urn:microsoft.com/office/officeart/2005/8/layout/hierarchy2"/>
    <dgm:cxn modelId="{C05DD0DC-55E0-46AF-872C-BB556C4497A3}" srcId="{2D9473DE-33DA-4AB2-AA86-12A322F0655A}" destId="{95406E4C-D2F3-442A-A89E-DC0F29D6ED4F}" srcOrd="1" destOrd="0" parTransId="{30D270D0-7DD3-4894-B7CE-14C8BDC0CB25}" sibTransId="{610F64C1-6811-4B8A-A48D-BE8A5F33E77A}"/>
    <dgm:cxn modelId="{29C0FC2D-71E2-4538-8A1D-A3D7641C8A10}" type="presOf" srcId="{84459033-1DEA-4397-BB48-92E4F29D9853}" destId="{31E6D632-6652-48F7-97AF-B596C2EE0891}" srcOrd="0" destOrd="0" presId="urn:microsoft.com/office/officeart/2005/8/layout/hierarchy2"/>
    <dgm:cxn modelId="{F4825835-D772-4043-803C-4BA98793A1DD}" type="presOf" srcId="{95406E4C-D2F3-442A-A89E-DC0F29D6ED4F}" destId="{9C2BB01B-0B25-4500-811E-FD77B66B65C5}" srcOrd="0" destOrd="0" presId="urn:microsoft.com/office/officeart/2005/8/layout/hierarchy2"/>
    <dgm:cxn modelId="{A68CD061-1227-4CA9-922E-B83CC9B19505}" srcId="{2D9473DE-33DA-4AB2-AA86-12A322F0655A}" destId="{215E9054-2C0B-4AE8-913E-318F7F66AEF3}" srcOrd="0" destOrd="0" parTransId="{8ED992F9-2909-4897-B04A-6BA013721447}" sibTransId="{CDBDD7F1-B2D4-42EC-BF28-F8AE5FAC4146}"/>
    <dgm:cxn modelId="{369A75F2-8895-4F2F-A41C-70D23BD3D92C}" type="presOf" srcId="{1FB01788-EB43-4969-B50A-8CCE2A6917CC}" destId="{F0B6765A-333D-4B6D-B9DE-B9E5CD39B71F}" srcOrd="1" destOrd="0" presId="urn:microsoft.com/office/officeart/2005/8/layout/hierarchy2"/>
    <dgm:cxn modelId="{85DD9533-94DC-401B-804C-15B256C8A707}" type="presOf" srcId="{215E9054-2C0B-4AE8-913E-318F7F66AEF3}" destId="{E8A4D440-C20E-45DF-A833-DEA99744AC81}" srcOrd="0" destOrd="0" presId="urn:microsoft.com/office/officeart/2005/8/layout/hierarchy2"/>
    <dgm:cxn modelId="{ADF34338-B1D8-4B6A-B821-41E89DFF6F62}" srcId="{BB5AC893-30A5-48A8-BD99-278C6551FE66}" destId="{2D9473DE-33DA-4AB2-AA86-12A322F0655A}" srcOrd="0" destOrd="0" parTransId="{6DFA8588-1DB4-45ED-8779-F9C0E4380EBD}" sibTransId="{E25F85F0-6068-412A-A391-5055048A45B0}"/>
    <dgm:cxn modelId="{70D74D27-F3D0-478E-890C-E80B5EE58792}" type="presParOf" srcId="{0F20728D-0D8C-4D49-B08F-E7307049F9DA}" destId="{DE6F3260-3D79-4826-9579-468B12B58A99}" srcOrd="0" destOrd="0" presId="urn:microsoft.com/office/officeart/2005/8/layout/hierarchy2"/>
    <dgm:cxn modelId="{A0ACF037-002D-4D69-AF20-D81B33D3D06C}" type="presParOf" srcId="{DE6F3260-3D79-4826-9579-468B12B58A99}" destId="{359556FF-B6CD-42AB-B618-AB847C1CA326}" srcOrd="0" destOrd="0" presId="urn:microsoft.com/office/officeart/2005/8/layout/hierarchy2"/>
    <dgm:cxn modelId="{07CCF861-5EEB-48D8-A052-6F0BFD0D85F6}" type="presParOf" srcId="{DE6F3260-3D79-4826-9579-468B12B58A99}" destId="{C55E0274-1FFB-4AC1-A762-6DFD2CB3A034}" srcOrd="1" destOrd="0" presId="urn:microsoft.com/office/officeart/2005/8/layout/hierarchy2"/>
    <dgm:cxn modelId="{F9401C26-5677-48F3-B44A-DF025E3A6B1B}" type="presParOf" srcId="{C55E0274-1FFB-4AC1-A762-6DFD2CB3A034}" destId="{5AEE4D75-E80E-4073-99DC-5897643F0F46}" srcOrd="0" destOrd="0" presId="urn:microsoft.com/office/officeart/2005/8/layout/hierarchy2"/>
    <dgm:cxn modelId="{B208516C-88D0-4F20-B231-2513C4C7B2BF}" type="presParOf" srcId="{5AEE4D75-E80E-4073-99DC-5897643F0F46}" destId="{1B3253AB-B81B-4977-8A5C-6EEAE2110E0F}" srcOrd="0" destOrd="0" presId="urn:microsoft.com/office/officeart/2005/8/layout/hierarchy2"/>
    <dgm:cxn modelId="{6A868FB3-5124-44F3-9CF2-AEDC8C366389}" type="presParOf" srcId="{C55E0274-1FFB-4AC1-A762-6DFD2CB3A034}" destId="{A2E2B7BB-BE9B-4366-A85F-9D3958794D85}" srcOrd="1" destOrd="0" presId="urn:microsoft.com/office/officeart/2005/8/layout/hierarchy2"/>
    <dgm:cxn modelId="{76F36728-AC43-4EE9-AAAD-41BC67BCF172}" type="presParOf" srcId="{A2E2B7BB-BE9B-4366-A85F-9D3958794D85}" destId="{E8A4D440-C20E-45DF-A833-DEA99744AC81}" srcOrd="0" destOrd="0" presId="urn:microsoft.com/office/officeart/2005/8/layout/hierarchy2"/>
    <dgm:cxn modelId="{FBEF2C57-A2A7-44CE-B68B-3D6496355179}" type="presParOf" srcId="{A2E2B7BB-BE9B-4366-A85F-9D3958794D85}" destId="{66816B6D-F8C6-4E69-8849-70896E7F84E0}" srcOrd="1" destOrd="0" presId="urn:microsoft.com/office/officeart/2005/8/layout/hierarchy2"/>
    <dgm:cxn modelId="{8AD688B3-DF17-4038-AC9F-C1A369FDE2A2}" type="presParOf" srcId="{66816B6D-F8C6-4E69-8849-70896E7F84E0}" destId="{4641C484-FF25-45F0-97C6-230FC8B13C12}" srcOrd="0" destOrd="0" presId="urn:microsoft.com/office/officeart/2005/8/layout/hierarchy2"/>
    <dgm:cxn modelId="{2703B530-29D9-4EB1-855B-03791A043CBD}" type="presParOf" srcId="{4641C484-FF25-45F0-97C6-230FC8B13C12}" destId="{DA179AF9-5489-4B9D-98E3-AC4C82A67E04}" srcOrd="0" destOrd="0" presId="urn:microsoft.com/office/officeart/2005/8/layout/hierarchy2"/>
    <dgm:cxn modelId="{712D8F88-559F-4485-BFE9-0954C7E1A74B}" type="presParOf" srcId="{66816B6D-F8C6-4E69-8849-70896E7F84E0}" destId="{A9921B59-AADF-4E15-AECE-26134E514F3A}" srcOrd="1" destOrd="0" presId="urn:microsoft.com/office/officeart/2005/8/layout/hierarchy2"/>
    <dgm:cxn modelId="{71EAB55E-5B96-460B-85D1-E7E3AFAE5F08}" type="presParOf" srcId="{A9921B59-AADF-4E15-AECE-26134E514F3A}" destId="{A20616A3-C878-455B-8E45-685A391B8D16}" srcOrd="0" destOrd="0" presId="urn:microsoft.com/office/officeart/2005/8/layout/hierarchy2"/>
    <dgm:cxn modelId="{28DA79FD-CD6C-4836-B8BF-B8E69CA44EB3}" type="presParOf" srcId="{A9921B59-AADF-4E15-AECE-26134E514F3A}" destId="{07860835-5B57-43EF-B2F6-408B0B7EA48D}" srcOrd="1" destOrd="0" presId="urn:microsoft.com/office/officeart/2005/8/layout/hierarchy2"/>
    <dgm:cxn modelId="{1A21A61D-A9B9-4186-A792-130C647EA7A0}" type="presParOf" srcId="{C55E0274-1FFB-4AC1-A762-6DFD2CB3A034}" destId="{24C14D28-A42E-494D-9AC2-5E708E14DA6A}" srcOrd="2" destOrd="0" presId="urn:microsoft.com/office/officeart/2005/8/layout/hierarchy2"/>
    <dgm:cxn modelId="{4F25DA36-4B1C-4637-8FEE-F466CB4337CF}" type="presParOf" srcId="{24C14D28-A42E-494D-9AC2-5E708E14DA6A}" destId="{5E6DBB82-8372-40DD-95A3-D0F3E26E23C4}" srcOrd="0" destOrd="0" presId="urn:microsoft.com/office/officeart/2005/8/layout/hierarchy2"/>
    <dgm:cxn modelId="{9BC9655B-2478-4690-A5DE-D93BCB741E11}" type="presParOf" srcId="{C55E0274-1FFB-4AC1-A762-6DFD2CB3A034}" destId="{7673CC8C-B9D0-4BD1-B38A-93CBD13394BD}" srcOrd="3" destOrd="0" presId="urn:microsoft.com/office/officeart/2005/8/layout/hierarchy2"/>
    <dgm:cxn modelId="{461D2DFA-366C-415F-932D-1F0AEF3A8D3D}" type="presParOf" srcId="{7673CC8C-B9D0-4BD1-B38A-93CBD13394BD}" destId="{9C2BB01B-0B25-4500-811E-FD77B66B65C5}" srcOrd="0" destOrd="0" presId="urn:microsoft.com/office/officeart/2005/8/layout/hierarchy2"/>
    <dgm:cxn modelId="{34B868C2-85A9-40FF-8DD3-447B44CC1D17}" type="presParOf" srcId="{7673CC8C-B9D0-4BD1-B38A-93CBD13394BD}" destId="{746BEB9E-F168-4F11-A6AF-8054433A6A7A}" srcOrd="1" destOrd="0" presId="urn:microsoft.com/office/officeart/2005/8/layout/hierarchy2"/>
    <dgm:cxn modelId="{FFF07768-74A4-4451-9E12-72BB4B72EC90}" type="presParOf" srcId="{746BEB9E-F168-4F11-A6AF-8054433A6A7A}" destId="{1C21AFA2-7047-4A71-AE24-D55CE6881E24}" srcOrd="0" destOrd="0" presId="urn:microsoft.com/office/officeart/2005/8/layout/hierarchy2"/>
    <dgm:cxn modelId="{8551A2B7-A196-47E8-8F16-E7AD36DBDE3C}" type="presParOf" srcId="{1C21AFA2-7047-4A71-AE24-D55CE6881E24}" destId="{F0B6765A-333D-4B6D-B9DE-B9E5CD39B71F}" srcOrd="0" destOrd="0" presId="urn:microsoft.com/office/officeart/2005/8/layout/hierarchy2"/>
    <dgm:cxn modelId="{855CCD5D-57AE-40F2-BD9D-AB92A727F01B}" type="presParOf" srcId="{746BEB9E-F168-4F11-A6AF-8054433A6A7A}" destId="{0B379E9F-8DFB-4F89-9097-3BCCBE25DE4E}" srcOrd="1" destOrd="0" presId="urn:microsoft.com/office/officeart/2005/8/layout/hierarchy2"/>
    <dgm:cxn modelId="{A0306267-3B81-4DA4-AF36-74F211DA5C51}" type="presParOf" srcId="{0B379E9F-8DFB-4F89-9097-3BCCBE25DE4E}" destId="{31E6D632-6652-48F7-97AF-B596C2EE0891}" srcOrd="0" destOrd="0" presId="urn:microsoft.com/office/officeart/2005/8/layout/hierarchy2"/>
    <dgm:cxn modelId="{A7545527-3BA3-4C3C-ADD4-399AB29B63B6}" type="presParOf" srcId="{0B379E9F-8DFB-4F89-9097-3BCCBE25DE4E}" destId="{73DC2545-8BA5-446B-87B7-6D1A898A2D50}" srcOrd="1" destOrd="0" presId="urn:microsoft.com/office/officeart/2005/8/layout/hierarchy2"/>
    <dgm:cxn modelId="{34FC14DE-9BCA-458B-A11C-74D62A387A15}" type="presParOf" srcId="{746BEB9E-F168-4F11-A6AF-8054433A6A7A}" destId="{6CB972B8-7CA5-4DCC-A3F8-5112C5269420}" srcOrd="2" destOrd="0" presId="urn:microsoft.com/office/officeart/2005/8/layout/hierarchy2"/>
    <dgm:cxn modelId="{EADF4515-3F5F-42B5-90C1-F91CCAACD5CE}" type="presParOf" srcId="{6CB972B8-7CA5-4DCC-A3F8-5112C5269420}" destId="{FA8A36D2-CD7E-469E-81E2-247209401EDB}" srcOrd="0" destOrd="0" presId="urn:microsoft.com/office/officeart/2005/8/layout/hierarchy2"/>
    <dgm:cxn modelId="{8590A302-A9A4-4722-A0AF-32D9C6A7D72E}" type="presParOf" srcId="{746BEB9E-F168-4F11-A6AF-8054433A6A7A}" destId="{79B02F66-409D-4995-B5ED-C4785C004034}" srcOrd="3" destOrd="0" presId="urn:microsoft.com/office/officeart/2005/8/layout/hierarchy2"/>
    <dgm:cxn modelId="{1468C7D7-90F2-4CF7-9A52-F171A05B03F2}" type="presParOf" srcId="{79B02F66-409D-4995-B5ED-C4785C004034}" destId="{9A62939C-2526-4F8E-A1EB-EAF3BF5E7A37}" srcOrd="0" destOrd="0" presId="urn:microsoft.com/office/officeart/2005/8/layout/hierarchy2"/>
    <dgm:cxn modelId="{66BEE728-D383-4E3A-838F-9B4AD2F1C8D0}" type="presParOf" srcId="{79B02F66-409D-4995-B5ED-C4785C004034}" destId="{32ADF3EE-CF25-4B15-AB15-B76AA4EC0251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9556FF-B6CD-42AB-B618-AB847C1CA326}">
      <dsp:nvSpPr>
        <dsp:cNvPr id="0" name=""/>
        <dsp:cNvSpPr/>
      </dsp:nvSpPr>
      <dsp:spPr>
        <a:xfrm>
          <a:off x="0" y="1285622"/>
          <a:ext cx="2536448" cy="21293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 smtClean="0"/>
            <a:t>Select / load benchmarks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 smtClean="0"/>
            <a:t>Sensitivities (S) &amp; C/E data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 smtClean="0"/>
            <a:t>DICE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 smtClean="0"/>
            <a:t>IDAT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 smtClean="0"/>
            <a:t>Personal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 smtClean="0"/>
            <a:t>Numerical Benchmarks</a:t>
          </a:r>
          <a:endParaRPr lang="en-GB" sz="1600" b="1" kern="1200" dirty="0"/>
        </a:p>
      </dsp:txBody>
      <dsp:txXfrm>
        <a:off x="62366" y="1347988"/>
        <a:ext cx="2411716" cy="2004608"/>
      </dsp:txXfrm>
    </dsp:sp>
    <dsp:sp modelId="{5AEE4D75-E80E-4073-99DC-5897643F0F46}">
      <dsp:nvSpPr>
        <dsp:cNvPr id="0" name=""/>
        <dsp:cNvSpPr/>
      </dsp:nvSpPr>
      <dsp:spPr>
        <a:xfrm rot="18239347">
          <a:off x="2199589" y="1698502"/>
          <a:ext cx="1527828" cy="36790"/>
        </a:xfrm>
        <a:custGeom>
          <a:avLst/>
          <a:gdLst/>
          <a:ahLst/>
          <a:cxnLst/>
          <a:rect l="0" t="0" r="0" b="0"/>
          <a:pathLst>
            <a:path>
              <a:moveTo>
                <a:pt x="0" y="18395"/>
              </a:moveTo>
              <a:lnTo>
                <a:pt x="1527828" y="1839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600" kern="1200" dirty="0"/>
        </a:p>
      </dsp:txBody>
      <dsp:txXfrm>
        <a:off x="2925308" y="1678701"/>
        <a:ext cx="76391" cy="76391"/>
      </dsp:txXfrm>
    </dsp:sp>
    <dsp:sp modelId="{E8A4D440-C20E-45DF-A833-DEA99744AC81}">
      <dsp:nvSpPr>
        <dsp:cNvPr id="0" name=""/>
        <dsp:cNvSpPr/>
      </dsp:nvSpPr>
      <dsp:spPr>
        <a:xfrm>
          <a:off x="3390559" y="372950"/>
          <a:ext cx="2617229" cy="142110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 smtClean="0"/>
            <a:t>User Input Perturbation (P)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 smtClean="0"/>
            <a:t> isotope/reaction/energy cross section</a:t>
          </a:r>
        </a:p>
      </dsp:txBody>
      <dsp:txXfrm>
        <a:off x="3432182" y="414573"/>
        <a:ext cx="2533983" cy="1337857"/>
      </dsp:txXfrm>
    </dsp:sp>
    <dsp:sp modelId="{4641C484-FF25-45F0-97C6-230FC8B13C12}">
      <dsp:nvSpPr>
        <dsp:cNvPr id="0" name=""/>
        <dsp:cNvSpPr/>
      </dsp:nvSpPr>
      <dsp:spPr>
        <a:xfrm>
          <a:off x="6007788" y="1065107"/>
          <a:ext cx="950312" cy="36790"/>
        </a:xfrm>
        <a:custGeom>
          <a:avLst/>
          <a:gdLst/>
          <a:ahLst/>
          <a:cxnLst/>
          <a:rect l="0" t="0" r="0" b="0"/>
          <a:pathLst>
            <a:path>
              <a:moveTo>
                <a:pt x="0" y="18395"/>
              </a:moveTo>
              <a:lnTo>
                <a:pt x="950312" y="1839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600" kern="1200" dirty="0"/>
        </a:p>
      </dsp:txBody>
      <dsp:txXfrm>
        <a:off x="6459186" y="1059744"/>
        <a:ext cx="47515" cy="47515"/>
      </dsp:txXfrm>
    </dsp:sp>
    <dsp:sp modelId="{A20616A3-C878-455B-8E45-685A391B8D16}">
      <dsp:nvSpPr>
        <dsp:cNvPr id="0" name=""/>
        <dsp:cNvSpPr/>
      </dsp:nvSpPr>
      <dsp:spPr>
        <a:xfrm>
          <a:off x="6958101" y="362739"/>
          <a:ext cx="2109698" cy="144152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 smtClean="0"/>
            <a:t>S*P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 smtClean="0"/>
            <a:t>Δk</a:t>
          </a:r>
          <a:r>
            <a:rPr lang="en-GB" sz="1600" b="1" kern="1200" baseline="-25000" dirty="0" smtClean="0"/>
            <a:t>eff </a:t>
          </a:r>
          <a:r>
            <a:rPr lang="en-GB" sz="1600" b="1" kern="1200" baseline="0" dirty="0" smtClean="0"/>
            <a:t>for selected cases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baseline="0" dirty="0" smtClean="0"/>
            <a:t>C/E output plot  grouped by criteria</a:t>
          </a:r>
          <a:endParaRPr lang="en-GB" sz="1600" b="1" kern="1200" baseline="-25000" dirty="0"/>
        </a:p>
      </dsp:txBody>
      <dsp:txXfrm>
        <a:off x="7000322" y="404960"/>
        <a:ext cx="2025256" cy="1357083"/>
      </dsp:txXfrm>
    </dsp:sp>
    <dsp:sp modelId="{24C14D28-A42E-494D-9AC2-5E708E14DA6A}">
      <dsp:nvSpPr>
        <dsp:cNvPr id="0" name=""/>
        <dsp:cNvSpPr/>
      </dsp:nvSpPr>
      <dsp:spPr>
        <a:xfrm rot="3217743">
          <a:off x="2216345" y="2965194"/>
          <a:ext cx="1573029" cy="36790"/>
        </a:xfrm>
        <a:custGeom>
          <a:avLst/>
          <a:gdLst/>
          <a:ahLst/>
          <a:cxnLst/>
          <a:rect l="0" t="0" r="0" b="0"/>
          <a:pathLst>
            <a:path>
              <a:moveTo>
                <a:pt x="0" y="18395"/>
              </a:moveTo>
              <a:lnTo>
                <a:pt x="1573029" y="1839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600" kern="1200" dirty="0"/>
        </a:p>
      </dsp:txBody>
      <dsp:txXfrm>
        <a:off x="2963534" y="2944263"/>
        <a:ext cx="78651" cy="78651"/>
      </dsp:txXfrm>
    </dsp:sp>
    <dsp:sp modelId="{9C2BB01B-0B25-4500-811E-FD77B66B65C5}">
      <dsp:nvSpPr>
        <dsp:cNvPr id="0" name=""/>
        <dsp:cNvSpPr/>
      </dsp:nvSpPr>
      <dsp:spPr>
        <a:xfrm>
          <a:off x="3469272" y="2810665"/>
          <a:ext cx="2723684" cy="161244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 smtClean="0"/>
            <a:t>Covariance data via JANIS (C)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 smtClean="0"/>
            <a:t>Built in processed data for major libraries 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 smtClean="0"/>
            <a:t>Load personal (coverx)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 smtClean="0"/>
            <a:t>M energy groups (fixed)</a:t>
          </a:r>
          <a:endParaRPr lang="en-GB" sz="1600" b="1" kern="1200" dirty="0"/>
        </a:p>
      </dsp:txBody>
      <dsp:txXfrm>
        <a:off x="3516499" y="2857892"/>
        <a:ext cx="2629230" cy="1517988"/>
      </dsp:txXfrm>
    </dsp:sp>
    <dsp:sp modelId="{1C21AFA2-7047-4A71-AE24-D55CE6881E24}">
      <dsp:nvSpPr>
        <dsp:cNvPr id="0" name=""/>
        <dsp:cNvSpPr/>
      </dsp:nvSpPr>
      <dsp:spPr>
        <a:xfrm rot="18733560">
          <a:off x="6006273" y="3176958"/>
          <a:ext cx="1138511" cy="36790"/>
        </a:xfrm>
        <a:custGeom>
          <a:avLst/>
          <a:gdLst/>
          <a:ahLst/>
          <a:cxnLst/>
          <a:rect l="0" t="0" r="0" b="0"/>
          <a:pathLst>
            <a:path>
              <a:moveTo>
                <a:pt x="0" y="18395"/>
              </a:moveTo>
              <a:lnTo>
                <a:pt x="1138511" y="1839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600" kern="1200" dirty="0"/>
        </a:p>
      </dsp:txBody>
      <dsp:txXfrm>
        <a:off x="6547066" y="3166890"/>
        <a:ext cx="56925" cy="56925"/>
      </dsp:txXfrm>
    </dsp:sp>
    <dsp:sp modelId="{31E6D632-6652-48F7-97AF-B596C2EE0891}">
      <dsp:nvSpPr>
        <dsp:cNvPr id="0" name=""/>
        <dsp:cNvSpPr/>
      </dsp:nvSpPr>
      <dsp:spPr>
        <a:xfrm>
          <a:off x="6958101" y="1962492"/>
          <a:ext cx="2109698" cy="162265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baseline="0" dirty="0" smtClean="0"/>
            <a:t>S*C*S</a:t>
          </a:r>
          <a:r>
            <a:rPr lang="en-GB" sz="1600" b="1" kern="1200" baseline="30000" dirty="0" smtClean="0"/>
            <a:t>T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baseline="0" dirty="0" smtClean="0"/>
            <a:t>U</a:t>
          </a:r>
          <a:r>
            <a:rPr lang="en-GB" sz="1600" b="1" kern="1200" baseline="-25000" dirty="0" smtClean="0"/>
            <a:t>C(XS) </a:t>
          </a:r>
          <a:r>
            <a:rPr lang="en-GB" sz="1600" b="1" kern="1200" baseline="0" dirty="0" smtClean="0"/>
            <a:t>for selected cases</a:t>
          </a:r>
          <a:endParaRPr lang="en-GB" sz="1600" b="1" kern="1200" baseline="-250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baseline="0" dirty="0" smtClean="0"/>
            <a:t>Additional uncertainty on output plot grouped by criteria</a:t>
          </a:r>
          <a:endParaRPr lang="en-GB" sz="1600" b="1" kern="1200" dirty="0"/>
        </a:p>
      </dsp:txBody>
      <dsp:txXfrm>
        <a:off x="7005627" y="2010018"/>
        <a:ext cx="2014646" cy="1527601"/>
      </dsp:txXfrm>
    </dsp:sp>
    <dsp:sp modelId="{6CB972B8-7CA5-4DCC-A3F8-5112C5269420}">
      <dsp:nvSpPr>
        <dsp:cNvPr id="0" name=""/>
        <dsp:cNvSpPr/>
      </dsp:nvSpPr>
      <dsp:spPr>
        <a:xfrm rot="2431082">
          <a:off x="6072277" y="3925447"/>
          <a:ext cx="1006502" cy="36790"/>
        </a:xfrm>
        <a:custGeom>
          <a:avLst/>
          <a:gdLst/>
          <a:ahLst/>
          <a:cxnLst/>
          <a:rect l="0" t="0" r="0" b="0"/>
          <a:pathLst>
            <a:path>
              <a:moveTo>
                <a:pt x="0" y="18395"/>
              </a:moveTo>
              <a:lnTo>
                <a:pt x="1006502" y="1839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 dirty="0"/>
        </a:p>
      </dsp:txBody>
      <dsp:txXfrm>
        <a:off x="6550366" y="3918680"/>
        <a:ext cx="50325" cy="50325"/>
      </dsp:txXfrm>
    </dsp:sp>
    <dsp:sp modelId="{9A62939C-2526-4F8E-A1EB-EAF3BF5E7A37}">
      <dsp:nvSpPr>
        <dsp:cNvPr id="0" name=""/>
        <dsp:cNvSpPr/>
      </dsp:nvSpPr>
      <dsp:spPr>
        <a:xfrm>
          <a:off x="6958101" y="3743373"/>
          <a:ext cx="2109698" cy="105484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 smtClean="0"/>
            <a:t>Matrix plot showing individual contribution to </a:t>
          </a:r>
          <a:r>
            <a:rPr lang="en-GB" sz="1600" b="1" kern="1200" baseline="0" dirty="0" smtClean="0"/>
            <a:t>U</a:t>
          </a:r>
          <a:r>
            <a:rPr lang="en-GB" sz="1600" b="1" kern="1200" baseline="-25000" dirty="0" smtClean="0"/>
            <a:t>C(XS) </a:t>
          </a:r>
          <a:r>
            <a:rPr lang="en-GB" sz="1600" b="1" kern="1200" baseline="0" dirty="0" smtClean="0"/>
            <a:t>by isotope-reaction</a:t>
          </a:r>
          <a:r>
            <a:rPr lang="en-GB" sz="1600" b="1" kern="1200" dirty="0" smtClean="0"/>
            <a:t> </a:t>
          </a:r>
          <a:endParaRPr lang="en-GB" sz="1600" b="1" kern="1200" dirty="0"/>
        </a:p>
      </dsp:txBody>
      <dsp:txXfrm>
        <a:off x="6988996" y="3774268"/>
        <a:ext cx="2047908" cy="9930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445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88B603C9-3679-4124-8366-CC290EE0656D}" type="datetimeFigureOut">
              <a:rPr lang="en-US"/>
              <a:pPr>
                <a:defRPr/>
              </a:pPr>
              <a:t>6/14/2017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5625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4450" y="9445625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0" hangingPunct="0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2E2CBC00-EADC-4987-9C47-880E820C97F3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4406467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45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DC986A30-0BD0-4435-ABF9-0F3ACB7AC9B0}" type="datetimeFigureOut">
              <a:rPr lang="en-US"/>
              <a:pPr>
                <a:defRPr/>
              </a:pPr>
              <a:t>6/14/2017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70463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24400"/>
            <a:ext cx="5446713" cy="44735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5625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450" y="9445625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0" hangingPunct="0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43C0BADD-AF3A-45B1-9067-A8BF5516D90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5056356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en-US" smtClean="0"/>
              <a:t>Approximately in the same order with HMF / IMF cases normally at the higher end</a:t>
            </a:r>
          </a:p>
          <a:p>
            <a:r>
              <a:rPr lang="en-GB" altLang="en-US" smtClean="0"/>
              <a:t>Some notable example cases change dramatically which are highlighted for later investigation</a:t>
            </a:r>
          </a:p>
        </p:txBody>
      </p:sp>
    </p:spTree>
    <p:extLst>
      <p:ext uri="{BB962C8B-B14F-4D97-AF65-F5344CB8AC3E}">
        <p14:creationId xmlns:p14="http://schemas.microsoft.com/office/powerpoint/2010/main" val="22006428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30938239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0928558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6629400"/>
            <a:ext cx="9144000" cy="228600"/>
          </a:xfrm>
          <a:prstGeom prst="rect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64000">
                <a:schemeClr val="bg1">
                  <a:lumMod val="6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</a:t>
            </a:r>
            <a:r>
              <a:rPr lang="en-US" sz="8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2017 </a:t>
            </a:r>
            <a:r>
              <a:rPr lang="en-US" sz="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Organisation for Economic Co-operation and Development</a:t>
            </a:r>
          </a:p>
        </p:txBody>
      </p:sp>
      <p:sp>
        <p:nvSpPr>
          <p:cNvPr id="5" name="Slide Number Placeholder 3"/>
          <p:cNvSpPr txBox="1">
            <a:spLocks/>
          </p:cNvSpPr>
          <p:nvPr userDrawn="1"/>
        </p:nvSpPr>
        <p:spPr bwMode="auto">
          <a:xfrm>
            <a:off x="8677275" y="6616700"/>
            <a:ext cx="466725" cy="26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fld id="{06291121-3387-4375-B4D4-6B6036509A1C}" type="slidenum">
              <a:rPr lang="en-GB" altLang="fr-FR" sz="1000" smtClean="0">
                <a:solidFill>
                  <a:srgbClr val="FFFFFF"/>
                </a:solidFill>
              </a:rPr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t>‹#›</a:t>
            </a:fld>
            <a:endParaRPr lang="en-GB" altLang="fr-FR" sz="1000" dirty="0" smtClean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85193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9301727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828675"/>
            <a:ext cx="9144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r-FR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28600" y="1655763"/>
            <a:ext cx="84582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r-FR" smtClean="0"/>
              <a:t>Click to edit Master text styles</a:t>
            </a:r>
          </a:p>
          <a:p>
            <a:pPr lvl="1"/>
            <a:r>
              <a:rPr lang="en-US" altLang="fr-FR" smtClean="0"/>
              <a:t>Second level</a:t>
            </a:r>
          </a:p>
          <a:p>
            <a:pPr lvl="2"/>
            <a:r>
              <a:rPr lang="en-US" altLang="fr-FR" smtClean="0"/>
              <a:t>Third level</a:t>
            </a:r>
          </a:p>
          <a:p>
            <a:pPr lvl="3"/>
            <a:r>
              <a:rPr lang="en-US" altLang="fr-FR" smtClean="0"/>
              <a:t>Fourth level</a:t>
            </a:r>
          </a:p>
          <a:p>
            <a:pPr lvl="4"/>
            <a:r>
              <a:rPr lang="en-US" altLang="fr-FR" smtClean="0"/>
              <a:t>Fifth level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64000">
                <a:schemeClr val="bg1">
                  <a:lumMod val="6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" dirty="0">
                <a:latin typeface="Arial" pitchFamily="34" charset="0"/>
                <a:cs typeface="Arial" pitchFamily="34" charset="0"/>
              </a:rPr>
              <a:t>© </a:t>
            </a:r>
            <a:r>
              <a:rPr lang="en-US" sz="800" dirty="0" smtClean="0">
                <a:latin typeface="Arial" pitchFamily="34" charset="0"/>
                <a:cs typeface="Arial" pitchFamily="34" charset="0"/>
              </a:rPr>
              <a:t>2017 </a:t>
            </a:r>
            <a:r>
              <a:rPr lang="en-US" sz="800" dirty="0">
                <a:latin typeface="Arial" pitchFamily="34" charset="0"/>
                <a:cs typeface="Arial" pitchFamily="34" charset="0"/>
              </a:rPr>
              <a:t>Organisation for Economic Co-operation and Development</a:t>
            </a:r>
          </a:p>
        </p:txBody>
      </p:sp>
      <p:pic>
        <p:nvPicPr>
          <p:cNvPr id="1029" name="Picture 5" descr="PPT banner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35" r:id="rId1"/>
    <p:sldLayoutId id="2147484136" r:id="rId2"/>
    <p:sldLayoutId id="2147484138" r:id="rId3"/>
  </p:sldLayoutIdLst>
  <p:transition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chemeClr val="accent1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oecd-nea.org/ndast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9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76200" y="1555750"/>
            <a:ext cx="8991599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2400"/>
              </a:spcBef>
              <a:spcAft>
                <a:spcPts val="0"/>
              </a:spcAft>
              <a:defRPr/>
            </a:pPr>
            <a:r>
              <a:rPr lang="en-GB" sz="3600" b="1" dirty="0">
                <a:solidFill>
                  <a:srgbClr val="0C68B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+mn-ea"/>
                <a:cs typeface="Arial" charset="0"/>
              </a:rPr>
              <a:t>The </a:t>
            </a:r>
            <a:r>
              <a:rPr lang="en-GB" sz="3600" b="1" dirty="0" err="1" smtClean="0">
                <a:solidFill>
                  <a:srgbClr val="0C68B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+mn-ea"/>
                <a:cs typeface="Arial" charset="0"/>
              </a:rPr>
              <a:t>NDaST</a:t>
            </a:r>
            <a:r>
              <a:rPr lang="en-GB" sz="3600" b="1" dirty="0" smtClean="0">
                <a:solidFill>
                  <a:srgbClr val="0C68B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+mn-ea"/>
                <a:cs typeface="Arial" charset="0"/>
              </a:rPr>
              <a:t> Half </a:t>
            </a:r>
            <a:r>
              <a:rPr lang="en-GB" sz="3600" b="1" dirty="0">
                <a:solidFill>
                  <a:srgbClr val="0C68B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+mn-ea"/>
                <a:cs typeface="Arial" charset="0"/>
              </a:rPr>
              <a:t>Monte Carlo </a:t>
            </a:r>
            <a:r>
              <a:rPr lang="en-GB" sz="3600" b="1" dirty="0" smtClean="0">
                <a:solidFill>
                  <a:srgbClr val="0C68B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+mn-ea"/>
                <a:cs typeface="Arial" charset="0"/>
              </a:rPr>
              <a:t>Method: Combining Total Monte Carlo with Nuclear Data Sensitivity Profiles</a:t>
            </a:r>
            <a:endParaRPr lang="en-US" sz="3600" b="1" dirty="0">
              <a:solidFill>
                <a:srgbClr val="0C68B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+mn-ea"/>
              <a:cs typeface="Arial" charset="0"/>
            </a:endParaRPr>
          </a:p>
        </p:txBody>
      </p:sp>
      <p:sp>
        <p:nvSpPr>
          <p:cNvPr id="3076" name="Rectangle 5"/>
          <p:cNvSpPr>
            <a:spLocks noChangeArrowheads="1"/>
          </p:cNvSpPr>
          <p:nvPr/>
        </p:nvSpPr>
        <p:spPr bwMode="auto">
          <a:xfrm>
            <a:off x="0" y="4343400"/>
            <a:ext cx="91440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GB" b="1" dirty="0" err="1">
                <a:solidFill>
                  <a:srgbClr val="7F7F7F"/>
                </a:solidFill>
                <a:ea typeface="Arial Unicode MS" pitchFamily="34" charset="-128"/>
                <a:cs typeface="Arial Unicode MS" pitchFamily="34" charset="-128"/>
              </a:rPr>
              <a:t>I.Hill</a:t>
            </a:r>
            <a:r>
              <a:rPr lang="en-GB" b="1" dirty="0">
                <a:solidFill>
                  <a:srgbClr val="7F7F7F"/>
                </a:solidFill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en-GB" b="1" u="sng" dirty="0" err="1">
                <a:solidFill>
                  <a:srgbClr val="7F7F7F"/>
                </a:solidFill>
                <a:ea typeface="Arial Unicode MS" pitchFamily="34" charset="-128"/>
                <a:cs typeface="Arial Unicode MS" pitchFamily="34" charset="-128"/>
              </a:rPr>
              <a:t>J.Dyrda</a:t>
            </a:r>
            <a:r>
              <a:rPr lang="en-GB" b="1" dirty="0">
                <a:solidFill>
                  <a:srgbClr val="7F7F7F"/>
                </a:solidFill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en-GB" b="1" dirty="0" err="1" smtClean="0">
                <a:solidFill>
                  <a:srgbClr val="7F7F7F"/>
                </a:solidFill>
                <a:ea typeface="Arial Unicode MS" pitchFamily="34" charset="-128"/>
                <a:cs typeface="Arial Unicode MS" pitchFamily="34" charset="-128"/>
              </a:rPr>
              <a:t>N.Soppera</a:t>
            </a:r>
            <a:r>
              <a:rPr lang="en-GB" b="1" dirty="0">
                <a:solidFill>
                  <a:srgbClr val="7F7F7F"/>
                </a:solidFill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en-GB" b="1" dirty="0" err="1" smtClean="0">
                <a:solidFill>
                  <a:srgbClr val="7F7F7F"/>
                </a:solidFill>
                <a:ea typeface="Arial Unicode MS" pitchFamily="34" charset="-128"/>
                <a:cs typeface="Arial Unicode MS" pitchFamily="34" charset="-128"/>
              </a:rPr>
              <a:t>M.Bossant</a:t>
            </a:r>
            <a:endParaRPr lang="en-GB" b="1" dirty="0" smtClean="0">
              <a:solidFill>
                <a:srgbClr val="7F7F7F"/>
              </a:solidFill>
              <a:ea typeface="Arial Unicode MS" pitchFamily="34" charset="-128"/>
              <a:cs typeface="Arial Unicode MS" pitchFamily="34" charset="-128"/>
            </a:endParaRPr>
          </a:p>
          <a:p>
            <a:pPr algn="ctr" eaLnBrk="1" hangingPunct="1">
              <a:spcBef>
                <a:spcPct val="0"/>
              </a:spcBef>
              <a:buNone/>
            </a:pPr>
            <a:endParaRPr lang="en-GB" b="1" dirty="0">
              <a:solidFill>
                <a:srgbClr val="7F7F7F"/>
              </a:solidFill>
              <a:ea typeface="Arial Unicode MS" pitchFamily="34" charset="-128"/>
              <a:cs typeface="Arial Unicode MS" pitchFamily="34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dirty="0" smtClean="0">
                <a:solidFill>
                  <a:srgbClr val="7F7F7F"/>
                </a:solidFill>
                <a:ea typeface="Arial Unicode MS" pitchFamily="34" charset="-128"/>
                <a:cs typeface="Arial Unicode MS" pitchFamily="34" charset="-128"/>
              </a:rPr>
              <a:t>ANS Annual Meeting 2017</a:t>
            </a:r>
            <a:endParaRPr lang="en-US" altLang="en-US" b="1" dirty="0">
              <a:solidFill>
                <a:srgbClr val="7F7F7F"/>
              </a:solidFill>
              <a:ea typeface="Arial Unicode MS" pitchFamily="34" charset="-128"/>
              <a:cs typeface="Arial Unicode MS" pitchFamily="34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dirty="0" smtClean="0">
                <a:solidFill>
                  <a:srgbClr val="7F7F7F"/>
                </a:solidFill>
                <a:ea typeface="Arial Unicode MS" pitchFamily="34" charset="-128"/>
                <a:cs typeface="Arial Unicode MS" pitchFamily="34" charset="-128"/>
              </a:rPr>
              <a:t>11 – 15 June 2017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dirty="0" smtClean="0">
                <a:solidFill>
                  <a:srgbClr val="7F7F7F"/>
                </a:solidFill>
                <a:ea typeface="Arial Unicode MS" pitchFamily="34" charset="-128"/>
                <a:cs typeface="Arial Unicode MS" pitchFamily="34" charset="-128"/>
              </a:rPr>
              <a:t>San Francisco</a:t>
            </a:r>
            <a:endParaRPr lang="en-US" altLang="en-US" b="1" dirty="0">
              <a:solidFill>
                <a:srgbClr val="7F7F7F"/>
              </a:solidFill>
              <a:ea typeface="Arial Unicode MS" pitchFamily="34" charset="-128"/>
              <a:cs typeface="Arial Unicode MS" pitchFamily="34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b="1" dirty="0">
              <a:solidFill>
                <a:srgbClr val="7F7F7F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1600200" y="685800"/>
            <a:ext cx="5559425" cy="609600"/>
          </a:xfrm>
        </p:spPr>
        <p:txBody>
          <a:bodyPr/>
          <a:lstStyle/>
          <a:p>
            <a:r>
              <a:rPr lang="en-US" altLang="en-US" dirty="0" err="1" smtClean="0">
                <a:latin typeface="Arial" charset="0"/>
                <a:cs typeface="Arial" charset="0"/>
              </a:rPr>
              <a:t>NDaST</a:t>
            </a:r>
            <a:r>
              <a:rPr lang="en-US" altLang="en-US" dirty="0" smtClean="0">
                <a:latin typeface="Arial" charset="0"/>
                <a:cs typeface="Arial" charset="0"/>
              </a:rPr>
              <a:t> Benefits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458200" cy="4953000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GB" dirty="0" smtClean="0">
                <a:solidFill>
                  <a:srgbClr val="3366CC"/>
                </a:solidFill>
              </a:rPr>
              <a:t>Take</a:t>
            </a:r>
            <a:r>
              <a:rPr lang="en-GB" b="1" dirty="0" smtClean="0">
                <a:solidFill>
                  <a:srgbClr val="3366CC"/>
                </a:solidFill>
              </a:rPr>
              <a:t> </a:t>
            </a:r>
            <a:r>
              <a:rPr lang="en-GB" dirty="0" smtClean="0">
                <a:solidFill>
                  <a:srgbClr val="3366CC"/>
                </a:solidFill>
              </a:rPr>
              <a:t>a nuclear data evaluation, provide evaluators and other users a tool to propagate the impact on </a:t>
            </a:r>
            <a:r>
              <a:rPr lang="en-GB" dirty="0">
                <a:solidFill>
                  <a:srgbClr val="3366CC"/>
                </a:solidFill>
              </a:rPr>
              <a:t>integral benchmarks </a:t>
            </a:r>
            <a:endParaRPr lang="en-GB" dirty="0" smtClean="0">
              <a:solidFill>
                <a:srgbClr val="3366CC"/>
              </a:solidFill>
            </a:endParaRPr>
          </a:p>
          <a:p>
            <a:pPr marL="0" indent="0">
              <a:buNone/>
              <a:defRPr/>
            </a:pPr>
            <a:r>
              <a:rPr lang="en-GB" dirty="0" smtClean="0">
                <a:solidFill>
                  <a:srgbClr val="3366CC"/>
                </a:solidFill>
              </a:rPr>
              <a:t>(∆</a:t>
            </a:r>
            <a:r>
              <a:rPr lang="en-GB" dirty="0" err="1" smtClean="0">
                <a:solidFill>
                  <a:srgbClr val="3366CC"/>
                </a:solidFill>
              </a:rPr>
              <a:t>k</a:t>
            </a:r>
            <a:r>
              <a:rPr lang="en-GB" baseline="-25000" dirty="0" err="1" smtClean="0">
                <a:solidFill>
                  <a:srgbClr val="3366CC"/>
                </a:solidFill>
              </a:rPr>
              <a:t>eff</a:t>
            </a:r>
            <a:r>
              <a:rPr lang="en-GB" baseline="-25000" dirty="0" smtClean="0">
                <a:solidFill>
                  <a:srgbClr val="3366CC"/>
                </a:solidFill>
              </a:rPr>
              <a:t> </a:t>
            </a:r>
            <a:r>
              <a:rPr lang="en-GB" dirty="0" smtClean="0">
                <a:solidFill>
                  <a:srgbClr val="3366CC"/>
                </a:solidFill>
              </a:rPr>
              <a:t>and uncertainty) …</a:t>
            </a:r>
            <a:r>
              <a:rPr lang="en-GB" b="1" u="sng" dirty="0" smtClean="0">
                <a:solidFill>
                  <a:srgbClr val="3366CC"/>
                </a:solidFill>
              </a:rPr>
              <a:t>in minutes</a:t>
            </a:r>
            <a:endParaRPr lang="en-GB" dirty="0" smtClean="0">
              <a:solidFill>
                <a:srgbClr val="3366CC"/>
              </a:solidFill>
            </a:endParaRPr>
          </a:p>
          <a:p>
            <a:pPr marL="0" indent="0">
              <a:buNone/>
              <a:defRPr/>
            </a:pPr>
            <a:endParaRPr lang="en-GB" dirty="0" smtClean="0">
              <a:solidFill>
                <a:srgbClr val="3366CC"/>
              </a:solidFill>
            </a:endParaRP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n-GB" dirty="0" smtClean="0">
                <a:solidFill>
                  <a:srgbClr val="3366CC"/>
                </a:solidFill>
              </a:rPr>
              <a:t>See individual reaction effects, not just final totals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n-GB" dirty="0" smtClean="0">
                <a:solidFill>
                  <a:srgbClr val="3366CC"/>
                </a:solidFill>
              </a:rPr>
              <a:t>Analyse how these ‘compete’ if they are correlated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n-GB" dirty="0" smtClean="0">
                <a:solidFill>
                  <a:srgbClr val="3366CC"/>
                </a:solidFill>
              </a:rPr>
              <a:t>Understand </a:t>
            </a:r>
            <a:r>
              <a:rPr lang="en-GB" dirty="0">
                <a:solidFill>
                  <a:srgbClr val="3366CC"/>
                </a:solidFill>
              </a:rPr>
              <a:t>specifically </a:t>
            </a:r>
            <a:r>
              <a:rPr lang="en-GB" dirty="0" smtClean="0">
                <a:solidFill>
                  <a:srgbClr val="3366CC"/>
                </a:solidFill>
              </a:rPr>
              <a:t>which energy regions matter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n-GB" dirty="0" smtClean="0">
                <a:solidFill>
                  <a:srgbClr val="3366CC"/>
                </a:solidFill>
              </a:rPr>
              <a:t>How do perturbations compare with given uncertainties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n-GB" dirty="0" smtClean="0">
                <a:solidFill>
                  <a:srgbClr val="3366CC"/>
                </a:solidFill>
              </a:rPr>
              <a:t>Propagate uncertainties and judge their reasonability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n-GB" dirty="0" smtClean="0">
                <a:solidFill>
                  <a:srgbClr val="3366CC"/>
                </a:solidFill>
              </a:rPr>
              <a:t>Do this time and time again as small iterations take place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n-GB" dirty="0" smtClean="0">
                <a:solidFill>
                  <a:srgbClr val="3366CC"/>
                </a:solidFill>
              </a:rPr>
              <a:t>Allow internationally co-operating projects to manage these processes more easily </a:t>
            </a:r>
            <a:endParaRPr lang="en-US" dirty="0">
              <a:solidFill>
                <a:srgbClr val="3366CC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1755775" y="685800"/>
            <a:ext cx="5559425" cy="609600"/>
          </a:xfrm>
        </p:spPr>
        <p:txBody>
          <a:bodyPr/>
          <a:lstStyle/>
          <a:p>
            <a:r>
              <a:rPr lang="en-GB" altLang="en-US" smtClean="0">
                <a:latin typeface="Arial" charset="0"/>
                <a:cs typeface="Arial" charset="0"/>
              </a:rPr>
              <a:t>Limitations</a:t>
            </a:r>
            <a:endParaRPr lang="en-US" altLang="en-US" smtClean="0">
              <a:latin typeface="Arial" charset="0"/>
              <a:cs typeface="Arial" charset="0"/>
            </a:endParaRP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8610600" cy="495300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GB" altLang="en-US" dirty="0" smtClean="0">
                <a:solidFill>
                  <a:srgbClr val="3366CC"/>
                </a:solidFill>
                <a:latin typeface="Arial" charset="0"/>
                <a:cs typeface="Arial" charset="0"/>
              </a:rPr>
              <a:t>All based on simple, first order approximations</a:t>
            </a:r>
          </a:p>
          <a:p>
            <a:pPr lvl="1">
              <a:buFont typeface="Wingdings" pitchFamily="2" charset="2"/>
              <a:buChar char="Ø"/>
            </a:pPr>
            <a:r>
              <a:rPr lang="en-GB" altLang="en-US" sz="2000" dirty="0" smtClean="0">
                <a:solidFill>
                  <a:srgbClr val="3366CC"/>
                </a:solidFill>
                <a:latin typeface="Arial" charset="0"/>
                <a:cs typeface="Arial" charset="0"/>
              </a:rPr>
              <a:t>These might not hold beyond certain limits, depending on strength of secondary effects</a:t>
            </a:r>
          </a:p>
          <a:p>
            <a:pPr>
              <a:buFont typeface="Wingdings" pitchFamily="2" charset="2"/>
              <a:buChar char="Ø"/>
            </a:pPr>
            <a:r>
              <a:rPr lang="en-GB" altLang="en-US" dirty="0" smtClean="0">
                <a:solidFill>
                  <a:srgbClr val="3366CC"/>
                </a:solidFill>
                <a:latin typeface="Arial" charset="0"/>
                <a:cs typeface="Arial" charset="0"/>
              </a:rPr>
              <a:t>Not all cases (around 85% of the total database)</a:t>
            </a:r>
          </a:p>
          <a:p>
            <a:pPr>
              <a:buFont typeface="Wingdings" pitchFamily="2" charset="2"/>
              <a:buChar char="Ø"/>
            </a:pPr>
            <a:r>
              <a:rPr lang="en-GB" altLang="en-US" dirty="0" smtClean="0">
                <a:solidFill>
                  <a:srgbClr val="3366CC"/>
                </a:solidFill>
                <a:latin typeface="Arial" charset="0"/>
                <a:cs typeface="Arial" charset="0"/>
              </a:rPr>
              <a:t>Sensitivities mostly the SCALE 238 group energy structure</a:t>
            </a:r>
          </a:p>
          <a:p>
            <a:pPr lvl="1">
              <a:buFont typeface="Wingdings" pitchFamily="2" charset="2"/>
              <a:buChar char="Ø"/>
            </a:pPr>
            <a:r>
              <a:rPr lang="en-GB" altLang="en-US" sz="2000" dirty="0" smtClean="0">
                <a:solidFill>
                  <a:srgbClr val="3366CC"/>
                </a:solidFill>
                <a:latin typeface="Arial" charset="0"/>
                <a:cs typeface="Arial" charset="0"/>
              </a:rPr>
              <a:t>Bad choice for certain types of systems &amp; perturbations e.g. movement of large resonances across group boundaries</a:t>
            </a:r>
          </a:p>
          <a:p>
            <a:pPr>
              <a:buFont typeface="Wingdings" pitchFamily="2" charset="2"/>
              <a:buChar char="Ø"/>
            </a:pPr>
            <a:r>
              <a:rPr lang="en-GB" altLang="en-US" dirty="0" smtClean="0">
                <a:solidFill>
                  <a:srgbClr val="3366CC"/>
                </a:solidFill>
                <a:latin typeface="Arial" charset="0"/>
                <a:cs typeface="Arial" charset="0"/>
              </a:rPr>
              <a:t>Reactions (not all are loaded into database)</a:t>
            </a:r>
          </a:p>
          <a:p>
            <a:pPr lvl="1">
              <a:buFont typeface="Wingdings" pitchFamily="2" charset="2"/>
              <a:buChar char="Ø"/>
            </a:pPr>
            <a:r>
              <a:rPr lang="en-GB" altLang="en-US" sz="2000" dirty="0" smtClean="0">
                <a:solidFill>
                  <a:srgbClr val="3366CC"/>
                </a:solidFill>
                <a:latin typeface="Arial" charset="0"/>
                <a:cs typeface="Arial" charset="0"/>
              </a:rPr>
              <a:t>Difficult to properly handle the energy-dependent PFNS for multiple cases with ranges of spectra</a:t>
            </a:r>
          </a:p>
          <a:p>
            <a:pPr>
              <a:buFont typeface="Wingdings" pitchFamily="2" charset="2"/>
              <a:buChar char="Ø"/>
            </a:pPr>
            <a:r>
              <a:rPr lang="en-GB" altLang="en-US" dirty="0" smtClean="0">
                <a:solidFill>
                  <a:srgbClr val="3366CC"/>
                </a:solidFill>
                <a:latin typeface="Arial" charset="0"/>
                <a:cs typeface="Arial" charset="0"/>
              </a:rPr>
              <a:t>Angular sensitivity (being addressed – 400 P1 sensitivities)</a:t>
            </a:r>
          </a:p>
          <a:p>
            <a:pPr>
              <a:buFont typeface="Wingdings" pitchFamily="2" charset="2"/>
              <a:buChar char="Ø"/>
            </a:pPr>
            <a:r>
              <a:rPr lang="en-GB" altLang="en-US" dirty="0" smtClean="0">
                <a:solidFill>
                  <a:srgbClr val="3366CC"/>
                </a:solidFill>
                <a:latin typeface="Arial" charset="0"/>
                <a:cs typeface="Arial" charset="0"/>
              </a:rPr>
              <a:t>Experimental correlations are not considered</a:t>
            </a:r>
          </a:p>
          <a:p>
            <a:pPr lvl="1">
              <a:buFont typeface="Wingdings" pitchFamily="2" charset="2"/>
              <a:buChar char="Ø"/>
            </a:pPr>
            <a:r>
              <a:rPr lang="en-GB" altLang="en-US" sz="2000" dirty="0" smtClean="0">
                <a:solidFill>
                  <a:srgbClr val="3366CC"/>
                </a:solidFill>
                <a:latin typeface="Arial" charset="0"/>
                <a:cs typeface="Arial" charset="0"/>
              </a:rPr>
              <a:t>This is not (yet) an adjustment tool </a:t>
            </a:r>
            <a:endParaRPr lang="en-GB" altLang="en-US" sz="2000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89" name="Picture 21" descr="L:\boxer_folder\JEFF33T3\Output_evali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958" y="767283"/>
            <a:ext cx="6050280" cy="2081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34" descr="L:\boxer_folder\JEFF3.3T1_validation\JL4_output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188" y="4778375"/>
            <a:ext cx="6115050" cy="196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2" descr="L:\boxer_folder\JEFF3.3T1_validation\E71_output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838" y="2852738"/>
            <a:ext cx="6121400" cy="192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0" y="762000"/>
            <a:ext cx="1056958" cy="5842000"/>
          </a:xfrm>
        </p:spPr>
        <p:txBody>
          <a:bodyPr vert="vert"/>
          <a:lstStyle/>
          <a:p>
            <a:pPr>
              <a:defRPr/>
            </a:pPr>
            <a:r>
              <a:rPr lang="en-US" altLang="en-US" dirty="0" smtClean="0">
                <a:latin typeface="Arial" charset="0"/>
                <a:cs typeface="Arial" charset="0"/>
              </a:rPr>
              <a:t>Testing JEFF-3.3 </a:t>
            </a:r>
            <a:r>
              <a:rPr lang="en-US" altLang="en-US" dirty="0" err="1" smtClean="0">
                <a:latin typeface="Arial" charset="0"/>
                <a:cs typeface="Arial" charset="0"/>
              </a:rPr>
              <a:t>Covariances</a:t>
            </a:r>
            <a:r>
              <a:rPr lang="en-US" altLang="en-US" dirty="0" smtClean="0">
                <a:latin typeface="Arial" charset="0"/>
                <a:cs typeface="Arial" charset="0"/>
              </a:rPr>
              <a:t> </a:t>
            </a:r>
            <a:br>
              <a:rPr lang="en-US" altLang="en-US" dirty="0" smtClean="0">
                <a:latin typeface="Arial" charset="0"/>
                <a:cs typeface="Arial" charset="0"/>
              </a:rPr>
            </a:br>
            <a:r>
              <a:rPr lang="en-US" altLang="en-US" dirty="0" smtClean="0">
                <a:latin typeface="Arial" charset="0"/>
                <a:cs typeface="Arial" charset="0"/>
              </a:rPr>
              <a:t>All Results by Evaluation ID</a:t>
            </a:r>
          </a:p>
        </p:txBody>
      </p:sp>
      <p:sp>
        <p:nvSpPr>
          <p:cNvPr id="7174" name="TextBox 1"/>
          <p:cNvSpPr txBox="1">
            <a:spLocks noChangeArrowheads="1"/>
          </p:cNvSpPr>
          <p:nvPr/>
        </p:nvSpPr>
        <p:spPr bwMode="auto">
          <a:xfrm>
            <a:off x="7162800" y="914400"/>
            <a:ext cx="2052638" cy="6001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dirty="0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dirty="0" smtClean="0">
                <a:latin typeface="Times New Roman" pitchFamily="18" charset="0"/>
              </a:rPr>
              <a:t>JEFF-3.3T3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dirty="0">
                <a:latin typeface="Times New Roman" pitchFamily="18" charset="0"/>
              </a:rPr>
              <a:t>Mean = 1100 </a:t>
            </a:r>
            <a:r>
              <a:rPr lang="en-GB" altLang="en-US" sz="1800" dirty="0" err="1">
                <a:latin typeface="Times New Roman" pitchFamily="18" charset="0"/>
              </a:rPr>
              <a:t>pcm</a:t>
            </a:r>
            <a:endParaRPr lang="en-GB" altLang="en-US" sz="1800" dirty="0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dirty="0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dirty="0" smtClean="0">
                <a:latin typeface="Times New Roman" pitchFamily="18" charset="0"/>
              </a:rPr>
              <a:t>JEFF-3.3T1</a:t>
            </a:r>
            <a:endParaRPr lang="en-GB" altLang="en-US" dirty="0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dirty="0">
                <a:latin typeface="Times New Roman" pitchFamily="18" charset="0"/>
              </a:rPr>
              <a:t>Mean = </a:t>
            </a:r>
            <a:r>
              <a:rPr lang="en-GB" altLang="en-US" sz="1800" dirty="0" smtClean="0">
                <a:latin typeface="Times New Roman" pitchFamily="18" charset="0"/>
              </a:rPr>
              <a:t>1043 </a:t>
            </a:r>
            <a:r>
              <a:rPr lang="en-GB" altLang="en-US" sz="1800" dirty="0" err="1">
                <a:latin typeface="Times New Roman" pitchFamily="18" charset="0"/>
              </a:rPr>
              <a:t>pcm</a:t>
            </a:r>
            <a:endParaRPr lang="en-GB" altLang="en-US" sz="1800" dirty="0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dirty="0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dirty="0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dirty="0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dirty="0">
                <a:latin typeface="Times New Roman" pitchFamily="18" charset="0"/>
              </a:rPr>
              <a:t>ENDF/B-VII.1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dirty="0">
                <a:latin typeface="Times New Roman" pitchFamily="18" charset="0"/>
              </a:rPr>
              <a:t>Mean = 922 </a:t>
            </a:r>
            <a:r>
              <a:rPr lang="en-GB" altLang="en-US" sz="1800" dirty="0" err="1">
                <a:latin typeface="Times New Roman" pitchFamily="18" charset="0"/>
              </a:rPr>
              <a:t>pcm</a:t>
            </a:r>
            <a:endParaRPr lang="en-GB" altLang="en-US" sz="1800" dirty="0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dirty="0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dirty="0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dirty="0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dirty="0">
                <a:latin typeface="Times New Roman" pitchFamily="18" charset="0"/>
              </a:rPr>
              <a:t>JENDL-4.0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dirty="0">
                <a:latin typeface="Times New Roman" pitchFamily="18" charset="0"/>
              </a:rPr>
              <a:t>Mean = 668 </a:t>
            </a:r>
            <a:r>
              <a:rPr lang="en-GB" altLang="en-US" sz="1800" dirty="0" err="1">
                <a:latin typeface="Times New Roman" pitchFamily="18" charset="0"/>
              </a:rPr>
              <a:t>pcm</a:t>
            </a:r>
            <a:endParaRPr lang="en-GB" altLang="en-US" sz="1800" dirty="0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dirty="0">
              <a:latin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433763" y="760413"/>
            <a:ext cx="63500" cy="4017962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1584325" y="760413"/>
            <a:ext cx="76200" cy="4017962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4313238" y="760413"/>
            <a:ext cx="76200" cy="4017962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4389438" y="760413"/>
            <a:ext cx="76200" cy="4017962"/>
          </a:xfrm>
          <a:prstGeom prst="rect">
            <a:avLst/>
          </a:prstGeom>
          <a:solidFill>
            <a:srgbClr val="00B05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3027363" y="771525"/>
            <a:ext cx="76200" cy="4017963"/>
          </a:xfrm>
          <a:prstGeom prst="rect">
            <a:avLst/>
          </a:prstGeom>
          <a:solidFill>
            <a:srgbClr val="00B05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cxnSp>
        <p:nvCxnSpPr>
          <p:cNvPr id="4" name="Straight Connector 3"/>
          <p:cNvCxnSpPr/>
          <p:nvPr/>
        </p:nvCxnSpPr>
        <p:spPr>
          <a:xfrm>
            <a:off x="1436688" y="1698625"/>
            <a:ext cx="5670550" cy="12700"/>
          </a:xfrm>
          <a:prstGeom prst="line">
            <a:avLst/>
          </a:prstGeom>
          <a:ln w="158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1447800" y="3713163"/>
            <a:ext cx="5670550" cy="14287"/>
          </a:xfrm>
          <a:prstGeom prst="line">
            <a:avLst/>
          </a:prstGeom>
          <a:ln w="158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1447800" y="5673725"/>
            <a:ext cx="5670550" cy="12700"/>
          </a:xfrm>
          <a:prstGeom prst="line">
            <a:avLst/>
          </a:prstGeom>
          <a:ln w="158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3259138" y="760413"/>
            <a:ext cx="76200" cy="4038600"/>
          </a:xfrm>
          <a:prstGeom prst="rect">
            <a:avLst/>
          </a:prstGeom>
          <a:solidFill>
            <a:srgbClr val="00B05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33454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400" y="685800"/>
            <a:ext cx="9144000" cy="584775"/>
          </a:xfr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en-GB" sz="3200" dirty="0" err="1">
                <a:solidFill>
                  <a:srgbClr val="0070C0"/>
                </a:solidFill>
              </a:rPr>
              <a:t>NDaST</a:t>
            </a:r>
            <a:r>
              <a:rPr lang="en-GB" sz="3200" dirty="0">
                <a:solidFill>
                  <a:srgbClr val="0070C0"/>
                </a:solidFill>
              </a:rPr>
              <a:t>: Automated JANIS Computations</a:t>
            </a:r>
          </a:p>
        </p:txBody>
      </p:sp>
      <p:grpSp>
        <p:nvGrpSpPr>
          <p:cNvPr id="38917" name="Group 5"/>
          <p:cNvGrpSpPr>
            <a:grpSpLocks/>
          </p:cNvGrpSpPr>
          <p:nvPr/>
        </p:nvGrpSpPr>
        <p:grpSpPr bwMode="auto">
          <a:xfrm>
            <a:off x="19050" y="1320224"/>
            <a:ext cx="9124950" cy="5310901"/>
            <a:chOff x="196156" y="28186767"/>
            <a:chExt cx="14702986" cy="12370979"/>
          </a:xfrm>
        </p:grpSpPr>
        <p:sp>
          <p:nvSpPr>
            <p:cNvPr id="38919" name="TextBox 7"/>
            <p:cNvSpPr txBox="1">
              <a:spLocks noChangeArrowheads="1"/>
            </p:cNvSpPr>
            <p:nvPr/>
          </p:nvSpPr>
          <p:spPr bwMode="auto">
            <a:xfrm>
              <a:off x="2033946" y="29243726"/>
              <a:ext cx="11857476" cy="1075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just" eaLnBrk="1" hangingPunct="1">
                <a:spcBef>
                  <a:spcPct val="0"/>
                </a:spcBef>
                <a:buFontTx/>
                <a:buNone/>
              </a:pPr>
              <a:endParaRPr lang="en-GB" altLang="en-US" sz="24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536" name="TextBox 9"/>
            <p:cNvSpPr txBox="1">
              <a:spLocks noChangeArrowheads="1"/>
            </p:cNvSpPr>
            <p:nvPr/>
          </p:nvSpPr>
          <p:spPr bwMode="auto">
            <a:xfrm>
              <a:off x="214062" y="28186767"/>
              <a:ext cx="14614294" cy="1505535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>
              <a:lvl1pPr marL="285750" indent="-285750"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just" eaLnBrk="1" hangingPunct="1">
                <a:spcBef>
                  <a:spcPct val="0"/>
                </a:spcBef>
                <a:defRPr/>
              </a:pPr>
              <a:r>
                <a:rPr lang="en-GB" altLang="en-US" sz="1800" dirty="0" smtClean="0">
                  <a:latin typeface="Times New Roman" pitchFamily="18" charset="0"/>
                </a:rPr>
                <a:t>An automated link has been introduced to the JANIS nuclear data software to generate the perturbation ratios between two evaluations. </a:t>
              </a:r>
            </a:p>
          </p:txBody>
        </p:sp>
        <p:pic>
          <p:nvPicPr>
            <p:cNvPr id="38922" name="Picture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3431" b="45811"/>
            <a:stretch>
              <a:fillRect/>
            </a:stretch>
          </p:blipFill>
          <p:spPr bwMode="auto">
            <a:xfrm>
              <a:off x="8146447" y="29769762"/>
              <a:ext cx="4250200" cy="3211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923" name="Picture 1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781" b="49792"/>
            <a:stretch>
              <a:fillRect/>
            </a:stretch>
          </p:blipFill>
          <p:spPr bwMode="auto">
            <a:xfrm>
              <a:off x="8264003" y="32921358"/>
              <a:ext cx="5894742" cy="33939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540" name="TextBox 13"/>
            <p:cNvSpPr txBox="1">
              <a:spLocks noChangeArrowheads="1"/>
            </p:cNvSpPr>
            <p:nvPr/>
          </p:nvSpPr>
          <p:spPr bwMode="auto">
            <a:xfrm>
              <a:off x="196156" y="29804947"/>
              <a:ext cx="7612402" cy="2795993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>
              <a:lvl1pPr marL="342900" indent="-342900"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69938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285750" lvl="1" algn="just" eaLnBrk="1" hangingPunct="1">
                <a:spcBef>
                  <a:spcPct val="0"/>
                </a:spcBef>
                <a:buFont typeface="Arial" pitchFamily="34" charset="0"/>
                <a:buChar char="•"/>
                <a:defRPr/>
              </a:pPr>
              <a:r>
                <a:rPr lang="en-GB" altLang="en-US" sz="1800" dirty="0" smtClean="0">
                  <a:latin typeface="Times New Roman" pitchFamily="18" charset="0"/>
                </a:rPr>
                <a:t>Represented within any energy group structure required. </a:t>
              </a:r>
            </a:p>
            <a:p>
              <a:pPr marL="285750" lvl="1" algn="just" eaLnBrk="1" hangingPunct="1">
                <a:spcBef>
                  <a:spcPct val="0"/>
                </a:spcBef>
                <a:buFont typeface="Arial" pitchFamily="34" charset="0"/>
                <a:buChar char="•"/>
                <a:defRPr/>
              </a:pPr>
              <a:r>
                <a:rPr lang="en-GB" altLang="en-US" sz="1800" dirty="0" smtClean="0">
                  <a:latin typeface="Times New Roman" pitchFamily="18" charset="0"/>
                </a:rPr>
                <a:t>Analytical or personal spectrum weightings may also be applied</a:t>
              </a:r>
            </a:p>
          </p:txBody>
        </p:sp>
        <p:pic>
          <p:nvPicPr>
            <p:cNvPr id="38925" name="Picture 1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47692" y="29814130"/>
              <a:ext cx="2780665" cy="3625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537" name="TextBox 10"/>
            <p:cNvSpPr txBox="1">
              <a:spLocks noChangeArrowheads="1"/>
            </p:cNvSpPr>
            <p:nvPr/>
          </p:nvSpPr>
          <p:spPr bwMode="auto">
            <a:xfrm>
              <a:off x="8281776" y="36471296"/>
              <a:ext cx="6617366" cy="4086450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>
              <a:lvl1pPr marL="171450" indent="-171450"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defRPr/>
              </a:pPr>
              <a:r>
                <a:rPr lang="en-GB" altLang="en-US" sz="1800" dirty="0" smtClean="0">
                  <a:latin typeface="Times New Roman" pitchFamily="18" charset="0"/>
                </a:rPr>
                <a:t>Multiple perturbations of the same nuclide-reaction can now be input for faster comparison with one single run</a:t>
              </a:r>
            </a:p>
            <a:p>
              <a:pPr eaLnBrk="1" hangingPunct="1">
                <a:spcBef>
                  <a:spcPct val="0"/>
                </a:spcBef>
                <a:defRPr/>
              </a:pPr>
              <a:r>
                <a:rPr lang="en-GB" altLang="en-US" sz="1800" dirty="0" err="1" smtClean="0">
                  <a:latin typeface="Times New Roman" pitchFamily="18" charset="0"/>
                </a:rPr>
                <a:t>NDaST</a:t>
              </a:r>
              <a:r>
                <a:rPr lang="en-GB" altLang="en-US" sz="1800" dirty="0" smtClean="0">
                  <a:latin typeface="Times New Roman" pitchFamily="18" charset="0"/>
                </a:rPr>
                <a:t> now has a ‘file upload’ feature, to avoid needing to already have libraries held in a JANIS base.</a:t>
              </a:r>
            </a:p>
          </p:txBody>
        </p:sp>
      </p:grpSp>
      <p:pic>
        <p:nvPicPr>
          <p:cNvPr id="12" name="Picture 11" descr="image00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204210"/>
            <a:ext cx="4762903" cy="3363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62446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Half Monte Carlo Method (HMM)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524000"/>
            <a:ext cx="8915400" cy="49530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GB" sz="2000" dirty="0" smtClean="0">
                <a:solidFill>
                  <a:srgbClr val="0C68B0"/>
                </a:solidFill>
              </a:rPr>
              <a:t>TMC is one solution for non-linear dependencies or non-</a:t>
            </a:r>
            <a:r>
              <a:rPr lang="en-GB" sz="2000" dirty="0" err="1" smtClean="0">
                <a:solidFill>
                  <a:srgbClr val="0C68B0"/>
                </a:solidFill>
              </a:rPr>
              <a:t>gaussian</a:t>
            </a:r>
            <a:r>
              <a:rPr lang="en-GB" sz="2000" dirty="0" smtClean="0">
                <a:solidFill>
                  <a:srgbClr val="0C68B0"/>
                </a:solidFill>
              </a:rPr>
              <a:t> uncertainty distributions?</a:t>
            </a:r>
            <a:endParaRPr lang="en-GB" sz="2000" dirty="0">
              <a:solidFill>
                <a:srgbClr val="0C68B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GB" sz="2000" dirty="0" err="1">
                <a:solidFill>
                  <a:srgbClr val="0C68B0"/>
                </a:solidFill>
              </a:rPr>
              <a:t>K</a:t>
            </a:r>
            <a:r>
              <a:rPr lang="en-GB" sz="2000" baseline="-25000" dirty="0" err="1">
                <a:solidFill>
                  <a:srgbClr val="0C68B0"/>
                </a:solidFill>
              </a:rPr>
              <a:t>eff</a:t>
            </a:r>
            <a:r>
              <a:rPr lang="en-GB" sz="2000" dirty="0">
                <a:solidFill>
                  <a:srgbClr val="0C68B0"/>
                </a:solidFill>
              </a:rPr>
              <a:t> sensitivities in general </a:t>
            </a:r>
            <a:r>
              <a:rPr lang="en-GB" sz="2000" dirty="0" smtClean="0">
                <a:solidFill>
                  <a:srgbClr val="0C68B0"/>
                </a:solidFill>
              </a:rPr>
              <a:t>remain </a:t>
            </a:r>
            <a:r>
              <a:rPr lang="en-GB" sz="2000" dirty="0">
                <a:solidFill>
                  <a:srgbClr val="0C68B0"/>
                </a:solidFill>
              </a:rPr>
              <a:t>linear over a large </a:t>
            </a:r>
            <a:r>
              <a:rPr lang="en-GB" sz="2000" dirty="0" smtClean="0">
                <a:solidFill>
                  <a:srgbClr val="0C68B0"/>
                </a:solidFill>
              </a:rPr>
              <a:t>range; </a:t>
            </a:r>
            <a:r>
              <a:rPr lang="en-GB" sz="2000" dirty="0">
                <a:solidFill>
                  <a:srgbClr val="0C68B0"/>
                </a:solidFill>
              </a:rPr>
              <a:t>the same cannot </a:t>
            </a:r>
            <a:r>
              <a:rPr lang="en-GB" sz="2000" dirty="0" smtClean="0">
                <a:solidFill>
                  <a:srgbClr val="0C68B0"/>
                </a:solidFill>
              </a:rPr>
              <a:t>be </a:t>
            </a:r>
            <a:r>
              <a:rPr lang="en-GB" sz="2000" dirty="0">
                <a:solidFill>
                  <a:srgbClr val="0C68B0"/>
                </a:solidFill>
              </a:rPr>
              <a:t>said for nuclear </a:t>
            </a:r>
            <a:r>
              <a:rPr lang="en-GB" sz="2000" dirty="0" smtClean="0">
                <a:solidFill>
                  <a:srgbClr val="0C68B0"/>
                </a:solidFill>
              </a:rPr>
              <a:t>reaction model </a:t>
            </a:r>
            <a:r>
              <a:rPr lang="en-GB" sz="2000" dirty="0">
                <a:solidFill>
                  <a:srgbClr val="0C68B0"/>
                </a:solidFill>
              </a:rPr>
              <a:t>parameters and cross-sections.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000" dirty="0">
                <a:solidFill>
                  <a:srgbClr val="0C68B0"/>
                </a:solidFill>
              </a:rPr>
              <a:t>Instead of running hundreds or thousands of </a:t>
            </a:r>
            <a:r>
              <a:rPr lang="en-GB" sz="2000" dirty="0" err="1">
                <a:solidFill>
                  <a:srgbClr val="0C68B0"/>
                </a:solidFill>
              </a:rPr>
              <a:t>neutronics</a:t>
            </a:r>
            <a:r>
              <a:rPr lang="en-GB" sz="2000" dirty="0">
                <a:solidFill>
                  <a:srgbClr val="0C68B0"/>
                </a:solidFill>
              </a:rPr>
              <a:t> calculations, can we just </a:t>
            </a:r>
            <a:r>
              <a:rPr lang="en-GB" sz="2000" dirty="0" smtClean="0">
                <a:solidFill>
                  <a:srgbClr val="0C68B0"/>
                </a:solidFill>
              </a:rPr>
              <a:t>take </a:t>
            </a:r>
            <a:r>
              <a:rPr lang="en-GB" sz="2000" dirty="0">
                <a:solidFill>
                  <a:srgbClr val="0C68B0"/>
                </a:solidFill>
              </a:rPr>
              <a:t>sampled cross section files and perform cheap perturbations with </a:t>
            </a:r>
            <a:r>
              <a:rPr lang="en-GB" sz="2000" dirty="0" err="1">
                <a:solidFill>
                  <a:srgbClr val="0C68B0"/>
                </a:solidFill>
              </a:rPr>
              <a:t>NDaST</a:t>
            </a:r>
            <a:r>
              <a:rPr lang="en-GB" sz="2000" dirty="0">
                <a:solidFill>
                  <a:srgbClr val="0C68B0"/>
                </a:solidFill>
              </a:rPr>
              <a:t>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000" dirty="0" smtClean="0">
                <a:solidFill>
                  <a:srgbClr val="0C68B0"/>
                </a:solidFill>
              </a:rPr>
              <a:t>Retain </a:t>
            </a:r>
            <a:r>
              <a:rPr lang="en-GB" sz="2000" dirty="0">
                <a:solidFill>
                  <a:srgbClr val="0C68B0"/>
                </a:solidFill>
              </a:rPr>
              <a:t>the normal </a:t>
            </a:r>
            <a:r>
              <a:rPr lang="en-GB" sz="2000" dirty="0" err="1">
                <a:solidFill>
                  <a:srgbClr val="0C68B0"/>
                </a:solidFill>
              </a:rPr>
              <a:t>NDaST</a:t>
            </a:r>
            <a:r>
              <a:rPr lang="en-GB" sz="2000" dirty="0">
                <a:solidFill>
                  <a:srgbClr val="0C68B0"/>
                </a:solidFill>
              </a:rPr>
              <a:t> benefits (a deeper analysis of the </a:t>
            </a:r>
            <a:r>
              <a:rPr lang="en-GB" sz="2000" dirty="0" smtClean="0">
                <a:solidFill>
                  <a:srgbClr val="0C68B0"/>
                </a:solidFill>
              </a:rPr>
              <a:t>reaction / energy effects</a:t>
            </a:r>
            <a:r>
              <a:rPr lang="en-GB" sz="2000" dirty="0">
                <a:solidFill>
                  <a:srgbClr val="0C68B0"/>
                </a:solidFill>
              </a:rPr>
              <a:t>) without </a:t>
            </a:r>
            <a:r>
              <a:rPr lang="en-GB" sz="2000" dirty="0" smtClean="0">
                <a:solidFill>
                  <a:srgbClr val="0C68B0"/>
                </a:solidFill>
              </a:rPr>
              <a:t>the </a:t>
            </a:r>
            <a:r>
              <a:rPr lang="en-GB" sz="2000" dirty="0">
                <a:solidFill>
                  <a:srgbClr val="0C68B0"/>
                </a:solidFill>
              </a:rPr>
              <a:t>computational burden.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rgbClr val="0C68B0"/>
                </a:solidFill>
              </a:rPr>
              <a:t>Comparison for PMF001 </a:t>
            </a:r>
            <a:r>
              <a:rPr lang="en-US" sz="2000" dirty="0">
                <a:solidFill>
                  <a:srgbClr val="0C68B0"/>
                </a:solidFill>
              </a:rPr>
              <a:t>Jezebel </a:t>
            </a:r>
            <a:endParaRPr lang="en-US" sz="2000" dirty="0" smtClean="0">
              <a:solidFill>
                <a:srgbClr val="0C68B0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rgbClr val="0C68B0"/>
                </a:solidFill>
              </a:rPr>
              <a:t>1000 </a:t>
            </a:r>
            <a:r>
              <a:rPr lang="en-US" sz="2000" dirty="0">
                <a:solidFill>
                  <a:srgbClr val="0C68B0"/>
                </a:solidFill>
              </a:rPr>
              <a:t>SERPENT runs with different random TENDL-2014 Pu239 </a:t>
            </a:r>
            <a:r>
              <a:rPr lang="en-US" sz="2000" dirty="0" smtClean="0">
                <a:solidFill>
                  <a:srgbClr val="0C68B0"/>
                </a:solidFill>
              </a:rPr>
              <a:t>ace files (downloaded from website)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rgbClr val="0C68B0"/>
                </a:solidFill>
              </a:rPr>
              <a:t>Propagation through </a:t>
            </a:r>
            <a:r>
              <a:rPr lang="en-US" sz="2000" dirty="0" err="1" smtClean="0">
                <a:solidFill>
                  <a:srgbClr val="0C68B0"/>
                </a:solidFill>
              </a:rPr>
              <a:t>NDaST</a:t>
            </a:r>
            <a:r>
              <a:rPr lang="en-US" sz="2000" dirty="0" smtClean="0">
                <a:solidFill>
                  <a:srgbClr val="0C68B0"/>
                </a:solidFill>
              </a:rPr>
              <a:t> for same 1000 files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rgbClr val="0C68B0"/>
                </a:solidFill>
              </a:rPr>
              <a:t>Use the TENDL-2014 Pu239 covariance data for classical result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GB" sz="2000" dirty="0">
              <a:solidFill>
                <a:srgbClr val="0C68B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353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Necessary Developments (ongoing)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GB" dirty="0" smtClean="0">
                <a:solidFill>
                  <a:srgbClr val="0C68B0"/>
                </a:solidFill>
              </a:rPr>
              <a:t>File drag n drop for (H/P)ENDF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 smtClean="0">
                <a:solidFill>
                  <a:srgbClr val="0C68B0"/>
                </a:solidFill>
              </a:rPr>
              <a:t>New graphical output for comparing multiple perturbations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 smtClean="0">
                <a:solidFill>
                  <a:srgbClr val="0C68B0"/>
                </a:solidFill>
              </a:rPr>
              <a:t>Handling for PFNS (Chi)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dirty="0" smtClean="0">
                <a:solidFill>
                  <a:srgbClr val="0C68B0"/>
                </a:solidFill>
              </a:rPr>
              <a:t>Multiple probability functions for E(E’) within ENDF file structure that need to divided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dirty="0" smtClean="0">
                <a:solidFill>
                  <a:srgbClr val="0C68B0"/>
                </a:solidFill>
              </a:rPr>
              <a:t>Need a spectrum averaged perturbation function as a function of E’ (compatible with sensitivity data units)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dirty="0" smtClean="0">
                <a:solidFill>
                  <a:srgbClr val="0C68B0"/>
                </a:solidFill>
              </a:rPr>
              <a:t>Verification of different numerical methods (interpolation function, form multi-group bins before or after division)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 smtClean="0">
                <a:solidFill>
                  <a:srgbClr val="0C68B0"/>
                </a:solidFill>
              </a:rPr>
              <a:t>Parsing of MF31, MF35 needs refinement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 smtClean="0">
                <a:solidFill>
                  <a:srgbClr val="0C68B0"/>
                </a:solidFill>
              </a:rPr>
              <a:t>Building in statistical moment calculation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dirty="0">
              <a:solidFill>
                <a:srgbClr val="0C68B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14776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NDaST</a:t>
            </a:r>
            <a:r>
              <a:rPr lang="en-GB" dirty="0" smtClean="0"/>
              <a:t> case detailed output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146" name="Picture 2" descr="L:\Presentations\ANS_HMM_Chi_pert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00200"/>
            <a:ext cx="8839200" cy="497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705600" y="2207567"/>
            <a:ext cx="2057400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rgbClr val="0070C0"/>
                </a:solidFill>
                <a:latin typeface="+mn-lt"/>
              </a:rPr>
              <a:t>Select reaction</a:t>
            </a:r>
            <a:endParaRPr lang="en-GB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8200" y="2438400"/>
            <a:ext cx="1933575" cy="8309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rgbClr val="0070C0"/>
                </a:solidFill>
                <a:latin typeface="+mn-lt"/>
              </a:rPr>
              <a:t>Select perturbation </a:t>
            </a:r>
            <a:endParaRPr lang="en-GB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90600" y="5562600"/>
            <a:ext cx="2667000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rgbClr val="0070C0"/>
                </a:solidFill>
                <a:latin typeface="+mn-lt"/>
              </a:rPr>
              <a:t>Plot </a:t>
            </a:r>
            <a:r>
              <a:rPr lang="en-GB" b="1" dirty="0">
                <a:solidFill>
                  <a:srgbClr val="0070C0"/>
                </a:solidFill>
                <a:latin typeface="+mn-lt"/>
              </a:rPr>
              <a:t>∆</a:t>
            </a:r>
            <a:r>
              <a:rPr lang="en-GB" b="1" dirty="0" err="1" smtClean="0">
                <a:solidFill>
                  <a:srgbClr val="0070C0"/>
                </a:solidFill>
                <a:latin typeface="+mn-lt"/>
              </a:rPr>
              <a:t>k</a:t>
            </a:r>
            <a:r>
              <a:rPr lang="en-GB" b="1" baseline="-25000" dirty="0" err="1" smtClean="0">
                <a:solidFill>
                  <a:srgbClr val="0070C0"/>
                </a:solidFill>
                <a:latin typeface="+mn-lt"/>
              </a:rPr>
              <a:t>eff</a:t>
            </a:r>
            <a:r>
              <a:rPr lang="en-GB" b="1" dirty="0" smtClean="0">
                <a:solidFill>
                  <a:srgbClr val="0070C0"/>
                </a:solidFill>
                <a:latin typeface="+mn-lt"/>
              </a:rPr>
              <a:t> vs energy</a:t>
            </a:r>
            <a:endParaRPr lang="en-GB" b="1" dirty="0">
              <a:solidFill>
                <a:srgbClr val="0070C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62514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609600"/>
          </a:xfrm>
        </p:spPr>
        <p:txBody>
          <a:bodyPr/>
          <a:lstStyle/>
          <a:p>
            <a:r>
              <a:rPr lang="en-GB" dirty="0" smtClean="0"/>
              <a:t>Half Monte Carlo Method (HMM) Results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6019800" y="1785878"/>
            <a:ext cx="2971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>
                <a:solidFill>
                  <a:srgbClr val="3366CC"/>
                </a:solidFill>
                <a:latin typeface="Arial" pitchFamily="34" charset="0"/>
                <a:cs typeface="Arial" pitchFamily="34" charset="0"/>
              </a:rPr>
              <a:t>k</a:t>
            </a:r>
            <a:r>
              <a:rPr lang="en-US" sz="1800" baseline="-25000" dirty="0" err="1">
                <a:solidFill>
                  <a:srgbClr val="3366CC"/>
                </a:solidFill>
                <a:latin typeface="Arial" pitchFamily="34" charset="0"/>
                <a:cs typeface="Arial" pitchFamily="34" charset="0"/>
              </a:rPr>
              <a:t>eff</a:t>
            </a:r>
            <a:r>
              <a:rPr lang="en-US" sz="1800" dirty="0">
                <a:solidFill>
                  <a:srgbClr val="3366CC"/>
                </a:solidFill>
                <a:latin typeface="Arial" pitchFamily="34" charset="0"/>
                <a:cs typeface="Arial" pitchFamily="34" charset="0"/>
              </a:rPr>
              <a:t> distribution, sorted lowest </a:t>
            </a:r>
            <a:r>
              <a:rPr lang="en-US" sz="1800" dirty="0" err="1">
                <a:solidFill>
                  <a:srgbClr val="3366CC"/>
                </a:solidFill>
                <a:latin typeface="Arial" pitchFamily="34" charset="0"/>
                <a:cs typeface="Arial" pitchFamily="34" charset="0"/>
              </a:rPr>
              <a:t>k</a:t>
            </a:r>
            <a:r>
              <a:rPr lang="en-US" sz="1800" baseline="-25000" dirty="0" err="1">
                <a:solidFill>
                  <a:srgbClr val="3366CC"/>
                </a:solidFill>
                <a:latin typeface="Arial" pitchFamily="34" charset="0"/>
                <a:cs typeface="Arial" pitchFamily="34" charset="0"/>
              </a:rPr>
              <a:t>eff</a:t>
            </a:r>
            <a:r>
              <a:rPr lang="en-US" sz="1800" dirty="0">
                <a:solidFill>
                  <a:srgbClr val="3366CC"/>
                </a:solidFill>
                <a:latin typeface="Arial" pitchFamily="34" charset="0"/>
                <a:cs typeface="Arial" pitchFamily="34" charset="0"/>
              </a:rPr>
              <a:t> to </a:t>
            </a:r>
            <a:r>
              <a:rPr lang="en-US" sz="1800" dirty="0" smtClean="0">
                <a:solidFill>
                  <a:srgbClr val="3366CC"/>
                </a:solidFill>
                <a:latin typeface="Arial" pitchFamily="34" charset="0"/>
                <a:cs typeface="Arial" pitchFamily="34" charset="0"/>
              </a:rPr>
              <a:t>highest</a:t>
            </a:r>
            <a:r>
              <a:rPr lang="en-GB" sz="1800" dirty="0" smtClean="0"/>
              <a:t>,</a:t>
            </a:r>
            <a:r>
              <a:rPr lang="en-US" sz="1800" dirty="0" smtClean="0">
                <a:solidFill>
                  <a:srgbClr val="3366CC"/>
                </a:solidFill>
                <a:latin typeface="Arial" pitchFamily="34" charset="0"/>
                <a:cs typeface="Arial" pitchFamily="34" charset="0"/>
              </a:rPr>
              <a:t> plotted with </a:t>
            </a:r>
            <a:r>
              <a:rPr lang="en-US" sz="1800" dirty="0">
                <a:solidFill>
                  <a:srgbClr val="3366CC"/>
                </a:solidFill>
                <a:latin typeface="Arial" pitchFamily="34" charset="0"/>
                <a:cs typeface="Arial" pitchFamily="34" charset="0"/>
              </a:rPr>
              <a:t>the HMM </a:t>
            </a:r>
            <a:r>
              <a:rPr lang="en-US" sz="1800" dirty="0" err="1">
                <a:solidFill>
                  <a:srgbClr val="3366CC"/>
                </a:solidFill>
                <a:latin typeface="Arial" pitchFamily="34" charset="0"/>
                <a:cs typeface="Arial" pitchFamily="34" charset="0"/>
              </a:rPr>
              <a:t>k</a:t>
            </a:r>
            <a:r>
              <a:rPr lang="en-US" sz="1800" baseline="-25000" dirty="0" err="1">
                <a:solidFill>
                  <a:srgbClr val="3366CC"/>
                </a:solidFill>
                <a:latin typeface="Arial" pitchFamily="34" charset="0"/>
                <a:cs typeface="Arial" pitchFamily="34" charset="0"/>
              </a:rPr>
              <a:t>eff</a:t>
            </a:r>
            <a:r>
              <a:rPr lang="en-US" sz="1800" dirty="0">
                <a:solidFill>
                  <a:srgbClr val="3366CC"/>
                </a:solidFill>
                <a:latin typeface="Arial" pitchFamily="34" charset="0"/>
                <a:cs typeface="Arial" pitchFamily="34" charset="0"/>
              </a:rPr>
              <a:t> predictions for 20 </a:t>
            </a:r>
            <a:r>
              <a:rPr lang="en-US" sz="1800" dirty="0" smtClean="0">
                <a:solidFill>
                  <a:srgbClr val="3366CC"/>
                </a:solidFill>
                <a:latin typeface="Arial" pitchFamily="34" charset="0"/>
                <a:cs typeface="Arial" pitchFamily="34" charset="0"/>
              </a:rPr>
              <a:t>samples and full automated set</a:t>
            </a:r>
          </a:p>
          <a:p>
            <a:pPr algn="just"/>
            <a:endParaRPr lang="en-US" sz="1800" dirty="0" smtClean="0">
              <a:solidFill>
                <a:srgbClr val="3366CC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en-US" sz="1800" dirty="0">
              <a:solidFill>
                <a:srgbClr val="3366CC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800" dirty="0" smtClean="0">
                <a:solidFill>
                  <a:srgbClr val="3366CC"/>
                </a:solidFill>
                <a:latin typeface="Arial" pitchFamily="34" charset="0"/>
                <a:cs typeface="Arial" pitchFamily="34" charset="0"/>
              </a:rPr>
              <a:t>Example breakdown by reaction for 20 sample cases</a:t>
            </a:r>
            <a:endParaRPr lang="en-GB" sz="1800" dirty="0">
              <a:solidFill>
                <a:srgbClr val="3366CC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648200"/>
            <a:ext cx="8172968" cy="199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623" y="1361182"/>
            <a:ext cx="6039423" cy="3287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5004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Delta </a:t>
            </a:r>
            <a:r>
              <a:rPr lang="en-GB" dirty="0" err="1" smtClean="0"/>
              <a:t>K</a:t>
            </a:r>
            <a:r>
              <a:rPr lang="en-GB" baseline="-25000" dirty="0" err="1" smtClean="0"/>
              <a:t>eff</a:t>
            </a:r>
            <a:r>
              <a:rPr lang="en-GB" baseline="-25000" dirty="0" smtClean="0"/>
              <a:t> </a:t>
            </a:r>
            <a:r>
              <a:rPr lang="en-GB" dirty="0" smtClean="0"/>
              <a:t>sorted into bins</a:t>
            </a:r>
            <a:endParaRPr lang="en-GB" baseline="-250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524000"/>
            <a:ext cx="7580717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/>
          <p:cNvSpPr/>
          <p:nvPr/>
        </p:nvSpPr>
        <p:spPr>
          <a:xfrm>
            <a:off x="609600" y="4724400"/>
            <a:ext cx="762000" cy="533400"/>
          </a:xfrm>
          <a:prstGeom prst="ellipse">
            <a:avLst/>
          </a:prstGeom>
          <a:solidFill>
            <a:srgbClr val="FFC000">
              <a:alpha val="51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6083350"/>
              </p:ext>
            </p:extLst>
          </p:nvPr>
        </p:nvGraphicFramePr>
        <p:xfrm>
          <a:off x="6249777" y="3048000"/>
          <a:ext cx="2665623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8937"/>
                <a:gridCol w="978218"/>
                <a:gridCol w="798468"/>
              </a:tblGrid>
              <a:tr h="350520">
                <a:tc>
                  <a:txBody>
                    <a:bodyPr/>
                    <a:lstStyle/>
                    <a:p>
                      <a:endParaRPr lang="en-GB" sz="1600" b="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GB" sz="1600" b="0" dirty="0" smtClean="0"/>
                        <a:t>SERPENT</a:t>
                      </a:r>
                      <a:endParaRPr lang="en-GB" sz="1600" b="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GB" sz="1600" b="0" dirty="0" err="1" smtClean="0"/>
                        <a:t>NDaST</a:t>
                      </a:r>
                      <a:endParaRPr lang="en-GB" sz="1600" b="0" dirty="0"/>
                    </a:p>
                  </a:txBody>
                  <a:tcPr anchor="ctr" anchorCtr="1"/>
                </a:tc>
              </a:tr>
              <a:tr h="350520">
                <a:tc>
                  <a:txBody>
                    <a:bodyPr/>
                    <a:lstStyle/>
                    <a:p>
                      <a:r>
                        <a:rPr lang="en-GB" sz="1600" b="0" dirty="0" smtClean="0"/>
                        <a:t>Mean</a:t>
                      </a:r>
                      <a:endParaRPr lang="en-GB" sz="1600" b="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-0.00115</a:t>
                      </a:r>
                    </a:p>
                  </a:txBody>
                  <a:tcPr marL="8709" marR="8709" marT="8709" marB="0" anchor="ctr" anchorCtr="1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-0.00102</a:t>
                      </a:r>
                    </a:p>
                  </a:txBody>
                  <a:tcPr marL="8709" marR="8709" marT="8709" marB="0" anchor="ctr" anchorCtr="1"/>
                </a:tc>
              </a:tr>
              <a:tr h="350520">
                <a:tc>
                  <a:txBody>
                    <a:bodyPr/>
                    <a:lstStyle/>
                    <a:p>
                      <a:r>
                        <a:rPr lang="en-GB" sz="1600" b="0" dirty="0" smtClean="0"/>
                        <a:t>St.</a:t>
                      </a:r>
                      <a:r>
                        <a:rPr lang="en-GB" sz="1600" b="0" baseline="0" dirty="0" smtClean="0"/>
                        <a:t> dev.</a:t>
                      </a:r>
                      <a:endParaRPr lang="en-GB" sz="1600" b="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0.008321</a:t>
                      </a:r>
                    </a:p>
                  </a:txBody>
                  <a:tcPr marL="8709" marR="8709" marT="8709" marB="0" anchor="ctr" anchorCtr="1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0.00808</a:t>
                      </a:r>
                    </a:p>
                  </a:txBody>
                  <a:tcPr marL="8709" marR="8709" marT="8709" marB="0" anchor="ctr" anchorCtr="1"/>
                </a:tc>
              </a:tr>
              <a:tr h="350520">
                <a:tc>
                  <a:txBody>
                    <a:bodyPr/>
                    <a:lstStyle/>
                    <a:p>
                      <a:r>
                        <a:rPr lang="en-GB" sz="1600" b="0" dirty="0" smtClean="0"/>
                        <a:t>Skew</a:t>
                      </a:r>
                      <a:endParaRPr lang="en-GB" sz="1600" b="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0.240368</a:t>
                      </a:r>
                    </a:p>
                  </a:txBody>
                  <a:tcPr marL="8709" marR="8709" marT="8709" marB="0" anchor="ctr" anchorCtr="1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0.25550</a:t>
                      </a:r>
                    </a:p>
                  </a:txBody>
                  <a:tcPr marL="8709" marR="8709" marT="8709" marB="0" anchor="ctr" anchorCtr="1"/>
                </a:tc>
              </a:tr>
              <a:tr h="350520">
                <a:tc>
                  <a:txBody>
                    <a:bodyPr/>
                    <a:lstStyle/>
                    <a:p>
                      <a:r>
                        <a:rPr lang="en-GB" sz="1600" b="0" dirty="0" smtClean="0"/>
                        <a:t>Kurtosis</a:t>
                      </a:r>
                      <a:endParaRPr lang="en-GB" sz="1600" b="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-0.46397</a:t>
                      </a:r>
                    </a:p>
                  </a:txBody>
                  <a:tcPr marL="8709" marR="8709" marT="8709" marB="0" anchor="ctr" anchorCtr="1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-0.39692</a:t>
                      </a:r>
                    </a:p>
                  </a:txBody>
                  <a:tcPr marL="8709" marR="8709" marT="8709" marB="0" anchor="ctr" anchorCtr="1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6200" y="5791200"/>
            <a:ext cx="906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0070C0"/>
                </a:solidFill>
                <a:latin typeface="+mj-lt"/>
              </a:rPr>
              <a:t>Maximum difference 161pcm for cases on tails (average for all 13pcm)</a:t>
            </a:r>
          </a:p>
          <a:p>
            <a:r>
              <a:rPr lang="en-GB" b="1" dirty="0" smtClean="0">
                <a:solidFill>
                  <a:srgbClr val="0070C0"/>
                </a:solidFill>
                <a:latin typeface="+mj-lt"/>
              </a:rPr>
              <a:t>	- Example of higher order dependency? </a:t>
            </a:r>
            <a:endParaRPr lang="en-GB" b="1" dirty="0">
              <a:solidFill>
                <a:srgbClr val="0070C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03109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0"/>
            <a:ext cx="9144000" cy="609600"/>
          </a:xfrm>
        </p:spPr>
        <p:txBody>
          <a:bodyPr/>
          <a:lstStyle/>
          <a:p>
            <a:r>
              <a:rPr lang="en-GB" dirty="0" smtClean="0"/>
              <a:t>Delta </a:t>
            </a:r>
            <a:r>
              <a:rPr lang="en-GB" dirty="0" err="1" smtClean="0"/>
              <a:t>k</a:t>
            </a:r>
            <a:r>
              <a:rPr lang="en-GB" baseline="-25000" dirty="0" err="1" smtClean="0"/>
              <a:t>eff</a:t>
            </a:r>
            <a:r>
              <a:rPr lang="en-GB" baseline="-25000" dirty="0" smtClean="0"/>
              <a:t> </a:t>
            </a:r>
            <a:r>
              <a:rPr lang="en-GB" dirty="0" smtClean="0"/>
              <a:t>distributions by reaction</a:t>
            </a:r>
            <a:endParaRPr lang="en-GB" baseline="-25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12888"/>
            <a:ext cx="8458200" cy="4953000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3074" name="Picture 2" descr="L:\Presentations\ANS_HMM_el_dis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1533525"/>
            <a:ext cx="25908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L:\Presentations\ANS_HMM_chi_dis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699679"/>
            <a:ext cx="2590800" cy="1710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L:\Presentations\ANS_HMM_nubar_dist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9238" y="3088027"/>
            <a:ext cx="2590800" cy="1611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L:\Presentations\ANS_HMM_ngam_dist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8438" y="3133725"/>
            <a:ext cx="2590800" cy="1565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L:\Presentations\ANS_HMM_fis_dist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8" y="3133725"/>
            <a:ext cx="2590800" cy="1565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L:\Presentations\ANS_HMM_n2n_dist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1" y="1533525"/>
            <a:ext cx="25908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L:\Presentations\ANS_HMM_inel_dist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1" y="1533525"/>
            <a:ext cx="25908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484299"/>
              </p:ext>
            </p:extLst>
          </p:nvPr>
        </p:nvGraphicFramePr>
        <p:xfrm>
          <a:off x="2743200" y="4733925"/>
          <a:ext cx="6321078" cy="16980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0474"/>
                <a:gridCol w="818721"/>
                <a:gridCol w="818721"/>
                <a:gridCol w="818721"/>
                <a:gridCol w="818721"/>
                <a:gridCol w="818721"/>
                <a:gridCol w="818721"/>
                <a:gridCol w="668278"/>
              </a:tblGrid>
              <a:tr h="250904">
                <a:tc>
                  <a:txBody>
                    <a:bodyPr/>
                    <a:lstStyle/>
                    <a:p>
                      <a:endParaRPr lang="en-GB" sz="1400" b="1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elastic</a:t>
                      </a:r>
                    </a:p>
                  </a:txBody>
                  <a:tcPr marL="8709" marR="8709" marT="8709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inelastic</a:t>
                      </a:r>
                    </a:p>
                  </a:txBody>
                  <a:tcPr marL="8709" marR="8709" marT="8709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n,2n</a:t>
                      </a:r>
                    </a:p>
                  </a:txBody>
                  <a:tcPr marL="8709" marR="8709" marT="8709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fission</a:t>
                      </a:r>
                    </a:p>
                  </a:txBody>
                  <a:tcPr marL="8709" marR="8709" marT="8709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n,gamma</a:t>
                      </a:r>
                    </a:p>
                  </a:txBody>
                  <a:tcPr marL="8709" marR="8709" marT="8709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nubar</a:t>
                      </a:r>
                    </a:p>
                  </a:txBody>
                  <a:tcPr marL="8709" marR="8709" marT="8709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chi</a:t>
                      </a:r>
                    </a:p>
                  </a:txBody>
                  <a:tcPr marL="8709" marR="8709" marT="8709" marB="0" anchor="ctr" anchorCtr="1"/>
                </a:tc>
              </a:tr>
              <a:tr h="250904">
                <a:tc>
                  <a:txBody>
                    <a:bodyPr/>
                    <a:lstStyle/>
                    <a:p>
                      <a:r>
                        <a:rPr lang="en-GB" sz="14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Mean</a:t>
                      </a:r>
                      <a:endParaRPr lang="en-GB" sz="1400" b="1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0.00014</a:t>
                      </a:r>
                    </a:p>
                  </a:txBody>
                  <a:tcPr marL="8709" marR="8709" marT="8709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-0.00004</a:t>
                      </a:r>
                    </a:p>
                  </a:txBody>
                  <a:tcPr marL="8709" marR="8709" marT="8709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-0.00001</a:t>
                      </a:r>
                    </a:p>
                  </a:txBody>
                  <a:tcPr marL="8709" marR="8709" marT="8709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-0.00064</a:t>
                      </a:r>
                    </a:p>
                  </a:txBody>
                  <a:tcPr marL="8709" marR="8709" marT="8709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0.00001</a:t>
                      </a:r>
                    </a:p>
                  </a:txBody>
                  <a:tcPr marL="8709" marR="8709" marT="8709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-0.00002</a:t>
                      </a:r>
                    </a:p>
                  </a:txBody>
                  <a:tcPr marL="8709" marR="8709" marT="8709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-0.00046</a:t>
                      </a:r>
                    </a:p>
                  </a:txBody>
                  <a:tcPr marL="8709" marR="8709" marT="8709" marB="0" anchor="ctr" anchorCtr="1"/>
                </a:tc>
              </a:tr>
              <a:tr h="391823">
                <a:tc>
                  <a:txBody>
                    <a:bodyPr/>
                    <a:lstStyle/>
                    <a:p>
                      <a:r>
                        <a:rPr lang="en-GB" sz="14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St. dev.</a:t>
                      </a:r>
                      <a:endParaRPr lang="en-GB" sz="1400" b="1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0.00344</a:t>
                      </a:r>
                    </a:p>
                  </a:txBody>
                  <a:tcPr marL="8709" marR="8709" marT="8709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0.00145</a:t>
                      </a:r>
                    </a:p>
                  </a:txBody>
                  <a:tcPr marL="8709" marR="8709" marT="8709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0.00002</a:t>
                      </a:r>
                    </a:p>
                  </a:txBody>
                  <a:tcPr marL="8709" marR="8709" marT="8709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0.00648</a:t>
                      </a:r>
                    </a:p>
                  </a:txBody>
                  <a:tcPr marL="8709" marR="8709" marT="8709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0.00025</a:t>
                      </a:r>
                    </a:p>
                  </a:txBody>
                  <a:tcPr marL="8709" marR="8709" marT="8709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0.00238</a:t>
                      </a:r>
                    </a:p>
                  </a:txBody>
                  <a:tcPr marL="8709" marR="8709" marT="8709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0.00093</a:t>
                      </a:r>
                    </a:p>
                  </a:txBody>
                  <a:tcPr marL="8709" marR="8709" marT="8709" marB="0" anchor="ctr" anchorCtr="1"/>
                </a:tc>
              </a:tr>
              <a:tr h="250904">
                <a:tc>
                  <a:txBody>
                    <a:bodyPr/>
                    <a:lstStyle/>
                    <a:p>
                      <a:r>
                        <a:rPr lang="en-GB" sz="14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Skew</a:t>
                      </a:r>
                      <a:endParaRPr lang="en-GB" sz="1400" b="1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0.12074</a:t>
                      </a:r>
                    </a:p>
                  </a:txBody>
                  <a:tcPr marL="8709" marR="8709" marT="8709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0.34519</a:t>
                      </a:r>
                    </a:p>
                  </a:txBody>
                  <a:tcPr marL="8709" marR="8709" marT="8709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0.11337</a:t>
                      </a:r>
                    </a:p>
                  </a:txBody>
                  <a:tcPr marL="8709" marR="8709" marT="8709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0.05432</a:t>
                      </a:r>
                    </a:p>
                  </a:txBody>
                  <a:tcPr marL="8709" marR="8709" marT="8709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-0.17265</a:t>
                      </a:r>
                    </a:p>
                  </a:txBody>
                  <a:tcPr marL="8709" marR="8709" marT="8709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0.18915</a:t>
                      </a:r>
                    </a:p>
                  </a:txBody>
                  <a:tcPr marL="8709" marR="8709" marT="8709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-0.03932</a:t>
                      </a:r>
                    </a:p>
                  </a:txBody>
                  <a:tcPr marL="8709" marR="8709" marT="8709" marB="0" anchor="ctr" anchorCtr="1"/>
                </a:tc>
              </a:tr>
              <a:tr h="391823">
                <a:tc>
                  <a:txBody>
                    <a:bodyPr/>
                    <a:lstStyle/>
                    <a:p>
                      <a:r>
                        <a:rPr lang="en-GB" sz="14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Kurt.</a:t>
                      </a:r>
                      <a:endParaRPr lang="en-GB" sz="1400" b="1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-1.20829</a:t>
                      </a:r>
                    </a:p>
                  </a:txBody>
                  <a:tcPr marL="8709" marR="8709" marT="8709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0.10658</a:t>
                      </a:r>
                    </a:p>
                  </a:txBody>
                  <a:tcPr marL="8709" marR="8709" marT="8709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-0.45525</a:t>
                      </a:r>
                    </a:p>
                  </a:txBody>
                  <a:tcPr marL="8709" marR="8709" marT="8709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-0.38844</a:t>
                      </a:r>
                    </a:p>
                  </a:txBody>
                  <a:tcPr marL="8709" marR="8709" marT="8709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-0.60157</a:t>
                      </a:r>
                    </a:p>
                  </a:txBody>
                  <a:tcPr marL="8709" marR="8709" marT="8709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0.02513</a:t>
                      </a:r>
                    </a:p>
                  </a:txBody>
                  <a:tcPr marL="8709" marR="8709" marT="8709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-0.22921</a:t>
                      </a:r>
                    </a:p>
                  </a:txBody>
                  <a:tcPr marL="8709" marR="8709" marT="8709" marB="0" anchor="ctr" anchorCtr="1"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838200" y="1685925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elastic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3505200" y="1685925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inelastic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6172200" y="1685925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n</a:t>
            </a:r>
            <a:r>
              <a:rPr lang="en-GB" dirty="0" smtClean="0"/>
              <a:t>,2n</a:t>
            </a:r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914400" y="3286125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fission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581400" y="3209925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n,gamma</a:t>
            </a:r>
            <a:endParaRPr lang="en-GB" dirty="0"/>
          </a:p>
        </p:txBody>
      </p:sp>
      <p:sp>
        <p:nvSpPr>
          <p:cNvPr id="17" name="TextBox 16"/>
          <p:cNvSpPr txBox="1"/>
          <p:nvPr/>
        </p:nvSpPr>
        <p:spPr>
          <a:xfrm>
            <a:off x="891746" y="4873968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Chi</a:t>
            </a:r>
            <a:endParaRPr lang="en-GB" dirty="0"/>
          </a:p>
        </p:txBody>
      </p:sp>
      <p:sp>
        <p:nvSpPr>
          <p:cNvPr id="18" name="TextBox 17"/>
          <p:cNvSpPr txBox="1"/>
          <p:nvPr/>
        </p:nvSpPr>
        <p:spPr>
          <a:xfrm>
            <a:off x="6096000" y="3205460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nubar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36741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Overview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GB" dirty="0">
                <a:solidFill>
                  <a:srgbClr val="3366CC"/>
                </a:solidFill>
                <a:latin typeface="Arial" charset="0"/>
                <a:cs typeface="Arial" charset="0"/>
              </a:rPr>
              <a:t>Different methods for uncertainty propagation of nuclear data – linear propagation vs. Monte Carlo sampling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GB" dirty="0">
                <a:solidFill>
                  <a:srgbClr val="3366CC"/>
                </a:solidFill>
                <a:latin typeface="Arial" charset="0"/>
                <a:cs typeface="Arial" charset="0"/>
              </a:rPr>
              <a:t>The </a:t>
            </a:r>
            <a:r>
              <a:rPr lang="en-GB" dirty="0" err="1">
                <a:solidFill>
                  <a:srgbClr val="3366CC"/>
                </a:solidFill>
                <a:latin typeface="Arial" charset="0"/>
                <a:cs typeface="Arial" charset="0"/>
              </a:rPr>
              <a:t>NDaST</a:t>
            </a:r>
            <a:r>
              <a:rPr lang="en-GB" dirty="0">
                <a:solidFill>
                  <a:srgbClr val="3366CC"/>
                </a:solidFill>
                <a:latin typeface="Arial" charset="0"/>
                <a:cs typeface="Arial" charset="0"/>
              </a:rPr>
              <a:t> tool and recent feature advances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GB" dirty="0">
                <a:solidFill>
                  <a:srgbClr val="3366CC"/>
                </a:solidFill>
                <a:latin typeface="Arial" charset="0"/>
                <a:cs typeface="Arial" charset="0"/>
              </a:rPr>
              <a:t>The new Half Monte Carlo Method (HMM)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GB" dirty="0">
                <a:solidFill>
                  <a:srgbClr val="3366CC"/>
                </a:solidFill>
                <a:latin typeface="Arial" charset="0"/>
                <a:cs typeface="Arial" charset="0"/>
              </a:rPr>
              <a:t>HMM </a:t>
            </a:r>
            <a:r>
              <a:rPr lang="en-GB" dirty="0" smtClean="0">
                <a:solidFill>
                  <a:srgbClr val="3366CC"/>
                </a:solidFill>
                <a:latin typeface="Arial" charset="0"/>
                <a:cs typeface="Arial" charset="0"/>
              </a:rPr>
              <a:t>development &amp; verification</a:t>
            </a:r>
            <a:endParaRPr lang="en-GB" dirty="0">
              <a:solidFill>
                <a:srgbClr val="3366CC"/>
              </a:solidFill>
              <a:latin typeface="Arial" charset="0"/>
              <a:cs typeface="Arial" charset="0"/>
            </a:endParaRP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GB" dirty="0">
                <a:solidFill>
                  <a:srgbClr val="3366CC"/>
                </a:solidFill>
                <a:latin typeface="Arial" charset="0"/>
                <a:cs typeface="Arial" charset="0"/>
              </a:rPr>
              <a:t>Comparison of propagation methods for PMF001 with </a:t>
            </a:r>
            <a:r>
              <a:rPr lang="en-GB" dirty="0" smtClean="0">
                <a:solidFill>
                  <a:srgbClr val="3366CC"/>
                </a:solidFill>
                <a:latin typeface="Arial" charset="0"/>
                <a:cs typeface="Arial" charset="0"/>
              </a:rPr>
              <a:t>1000 random TENDL-2014 </a:t>
            </a:r>
            <a:r>
              <a:rPr lang="en-GB" dirty="0">
                <a:solidFill>
                  <a:srgbClr val="3366CC"/>
                </a:solidFill>
                <a:latin typeface="Arial" charset="0"/>
                <a:cs typeface="Arial" charset="0"/>
              </a:rPr>
              <a:t>libraries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GB" dirty="0" smtClean="0">
                <a:solidFill>
                  <a:srgbClr val="3366CC"/>
                </a:solidFill>
                <a:latin typeface="Arial" charset="0"/>
                <a:cs typeface="Arial" charset="0"/>
              </a:rPr>
              <a:t>Conclusions, further work and developments</a:t>
            </a:r>
            <a:endParaRPr lang="en-GB" dirty="0">
              <a:solidFill>
                <a:srgbClr val="3366CC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2080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65413511"/>
              </p:ext>
            </p:extLst>
          </p:nvPr>
        </p:nvGraphicFramePr>
        <p:xfrm>
          <a:off x="304802" y="1447800"/>
          <a:ext cx="8748627" cy="365344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68352"/>
                <a:gridCol w="912846"/>
                <a:gridCol w="914400"/>
                <a:gridCol w="924517"/>
                <a:gridCol w="1143000"/>
                <a:gridCol w="935501"/>
                <a:gridCol w="838200"/>
                <a:gridCol w="914400"/>
                <a:gridCol w="316079"/>
                <a:gridCol w="781332"/>
              </a:tblGrid>
              <a:tr h="344011">
                <a:tc>
                  <a:txBody>
                    <a:bodyPr/>
                    <a:lstStyle/>
                    <a:p>
                      <a:pPr algn="l" fontAlgn="b"/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9" marR="8709" marT="8709" marB="0" anchor="ctr" anchorCtr="1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1" u="none" strike="noStrike" dirty="0">
                          <a:effectLst/>
                        </a:rPr>
                        <a:t>elastic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9" marR="8709" marT="8709" marB="0" anchor="ctr" anchorCtr="1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1" u="none" strike="noStrike" dirty="0">
                          <a:effectLst/>
                        </a:rPr>
                        <a:t>inelastic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9" marR="8709" marT="8709" marB="0" anchor="ctr" anchorCtr="1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1" u="none" strike="noStrike" dirty="0">
                          <a:effectLst/>
                        </a:rPr>
                        <a:t>n,2n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9" marR="8709" marT="8709" marB="0" anchor="ctr" anchorCtr="1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1" u="none" strike="noStrike" dirty="0">
                          <a:effectLst/>
                        </a:rPr>
                        <a:t>fission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9" marR="8709" marT="8709" marB="0" anchor="ctr" anchorCtr="1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1" u="none" strike="noStrike" dirty="0" err="1">
                          <a:effectLst/>
                        </a:rPr>
                        <a:t>n,gamma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9" marR="8709" marT="8709" marB="0" anchor="ctr" anchorCtr="1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1" u="none" strike="noStrike" dirty="0" err="1">
                          <a:effectLst/>
                        </a:rPr>
                        <a:t>nubar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9" marR="8709" marT="8709" marB="0" anchor="ctr" anchorCtr="1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1" u="none" strike="noStrike" dirty="0">
                          <a:effectLst/>
                        </a:rPr>
                        <a:t>chi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9" marR="8709" marT="8709" marB="0" anchor="ctr" anchorCtr="1"/>
                </a:tc>
                <a:tc>
                  <a:txBody>
                    <a:bodyPr/>
                    <a:lstStyle/>
                    <a:p>
                      <a:pPr algn="l" fontAlgn="b"/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9" marR="8709" marT="8709" marB="0" anchor="ctr" anchorCtr="1"/>
                </a:tc>
                <a:tc>
                  <a:txBody>
                    <a:bodyPr/>
                    <a:lstStyle/>
                    <a:p>
                      <a:pPr algn="l" fontAlgn="b"/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9" marR="8709" marT="8709" marB="0" anchor="ctr" anchorCtr="1"/>
                </a:tc>
              </a:tr>
              <a:tr h="344011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1" u="none" strike="noStrike" dirty="0">
                          <a:effectLst/>
                        </a:rPr>
                        <a:t>elastic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9" marR="8709" marT="8709" marB="0" anchor="ctr" anchorCtr="1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1" u="none" strike="noStrike" dirty="0">
                          <a:effectLst/>
                        </a:rPr>
                        <a:t>0.00332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9" marR="8709" marT="8709" marB="0" anchor="ctr" anchorCtr="1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 dirty="0">
                          <a:effectLst/>
                        </a:rPr>
                        <a:t>0.00121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9" marR="8709" marT="8709" marB="0" anchor="ctr" anchorCtr="1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>
                          <a:effectLst/>
                        </a:rPr>
                        <a:t>0.00015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9" marR="8709" marT="8709" marB="0" anchor="ctr" anchorCtr="1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>
                          <a:effectLst/>
                        </a:rPr>
                        <a:t>0.00306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9" marR="8709" marT="8709" marB="0" anchor="ctr" anchorCtr="1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>
                          <a:effectLst/>
                        </a:rPr>
                        <a:t>0.00045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9" marR="8709" marT="8709" marB="0" anchor="ctr" anchorCtr="1"/>
                </a:tc>
                <a:tc>
                  <a:txBody>
                    <a:bodyPr/>
                    <a:lstStyle/>
                    <a:p>
                      <a:pPr algn="l" fontAlgn="b"/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9" marR="8709" marT="8709" marB="0" anchor="ctr" anchorCtr="1"/>
                </a:tc>
                <a:tc>
                  <a:txBody>
                    <a:bodyPr/>
                    <a:lstStyle/>
                    <a:p>
                      <a:pPr algn="l" fontAlgn="b"/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9" marR="8709" marT="8709" marB="0" anchor="ctr" anchorCtr="1"/>
                </a:tc>
                <a:tc>
                  <a:txBody>
                    <a:bodyPr/>
                    <a:lstStyle/>
                    <a:p>
                      <a:pPr algn="l" fontAlgn="b"/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9" marR="8709" marT="8709" marB="0" anchor="ctr" anchorCtr="1"/>
                </a:tc>
                <a:tc>
                  <a:txBody>
                    <a:bodyPr/>
                    <a:lstStyle/>
                    <a:p>
                      <a:pPr algn="l" fontAlgn="b"/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9" marR="8709" marT="8709" marB="0" anchor="ctr" anchorCtr="1"/>
                </a:tc>
              </a:tr>
              <a:tr h="344011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1" u="none" strike="noStrike" dirty="0">
                          <a:effectLst/>
                        </a:rPr>
                        <a:t>inelastic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9" marR="8709" marT="8709" marB="0" anchor="ctr" anchorCtr="1"/>
                </a:tc>
                <a:tc>
                  <a:txBody>
                    <a:bodyPr/>
                    <a:lstStyle/>
                    <a:p>
                      <a:pPr algn="l" fontAlgn="b"/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9" marR="8709" marT="8709" marB="0" anchor="ctr" anchorCtr="1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1" u="none" strike="noStrike" dirty="0">
                          <a:effectLst/>
                        </a:rPr>
                        <a:t>0.00277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9" marR="8709" marT="8709" marB="0" anchor="ctr" anchorCtr="1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>
                          <a:effectLst/>
                        </a:rPr>
                        <a:t>0.00011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9" marR="8709" marT="8709" marB="0" anchor="ctr" anchorCtr="1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>
                          <a:effectLst/>
                        </a:rPr>
                        <a:t>0.00275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9" marR="8709" marT="8709" marB="0" anchor="ctr" anchorCtr="1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>
                          <a:effectLst/>
                        </a:rPr>
                        <a:t>0.00030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9" marR="8709" marT="8709" marB="0" anchor="ctr" anchorCtr="1"/>
                </a:tc>
                <a:tc>
                  <a:txBody>
                    <a:bodyPr/>
                    <a:lstStyle/>
                    <a:p>
                      <a:pPr algn="l" fontAlgn="b"/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9" marR="8709" marT="8709" marB="0" anchor="ctr" anchorCtr="1"/>
                </a:tc>
                <a:tc>
                  <a:txBody>
                    <a:bodyPr/>
                    <a:lstStyle/>
                    <a:p>
                      <a:pPr algn="l" fontAlgn="b"/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9" marR="8709" marT="8709" marB="0" anchor="ctr" anchorCtr="1"/>
                </a:tc>
                <a:tc>
                  <a:txBody>
                    <a:bodyPr/>
                    <a:lstStyle/>
                    <a:p>
                      <a:pPr algn="l" fontAlgn="b"/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9" marR="8709" marT="8709" marB="0" anchor="ctr" anchorCtr="1"/>
                </a:tc>
                <a:tc>
                  <a:txBody>
                    <a:bodyPr/>
                    <a:lstStyle/>
                    <a:p>
                      <a:pPr algn="l" fontAlgn="b"/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9" marR="8709" marT="8709" marB="0" anchor="ctr" anchorCtr="1"/>
                </a:tc>
              </a:tr>
              <a:tr h="344011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1" u="none" strike="noStrike" dirty="0">
                          <a:effectLst/>
                        </a:rPr>
                        <a:t>n,2n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9" marR="8709" marT="8709" marB="0" anchor="ctr" anchorCtr="1"/>
                </a:tc>
                <a:tc>
                  <a:txBody>
                    <a:bodyPr/>
                    <a:lstStyle/>
                    <a:p>
                      <a:pPr algn="l" fontAlgn="b"/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9" marR="8709" marT="8709" marB="0" anchor="ctr" anchorCtr="1"/>
                </a:tc>
                <a:tc>
                  <a:txBody>
                    <a:bodyPr/>
                    <a:lstStyle/>
                    <a:p>
                      <a:pPr algn="l" fontAlgn="b"/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9" marR="8709" marT="8709" marB="0" anchor="ctr" anchorCtr="1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1" u="none" strike="noStrike" dirty="0">
                          <a:effectLst/>
                        </a:rPr>
                        <a:t>0.00002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9" marR="8709" marT="8709" marB="0" anchor="ctr" anchorCtr="1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>
                          <a:effectLst/>
                        </a:rPr>
                        <a:t>0.00018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9" marR="8709" marT="8709" marB="0" anchor="ctr" anchorCtr="1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>
                          <a:effectLst/>
                        </a:rPr>
                        <a:t>0.00006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9" marR="8709" marT="8709" marB="0" anchor="ctr" anchorCtr="1"/>
                </a:tc>
                <a:tc>
                  <a:txBody>
                    <a:bodyPr/>
                    <a:lstStyle/>
                    <a:p>
                      <a:pPr algn="l" fontAlgn="b"/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9" marR="8709" marT="8709" marB="0" anchor="ctr" anchorCtr="1"/>
                </a:tc>
                <a:tc>
                  <a:txBody>
                    <a:bodyPr/>
                    <a:lstStyle/>
                    <a:p>
                      <a:pPr algn="l" fontAlgn="b"/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9" marR="8709" marT="8709" marB="0" anchor="ctr" anchorCtr="1"/>
                </a:tc>
                <a:tc>
                  <a:txBody>
                    <a:bodyPr/>
                    <a:lstStyle/>
                    <a:p>
                      <a:pPr algn="l" fontAlgn="b"/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9" marR="8709" marT="8709" marB="0" anchor="ctr" anchorCtr="1"/>
                </a:tc>
                <a:tc>
                  <a:txBody>
                    <a:bodyPr/>
                    <a:lstStyle/>
                    <a:p>
                      <a:pPr algn="l" fontAlgn="b"/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9" marR="8709" marT="8709" marB="0" anchor="ctr" anchorCtr="1"/>
                </a:tc>
              </a:tr>
              <a:tr h="344011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1" u="none" strike="noStrike" dirty="0">
                          <a:effectLst/>
                        </a:rPr>
                        <a:t>fission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9" marR="8709" marT="8709" marB="0" anchor="ctr" anchorCtr="1"/>
                </a:tc>
                <a:tc>
                  <a:txBody>
                    <a:bodyPr/>
                    <a:lstStyle/>
                    <a:p>
                      <a:pPr algn="l" fontAlgn="b"/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9" marR="8709" marT="8709" marB="0" anchor="ctr" anchorCtr="1"/>
                </a:tc>
                <a:tc>
                  <a:txBody>
                    <a:bodyPr/>
                    <a:lstStyle/>
                    <a:p>
                      <a:pPr algn="l" fontAlgn="b"/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9" marR="8709" marT="8709" marB="0" anchor="ctr" anchorCtr="1"/>
                </a:tc>
                <a:tc>
                  <a:txBody>
                    <a:bodyPr/>
                    <a:lstStyle/>
                    <a:p>
                      <a:pPr algn="l" fontAlgn="b"/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9" marR="8709" marT="8709" marB="0" anchor="ctr" anchorCtr="1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1" u="none" strike="noStrike" dirty="0">
                          <a:effectLst/>
                        </a:rPr>
                        <a:t>0.00493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9" marR="8709" marT="8709" marB="0" anchor="ctr" anchorCtr="1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>
                          <a:effectLst/>
                        </a:rPr>
                        <a:t>0.00088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9" marR="8709" marT="8709" marB="0" anchor="ctr" anchorCtr="1"/>
                </a:tc>
                <a:tc>
                  <a:txBody>
                    <a:bodyPr/>
                    <a:lstStyle/>
                    <a:p>
                      <a:pPr algn="l" fontAlgn="b"/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9" marR="8709" marT="8709" marB="0" anchor="ctr" anchorCtr="1"/>
                </a:tc>
                <a:tc>
                  <a:txBody>
                    <a:bodyPr/>
                    <a:lstStyle/>
                    <a:p>
                      <a:pPr algn="l" fontAlgn="b"/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9" marR="8709" marT="8709" marB="0" anchor="ctr" anchorCtr="1"/>
                </a:tc>
                <a:tc>
                  <a:txBody>
                    <a:bodyPr/>
                    <a:lstStyle/>
                    <a:p>
                      <a:pPr algn="l" fontAlgn="b"/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9" marR="8709" marT="8709" marB="0" anchor="ctr" anchorCtr="1"/>
                </a:tc>
                <a:tc>
                  <a:txBody>
                    <a:bodyPr/>
                    <a:lstStyle/>
                    <a:p>
                      <a:pPr algn="l" fontAlgn="b"/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9" marR="8709" marT="8709" marB="0" anchor="ctr" anchorCtr="1"/>
                </a:tc>
              </a:tr>
              <a:tr h="344011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1" u="none" strike="noStrike" dirty="0" err="1">
                          <a:effectLst/>
                        </a:rPr>
                        <a:t>n,gamma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9" marR="8709" marT="8709" marB="0" anchor="ctr" anchorCtr="1"/>
                </a:tc>
                <a:tc>
                  <a:txBody>
                    <a:bodyPr/>
                    <a:lstStyle/>
                    <a:p>
                      <a:pPr algn="l" fontAlgn="b"/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9" marR="8709" marT="8709" marB="0" anchor="ctr" anchorCtr="1"/>
                </a:tc>
                <a:tc>
                  <a:txBody>
                    <a:bodyPr/>
                    <a:lstStyle/>
                    <a:p>
                      <a:pPr algn="l" fontAlgn="b"/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9" marR="8709" marT="8709" marB="0" anchor="ctr" anchorCtr="1"/>
                </a:tc>
                <a:tc>
                  <a:txBody>
                    <a:bodyPr/>
                    <a:lstStyle/>
                    <a:p>
                      <a:pPr algn="l" fontAlgn="b"/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9" marR="8709" marT="8709" marB="0" anchor="ctr" anchorCtr="1"/>
                </a:tc>
                <a:tc>
                  <a:txBody>
                    <a:bodyPr/>
                    <a:lstStyle/>
                    <a:p>
                      <a:pPr algn="l" fontAlgn="b"/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9" marR="8709" marT="8709" marB="0" anchor="ctr" anchorCtr="1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1" u="none" strike="noStrike" dirty="0">
                          <a:effectLst/>
                        </a:rPr>
                        <a:t>0.00035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9" marR="8709" marT="8709" marB="0" anchor="ctr" anchorCtr="1"/>
                </a:tc>
                <a:tc>
                  <a:txBody>
                    <a:bodyPr/>
                    <a:lstStyle/>
                    <a:p>
                      <a:pPr algn="l" fontAlgn="b"/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9" marR="8709" marT="8709" marB="0" anchor="ctr" anchorCtr="1"/>
                </a:tc>
                <a:tc>
                  <a:txBody>
                    <a:bodyPr/>
                    <a:lstStyle/>
                    <a:p>
                      <a:pPr algn="l" fontAlgn="b"/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9" marR="8709" marT="8709" marB="0" anchor="ctr" anchorCtr="1"/>
                </a:tc>
                <a:tc>
                  <a:txBody>
                    <a:bodyPr/>
                    <a:lstStyle/>
                    <a:p>
                      <a:pPr algn="l" fontAlgn="b"/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9" marR="8709" marT="8709" marB="0" anchor="ctr" anchorCtr="1"/>
                </a:tc>
                <a:tc>
                  <a:txBody>
                    <a:bodyPr/>
                    <a:lstStyle/>
                    <a:p>
                      <a:pPr algn="l" fontAlgn="b"/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9" marR="8709" marT="8709" marB="0" anchor="ctr" anchorCtr="1"/>
                </a:tc>
              </a:tr>
              <a:tr h="344011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nubar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9" marR="8709" marT="8709" marB="0" anchor="ctr" anchorCtr="1"/>
                </a:tc>
                <a:tc>
                  <a:txBody>
                    <a:bodyPr/>
                    <a:lstStyle/>
                    <a:p>
                      <a:pPr algn="l" fontAlgn="b"/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9" marR="8709" marT="8709" marB="0" anchor="ctr" anchorCtr="1"/>
                </a:tc>
                <a:tc>
                  <a:txBody>
                    <a:bodyPr/>
                    <a:lstStyle/>
                    <a:p>
                      <a:pPr algn="l" fontAlgn="b"/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9" marR="8709" marT="8709" marB="0" anchor="ctr" anchorCtr="1"/>
                </a:tc>
                <a:tc>
                  <a:txBody>
                    <a:bodyPr/>
                    <a:lstStyle/>
                    <a:p>
                      <a:pPr algn="l" fontAlgn="b"/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9" marR="8709" marT="8709" marB="0" anchor="ctr" anchorCtr="1"/>
                </a:tc>
                <a:tc>
                  <a:txBody>
                    <a:bodyPr/>
                    <a:lstStyle/>
                    <a:p>
                      <a:pPr algn="l" fontAlgn="b"/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9" marR="8709" marT="8709" marB="0" anchor="ctr" anchorCtr="1"/>
                </a:tc>
                <a:tc>
                  <a:txBody>
                    <a:bodyPr/>
                    <a:lstStyle/>
                    <a:p>
                      <a:pPr algn="l" fontAlgn="b"/>
                      <a:endParaRPr lang="en-GB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9" marR="8709" marT="8709" marB="0" anchor="ctr" anchorCtr="1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1" u="none" strike="noStrike" dirty="0">
                          <a:effectLst/>
                        </a:rPr>
                        <a:t>0.00128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9" marR="8709" marT="8709" marB="0" anchor="ctr" anchorCtr="1"/>
                </a:tc>
                <a:tc>
                  <a:txBody>
                    <a:bodyPr/>
                    <a:lstStyle/>
                    <a:p>
                      <a:pPr algn="l" fontAlgn="b"/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9" marR="8709" marT="8709" marB="0" anchor="ctr" anchorCtr="1"/>
                </a:tc>
                <a:tc>
                  <a:txBody>
                    <a:bodyPr/>
                    <a:lstStyle/>
                    <a:p>
                      <a:pPr algn="l" fontAlgn="b"/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9" marR="8709" marT="8709" marB="0" anchor="ctr" anchorCtr="1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0.00802</a:t>
                      </a:r>
                      <a:endParaRPr lang="en-GB" sz="1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8709" marR="8709" marT="8709" marB="0" anchor="ctr" anchorCtr="1"/>
                </a:tc>
              </a:tr>
              <a:tr h="344011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chi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9" marR="8709" marT="8709" marB="0" anchor="ctr" anchorCtr="1"/>
                </a:tc>
                <a:tc>
                  <a:txBody>
                    <a:bodyPr/>
                    <a:lstStyle/>
                    <a:p>
                      <a:pPr algn="l" fontAlgn="b"/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9" marR="8709" marT="8709" marB="0" anchor="ctr" anchorCtr="1"/>
                </a:tc>
                <a:tc>
                  <a:txBody>
                    <a:bodyPr/>
                    <a:lstStyle/>
                    <a:p>
                      <a:pPr algn="l" fontAlgn="b"/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9" marR="8709" marT="8709" marB="0" anchor="ctr" anchorCtr="1"/>
                </a:tc>
                <a:tc>
                  <a:txBody>
                    <a:bodyPr/>
                    <a:lstStyle/>
                    <a:p>
                      <a:pPr algn="l" fontAlgn="b"/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9" marR="8709" marT="8709" marB="0" anchor="ctr" anchorCtr="1"/>
                </a:tc>
                <a:tc>
                  <a:txBody>
                    <a:bodyPr/>
                    <a:lstStyle/>
                    <a:p>
                      <a:pPr algn="l" fontAlgn="b"/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9" marR="8709" marT="8709" marB="0" anchor="ctr" anchorCtr="1"/>
                </a:tc>
                <a:tc>
                  <a:txBody>
                    <a:bodyPr/>
                    <a:lstStyle/>
                    <a:p>
                      <a:pPr algn="l" fontAlgn="b"/>
                      <a:endParaRPr lang="en-GB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9" marR="8709" marT="8709" marB="0" anchor="ctr" anchorCtr="1"/>
                </a:tc>
                <a:tc>
                  <a:txBody>
                    <a:bodyPr/>
                    <a:lstStyle/>
                    <a:p>
                      <a:pPr algn="l" fontAlgn="b"/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9" marR="8709" marT="8709" marB="0" anchor="ctr" anchorCtr="1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1" u="none" strike="noStrike" dirty="0">
                          <a:effectLst/>
                        </a:rPr>
                        <a:t>0.00470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9" marR="8709" marT="8709" marB="0" anchor="ctr" anchorCtr="1"/>
                </a:tc>
                <a:tc>
                  <a:txBody>
                    <a:bodyPr/>
                    <a:lstStyle/>
                    <a:p>
                      <a:pPr algn="l" fontAlgn="b"/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9" marR="8709" marT="8709" marB="0" anchor="ctr" anchorCtr="1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0.00929</a:t>
                      </a:r>
                      <a:endParaRPr lang="en-GB" sz="1800" b="1" i="0" u="none" strike="noStrike" dirty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8709" marR="8709" marT="8709" marB="0" anchor="ctr" anchorCtr="1"/>
                </a:tc>
              </a:tr>
              <a:tr h="344011">
                <a:tc>
                  <a:txBody>
                    <a:bodyPr/>
                    <a:lstStyle/>
                    <a:p>
                      <a:pPr algn="l" fontAlgn="b"/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9" marR="8709" marT="8709" marB="0" anchor="ctr" anchorCtr="1"/>
                </a:tc>
                <a:tc>
                  <a:txBody>
                    <a:bodyPr/>
                    <a:lstStyle/>
                    <a:p>
                      <a:pPr algn="l" fontAlgn="b"/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9" marR="8709" marT="8709" marB="0" anchor="ctr" anchorCtr="1"/>
                </a:tc>
                <a:tc>
                  <a:txBody>
                    <a:bodyPr/>
                    <a:lstStyle/>
                    <a:p>
                      <a:pPr algn="l" fontAlgn="b"/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9" marR="8709" marT="8709" marB="0" anchor="ctr" anchorCtr="1"/>
                </a:tc>
                <a:tc>
                  <a:txBody>
                    <a:bodyPr/>
                    <a:lstStyle/>
                    <a:p>
                      <a:pPr algn="l" fontAlgn="b"/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9" marR="8709" marT="8709" marB="0" anchor="ctr" anchorCtr="1"/>
                </a:tc>
                <a:tc>
                  <a:txBody>
                    <a:bodyPr/>
                    <a:lstStyle/>
                    <a:p>
                      <a:pPr algn="l" fontAlgn="b"/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9" marR="8709" marT="8709" marB="0" anchor="ctr" anchorCtr="1"/>
                </a:tc>
                <a:tc>
                  <a:txBody>
                    <a:bodyPr/>
                    <a:lstStyle/>
                    <a:p>
                      <a:pPr algn="l" fontAlgn="b"/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9" marR="8709" marT="8709" marB="0" anchor="ctr" anchorCtr="1"/>
                </a:tc>
                <a:tc>
                  <a:txBody>
                    <a:bodyPr/>
                    <a:lstStyle/>
                    <a:p>
                      <a:pPr algn="l" fontAlgn="b"/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9" marR="8709" marT="8709" marB="0" anchor="ctr" anchorCtr="1"/>
                </a:tc>
                <a:tc>
                  <a:txBody>
                    <a:bodyPr/>
                    <a:lstStyle/>
                    <a:p>
                      <a:pPr algn="l" fontAlgn="b"/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9" marR="8709" marT="8709" marB="0" anchor="ctr" anchorCtr="1"/>
                </a:tc>
                <a:tc>
                  <a:txBody>
                    <a:bodyPr/>
                    <a:lstStyle/>
                    <a:p>
                      <a:pPr algn="l" fontAlgn="b"/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9" marR="8709" marT="8709" marB="0" anchor="ctr" anchorCtr="1"/>
                </a:tc>
                <a:tc>
                  <a:txBody>
                    <a:bodyPr/>
                    <a:lstStyle/>
                    <a:p>
                      <a:pPr algn="l" fontAlgn="b"/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9" marR="8709" marT="8709" marB="0" anchor="ctr" anchorCtr="1"/>
                </a:tc>
              </a:tr>
              <a:tr h="344011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1" u="none" strike="noStrike" dirty="0">
                          <a:effectLst/>
                        </a:rPr>
                        <a:t>HMM </a:t>
                      </a:r>
                      <a:endParaRPr lang="en-GB" sz="1800" b="1" u="none" strike="noStrike" dirty="0" smtClean="0">
                        <a:effectLst/>
                      </a:endParaRPr>
                    </a:p>
                    <a:p>
                      <a:pPr algn="l" fontAlgn="b"/>
                      <a:r>
                        <a:rPr lang="en-GB" sz="1800" b="1" u="none" strike="noStrike" dirty="0" err="1" smtClean="0">
                          <a:effectLst/>
                        </a:rPr>
                        <a:t>st</a:t>
                      </a:r>
                      <a:r>
                        <a:rPr lang="en-GB" sz="1800" b="1" u="none" strike="noStrike" dirty="0" err="1">
                          <a:effectLst/>
                        </a:rPr>
                        <a:t>.</a:t>
                      </a:r>
                      <a:r>
                        <a:rPr lang="en-GB" sz="1800" b="1" u="none" strike="noStrike" dirty="0">
                          <a:effectLst/>
                        </a:rPr>
                        <a:t> dev.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9" marR="8709" marT="8709" marB="0" anchor="ctr" anchorCtr="1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1" u="none" strike="noStrike" dirty="0">
                          <a:effectLst/>
                        </a:rPr>
                        <a:t>0.00344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9" marR="8709" marT="8709" marB="0" anchor="ctr" anchorCtr="1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1" u="none" strike="noStrike" dirty="0">
                          <a:effectLst/>
                        </a:rPr>
                        <a:t>0.00145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9" marR="8709" marT="8709" marB="0" anchor="ctr" anchorCtr="1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1" u="none" strike="noStrike" dirty="0">
                          <a:effectLst/>
                        </a:rPr>
                        <a:t>0.00002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9" marR="8709" marT="8709" marB="0" anchor="ctr" anchorCtr="1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1" u="none" strike="noStrike" dirty="0">
                          <a:effectLst/>
                        </a:rPr>
                        <a:t>0.00648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9" marR="8709" marT="8709" marB="0" anchor="ctr" anchorCtr="1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1" u="none" strike="noStrike" dirty="0">
                          <a:effectLst/>
                        </a:rPr>
                        <a:t>0.00025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9" marR="8709" marT="8709" marB="0" anchor="ctr" anchorCtr="1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1" u="none" strike="noStrike" dirty="0">
                          <a:effectLst/>
                        </a:rPr>
                        <a:t>0.00238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9" marR="8709" marT="8709" marB="0" anchor="ctr" anchorCtr="1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1" u="none" strike="noStrike" dirty="0">
                          <a:effectLst/>
                        </a:rPr>
                        <a:t>0.00093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9" marR="8709" marT="8709" marB="0" anchor="ctr" anchorCtr="1"/>
                </a:tc>
                <a:tc>
                  <a:txBody>
                    <a:bodyPr/>
                    <a:lstStyle/>
                    <a:p>
                      <a:pPr algn="l" fontAlgn="b"/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9" marR="8709" marT="8709" marB="0" anchor="ctr" anchorCtr="1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0.00790</a:t>
                      </a:r>
                      <a:endParaRPr lang="en-GB" sz="1800" b="1" i="0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8709" marR="8709" marT="8709" marB="0" anchor="ctr" anchorCtr="1"/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1295400" y="1752597"/>
            <a:ext cx="6705600" cy="2438400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HMM to classical comparison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1371600" y="1828800"/>
            <a:ext cx="5638800" cy="1981200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1371600" y="4571997"/>
            <a:ext cx="6629400" cy="457200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152400" y="5181600"/>
            <a:ext cx="89916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200" dirty="0">
                <a:solidFill>
                  <a:srgbClr val="0C68B0"/>
                </a:solidFill>
                <a:latin typeface="Arial" pitchFamily="34" charset="0"/>
                <a:cs typeface="Arial" pitchFamily="34" charset="0"/>
              </a:rPr>
              <a:t>Off diagonal elements hidden (but treated) within HMM method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200" dirty="0">
                <a:solidFill>
                  <a:srgbClr val="0C68B0"/>
                </a:solidFill>
                <a:latin typeface="Arial" pitchFamily="34" charset="0"/>
                <a:cs typeface="Arial" pitchFamily="34" charset="0"/>
              </a:rPr>
              <a:t>Significant disagreement for Chi (factor of </a:t>
            </a:r>
            <a:r>
              <a:rPr lang="en-GB" sz="2200" dirty="0" smtClean="0">
                <a:solidFill>
                  <a:srgbClr val="0C68B0"/>
                </a:solidFill>
                <a:latin typeface="Arial" pitchFamily="34" charset="0"/>
                <a:cs typeface="Arial" pitchFamily="34" charset="0"/>
              </a:rPr>
              <a:t>~5</a:t>
            </a:r>
            <a:r>
              <a:rPr lang="en-GB" sz="2200" dirty="0">
                <a:solidFill>
                  <a:srgbClr val="0C68B0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GB" sz="2200" dirty="0">
                <a:solidFill>
                  <a:srgbClr val="0C68B0"/>
                </a:solidFill>
                <a:latin typeface="Arial" pitchFamily="34" charset="0"/>
                <a:cs typeface="Arial" pitchFamily="34" charset="0"/>
              </a:rPr>
              <a:t>Method of propagation (constrained v unconstrained</a:t>
            </a:r>
            <a:r>
              <a:rPr lang="en-GB" sz="2200" dirty="0" smtClean="0">
                <a:solidFill>
                  <a:srgbClr val="0C68B0"/>
                </a:solidFill>
                <a:latin typeface="Arial" pitchFamily="34" charset="0"/>
                <a:cs typeface="Arial" pitchFamily="34" charset="0"/>
              </a:rPr>
              <a:t>?)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GB" sz="2200" dirty="0" smtClean="0">
                <a:solidFill>
                  <a:srgbClr val="0C68B0"/>
                </a:solidFill>
                <a:latin typeface="Arial" pitchFamily="34" charset="0"/>
                <a:cs typeface="Arial" pitchFamily="34" charset="0"/>
              </a:rPr>
              <a:t>Or inconsistency in sampling and covariance calculation?</a:t>
            </a:r>
            <a:endParaRPr lang="en-GB" sz="2200" dirty="0">
              <a:solidFill>
                <a:srgbClr val="0C68B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3245041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821"/>
          <a:stretch/>
        </p:blipFill>
        <p:spPr bwMode="auto">
          <a:xfrm>
            <a:off x="5257800" y="2743200"/>
            <a:ext cx="3733800" cy="2121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MF35 Chi Covariance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756650" cy="5160963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GB" sz="2200" dirty="0" smtClean="0">
                <a:solidFill>
                  <a:srgbClr val="0C68B0"/>
                </a:solidFill>
              </a:rPr>
              <a:t>Classical 470pcm </a:t>
            </a:r>
            <a:r>
              <a:rPr lang="en-GB" sz="2200" dirty="0">
                <a:solidFill>
                  <a:srgbClr val="0C68B0"/>
                </a:solidFill>
              </a:rPr>
              <a:t>has significant contribution from fast sensitivity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200" dirty="0" smtClean="0">
                <a:solidFill>
                  <a:srgbClr val="0C68B0"/>
                </a:solidFill>
              </a:rPr>
              <a:t>In PMF001 </a:t>
            </a:r>
            <a:r>
              <a:rPr lang="en-GB" sz="2200" dirty="0">
                <a:solidFill>
                  <a:srgbClr val="0C68B0"/>
                </a:solidFill>
              </a:rPr>
              <a:t>10% of fissions </a:t>
            </a:r>
            <a:r>
              <a:rPr lang="en-GB" sz="2200" dirty="0" smtClean="0">
                <a:solidFill>
                  <a:srgbClr val="0C68B0"/>
                </a:solidFill>
              </a:rPr>
              <a:t>are above 4MeV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2200" dirty="0" smtClean="0">
                <a:solidFill>
                  <a:srgbClr val="0C68B0"/>
                </a:solidFill>
              </a:rPr>
              <a:t>30% of absolute </a:t>
            </a:r>
            <a:r>
              <a:rPr lang="en-GB" sz="2200" dirty="0" err="1" smtClean="0">
                <a:solidFill>
                  <a:srgbClr val="0C68B0"/>
                </a:solidFill>
              </a:rPr>
              <a:t>k</a:t>
            </a:r>
            <a:r>
              <a:rPr lang="en-GB" sz="2200" baseline="-25000" dirty="0" err="1" smtClean="0">
                <a:solidFill>
                  <a:srgbClr val="0C68B0"/>
                </a:solidFill>
              </a:rPr>
              <a:t>eff</a:t>
            </a:r>
            <a:r>
              <a:rPr lang="en-GB" sz="2200" dirty="0" smtClean="0">
                <a:solidFill>
                  <a:srgbClr val="0C68B0"/>
                </a:solidFill>
              </a:rPr>
              <a:t> sensitivity</a:t>
            </a:r>
            <a:endParaRPr lang="en-GB" sz="2200" dirty="0">
              <a:solidFill>
                <a:srgbClr val="0C68B0"/>
              </a:solidFill>
            </a:endParaRPr>
          </a:p>
        </p:txBody>
      </p:sp>
      <p:pic>
        <p:nvPicPr>
          <p:cNvPr id="5122" name="Picture 2" descr="L:\Dev\TENDL2014\chi_RS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2743200"/>
            <a:ext cx="5334001" cy="3542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L:\Dev\TENDL2014\chi_corre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5088" y="4919662"/>
            <a:ext cx="1771652" cy="1328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L:\Dev\TENDL2014\chi_relcov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629" y="4907805"/>
            <a:ext cx="1787459" cy="1340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6"/>
          <p:cNvSpPr/>
          <p:nvPr/>
        </p:nvSpPr>
        <p:spPr>
          <a:xfrm>
            <a:off x="4953000" y="3657600"/>
            <a:ext cx="609600" cy="995362"/>
          </a:xfrm>
          <a:prstGeom prst="ellipse">
            <a:avLst/>
          </a:prstGeom>
          <a:solidFill>
            <a:srgbClr val="FFC000">
              <a:alpha val="51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2816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-34925" y="685800"/>
            <a:ext cx="9144000" cy="584775"/>
          </a:xfr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en-GB" sz="3200" b="0" dirty="0" err="1">
                <a:solidFill>
                  <a:srgbClr val="0070C0"/>
                </a:solidFill>
              </a:rPr>
              <a:t>NDaST</a:t>
            </a:r>
            <a:r>
              <a:rPr lang="en-GB" sz="3200" b="0" dirty="0">
                <a:solidFill>
                  <a:srgbClr val="0070C0"/>
                </a:solidFill>
              </a:rPr>
              <a:t>: </a:t>
            </a:r>
            <a:r>
              <a:rPr lang="en-GB" sz="3200" b="0" dirty="0" smtClean="0">
                <a:solidFill>
                  <a:srgbClr val="0070C0"/>
                </a:solidFill>
              </a:rPr>
              <a:t>Developments and </a:t>
            </a:r>
            <a:r>
              <a:rPr lang="en-GB" sz="3200" b="0" dirty="0">
                <a:solidFill>
                  <a:srgbClr val="0070C0"/>
                </a:solidFill>
              </a:rPr>
              <a:t>Collaboration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0" y="1304865"/>
            <a:ext cx="9144000" cy="5324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2000" dirty="0">
                <a:solidFill>
                  <a:srgbClr val="3366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 planned new features (development </a:t>
            </a:r>
            <a:r>
              <a:rPr lang="en-GB" sz="2000" dirty="0" smtClean="0">
                <a:solidFill>
                  <a:srgbClr val="3366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began </a:t>
            </a:r>
            <a:r>
              <a:rPr lang="en-GB" sz="2000" dirty="0">
                <a:solidFill>
                  <a:srgbClr val="3366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April 2017):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solidFill>
                  <a:srgbClr val="3366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Complete covariance library selection option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sz="2000" b="1" dirty="0" smtClean="0">
                <a:solidFill>
                  <a:srgbClr val="3366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JANIS </a:t>
            </a:r>
            <a:r>
              <a:rPr lang="en-GB" sz="2000" b="1" dirty="0">
                <a:solidFill>
                  <a:srgbClr val="3366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ENDF file import through </a:t>
            </a:r>
            <a:r>
              <a:rPr lang="en-GB" sz="2000" b="1" dirty="0" err="1">
                <a:solidFill>
                  <a:srgbClr val="3366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NDaST</a:t>
            </a:r>
            <a:r>
              <a:rPr lang="en-GB" sz="2000" b="1" dirty="0">
                <a:solidFill>
                  <a:srgbClr val="3366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TMC / Half Monte Carlo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solidFill>
                  <a:srgbClr val="3366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Compensating effects dialogue (e.g. perturbations to preserve totals) 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solidFill>
                  <a:srgbClr val="3366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Pre-loadable benchmark set selections (e.g. JEFF, CSEWG, MCNP testing suites)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sz="2000" b="1" dirty="0" err="1" smtClean="0">
                <a:solidFill>
                  <a:srgbClr val="3366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Representativity</a:t>
            </a:r>
            <a:r>
              <a:rPr lang="en-GB" sz="2000" b="1" dirty="0" smtClean="0">
                <a:solidFill>
                  <a:srgbClr val="3366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>
                <a:solidFill>
                  <a:srgbClr val="3366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values (i.e. calculation of </a:t>
            </a:r>
            <a:r>
              <a:rPr lang="en-GB" sz="2000" b="1" dirty="0" err="1">
                <a:solidFill>
                  <a:srgbClr val="3366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Ck</a:t>
            </a:r>
            <a:r>
              <a:rPr lang="en-GB" sz="2000" b="1" dirty="0">
                <a:solidFill>
                  <a:srgbClr val="3366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correlations)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sz="2000" b="1" dirty="0">
                <a:solidFill>
                  <a:srgbClr val="3366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Spectrum weighted Chi perturbations more compatible with Chi sensitivities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solidFill>
                  <a:srgbClr val="3366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Automatic selection of nuclides/reaction </a:t>
            </a:r>
            <a:r>
              <a:rPr lang="en-GB" sz="2000" dirty="0" err="1">
                <a:solidFill>
                  <a:srgbClr val="3366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covariances</a:t>
            </a:r>
            <a:r>
              <a:rPr lang="en-GB" sz="2000" dirty="0">
                <a:solidFill>
                  <a:srgbClr val="3366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from sensitivity </a:t>
            </a:r>
            <a:r>
              <a:rPr lang="en-GB" sz="2000" dirty="0" err="1">
                <a:solidFill>
                  <a:srgbClr val="3366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sdf</a:t>
            </a:r>
            <a:r>
              <a:rPr lang="en-GB" sz="2000" dirty="0">
                <a:solidFill>
                  <a:srgbClr val="3366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file</a:t>
            </a:r>
          </a:p>
          <a:p>
            <a:pPr>
              <a:defRPr/>
            </a:pPr>
            <a:endParaRPr lang="en-GB" sz="2000" dirty="0">
              <a:solidFill>
                <a:srgbClr val="3366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GB" sz="2000" dirty="0">
                <a:solidFill>
                  <a:srgbClr val="3366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Collaboration areas of interest: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sz="2000" b="1" dirty="0">
                <a:solidFill>
                  <a:srgbClr val="3366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Additional sensitivity files and C/E results to populate the databases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sz="2000" b="1" dirty="0">
                <a:solidFill>
                  <a:srgbClr val="3366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Supported sensitivity and covariance formats (e.g. COVERX libraries)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solidFill>
                  <a:srgbClr val="3366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Compatibility with the NDEC system – propagation of test file perturbations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sz="2000" dirty="0" smtClean="0">
                <a:solidFill>
                  <a:srgbClr val="3366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XML </a:t>
            </a:r>
            <a:r>
              <a:rPr lang="en-GB" sz="2000" dirty="0">
                <a:solidFill>
                  <a:srgbClr val="3366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format to contain input / output; benchmark data, perturbations, </a:t>
            </a:r>
            <a:r>
              <a:rPr lang="en-GB" sz="2000" dirty="0" err="1">
                <a:solidFill>
                  <a:srgbClr val="3366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covariances</a:t>
            </a:r>
            <a:r>
              <a:rPr lang="en-GB" sz="2000" dirty="0">
                <a:solidFill>
                  <a:srgbClr val="3366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etc</a:t>
            </a:r>
            <a:r>
              <a:rPr lang="en-GB" sz="2000" dirty="0" smtClean="0">
                <a:solidFill>
                  <a:srgbClr val="3366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2000" dirty="0">
              <a:solidFill>
                <a:srgbClr val="3366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74095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ctrTitle"/>
          </p:nvPr>
        </p:nvSpPr>
        <p:spPr>
          <a:xfrm>
            <a:off x="381000" y="381000"/>
            <a:ext cx="7772400" cy="1219200"/>
          </a:xfrm>
        </p:spPr>
        <p:txBody>
          <a:bodyPr/>
          <a:lstStyle/>
          <a:p>
            <a:r>
              <a:rPr lang="en-GB" altLang="en-US" dirty="0" smtClean="0">
                <a:latin typeface="Arial" charset="0"/>
                <a:cs typeface="Arial" charset="0"/>
              </a:rPr>
              <a:t>Summary, Further Work</a:t>
            </a:r>
            <a:endParaRPr lang="en-US" altLang="en-US" dirty="0" smtClean="0">
              <a:latin typeface="Arial" charset="0"/>
              <a:cs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" y="1295400"/>
            <a:ext cx="9001125" cy="59400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  <a:defRPr/>
            </a:pPr>
            <a:r>
              <a:rPr lang="en-GB" sz="2000" dirty="0" smtClean="0">
                <a:solidFill>
                  <a:srgbClr val="3366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~</a:t>
            </a:r>
            <a:r>
              <a:rPr lang="en-GB" sz="2000" dirty="0">
                <a:solidFill>
                  <a:srgbClr val="3366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4200 cases (~85%) have 3 group sensitivity data and full sensitivity profiles within DICE – similar also in IDAT</a:t>
            </a:r>
          </a:p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  <a:defRPr/>
            </a:pPr>
            <a:r>
              <a:rPr lang="en-GB" sz="2000" dirty="0" smtClean="0">
                <a:solidFill>
                  <a:srgbClr val="3366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</a:t>
            </a:r>
            <a:r>
              <a:rPr lang="en-GB" sz="2000" dirty="0">
                <a:solidFill>
                  <a:srgbClr val="3366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open web-based JAVA tool named NDaST is now available to take advantage of these data</a:t>
            </a:r>
          </a:p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  <a:defRPr/>
            </a:pPr>
            <a:r>
              <a:rPr lang="en-GB" sz="2000" dirty="0">
                <a:solidFill>
                  <a:srgbClr val="3366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Enable rapid scoping of changes to nuclear data and to propagate nuclear covariance data </a:t>
            </a:r>
            <a:r>
              <a:rPr lang="en-GB" sz="2000" dirty="0" smtClean="0">
                <a:solidFill>
                  <a:srgbClr val="3366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uncertainties</a:t>
            </a:r>
          </a:p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  <a:defRPr/>
            </a:pPr>
            <a:r>
              <a:rPr lang="en-GB" sz="2000" dirty="0">
                <a:solidFill>
                  <a:srgbClr val="3366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Full release in 2016 following a beta testing period, with annual </a:t>
            </a:r>
            <a:r>
              <a:rPr lang="en-GB" sz="2000" dirty="0" smtClean="0">
                <a:solidFill>
                  <a:srgbClr val="3366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feature developments thereafter</a:t>
            </a:r>
          </a:p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  <a:defRPr/>
            </a:pPr>
            <a:r>
              <a:rPr lang="en-GB" sz="2000" dirty="0" smtClean="0">
                <a:solidFill>
                  <a:srgbClr val="3366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Access </a:t>
            </a:r>
            <a:r>
              <a:rPr lang="en-GB" sz="2000" dirty="0">
                <a:solidFill>
                  <a:srgbClr val="3366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JANIS for automation of </a:t>
            </a:r>
            <a:r>
              <a:rPr lang="en-GB" sz="2000" dirty="0" smtClean="0">
                <a:solidFill>
                  <a:srgbClr val="3366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computations; now large scale to enable testing of a  fast, Half Monte Carlo Method</a:t>
            </a:r>
          </a:p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  <a:defRPr/>
            </a:pPr>
            <a:r>
              <a:rPr lang="en-GB" sz="2000" dirty="0" smtClean="0">
                <a:solidFill>
                  <a:srgbClr val="3366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Verification for PMF001 case; need wider testing, optimization and demonstration with other sampled libraries (which?)</a:t>
            </a:r>
            <a:endParaRPr lang="en-GB" sz="2000" dirty="0">
              <a:solidFill>
                <a:srgbClr val="3366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  <a:defRPr/>
            </a:pPr>
            <a:endParaRPr lang="en-GB" sz="2000" dirty="0">
              <a:solidFill>
                <a:srgbClr val="3366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14869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609600"/>
          </a:xfrm>
        </p:spPr>
        <p:txBody>
          <a:bodyPr/>
          <a:lstStyle/>
          <a:p>
            <a:r>
              <a:rPr lang="en-GB" dirty="0" smtClean="0"/>
              <a:t>Uncertainty Propagation Methods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76200" y="1219200"/>
            <a:ext cx="9372600" cy="4953000"/>
          </a:xfrm>
        </p:spPr>
        <p:txBody>
          <a:bodyPr/>
          <a:lstStyle/>
          <a:p>
            <a:pPr marL="0" indent="0">
              <a:buNone/>
            </a:pPr>
            <a:r>
              <a:rPr lang="en-GB" sz="2000" u="sng" dirty="0">
                <a:solidFill>
                  <a:srgbClr val="3366CC"/>
                </a:solidFill>
                <a:latin typeface="Arial" charset="0"/>
                <a:cs typeface="Arial" charset="0"/>
              </a:rPr>
              <a:t>‘Classical’ linear propagation – sandwich rule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1800" dirty="0">
                <a:solidFill>
                  <a:srgbClr val="00B050"/>
                </a:solidFill>
                <a:latin typeface="Arial" charset="0"/>
                <a:cs typeface="Arial" charset="0"/>
              </a:rPr>
              <a:t>Simple, fast, detailed results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1800" dirty="0">
                <a:solidFill>
                  <a:srgbClr val="FF0000"/>
                </a:solidFill>
                <a:latin typeface="Arial" charset="0"/>
                <a:cs typeface="Arial" charset="0"/>
              </a:rPr>
              <a:t>Linearity required (model </a:t>
            </a:r>
            <a:r>
              <a:rPr lang="en-GB" sz="1800" dirty="0" err="1">
                <a:solidFill>
                  <a:srgbClr val="FF0000"/>
                </a:solidFill>
                <a:latin typeface="Arial" charset="0"/>
                <a:cs typeface="Arial" charset="0"/>
              </a:rPr>
              <a:t>params→</a:t>
            </a:r>
            <a:r>
              <a:rPr lang="en-GB" sz="1800" dirty="0" err="1" smtClean="0">
                <a:solidFill>
                  <a:srgbClr val="FF0000"/>
                </a:solidFill>
                <a:latin typeface="Arial" charset="0"/>
                <a:cs typeface="Arial" charset="0"/>
              </a:rPr>
              <a:t>XS→</a:t>
            </a:r>
            <a:r>
              <a:rPr lang="en-GB" sz="1800" dirty="0" err="1">
                <a:solidFill>
                  <a:srgbClr val="FF0000"/>
                </a:solidFill>
                <a:latin typeface="Arial" charset="0"/>
                <a:cs typeface="Arial" charset="0"/>
              </a:rPr>
              <a:t>keff</a:t>
            </a:r>
            <a:r>
              <a:rPr lang="en-GB" sz="1800" dirty="0">
                <a:solidFill>
                  <a:srgbClr val="FF0000"/>
                </a:solidFill>
                <a:latin typeface="Arial" charset="0"/>
                <a:cs typeface="Arial" charset="0"/>
              </a:rPr>
              <a:t>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1800" dirty="0">
                <a:solidFill>
                  <a:srgbClr val="FF0000"/>
                </a:solidFill>
                <a:latin typeface="Arial" charset="0"/>
                <a:cs typeface="Arial" charset="0"/>
              </a:rPr>
              <a:t>Need sensitivities and covariance matrices</a:t>
            </a:r>
          </a:p>
          <a:p>
            <a:pPr marL="0" indent="0">
              <a:buNone/>
            </a:pPr>
            <a:r>
              <a:rPr lang="en-GB" sz="2000" u="sng" dirty="0" smtClean="0">
                <a:solidFill>
                  <a:srgbClr val="3366CC"/>
                </a:solidFill>
                <a:latin typeface="Arial" charset="0"/>
                <a:cs typeface="Arial" charset="0"/>
              </a:rPr>
              <a:t>Monte </a:t>
            </a:r>
            <a:r>
              <a:rPr lang="en-GB" sz="2000" u="sng" dirty="0">
                <a:solidFill>
                  <a:srgbClr val="3366CC"/>
                </a:solidFill>
                <a:latin typeface="Arial" charset="0"/>
                <a:cs typeface="Arial" charset="0"/>
              </a:rPr>
              <a:t>Carlo sampling – sample libraries based on </a:t>
            </a:r>
            <a:r>
              <a:rPr lang="en-GB" sz="2000" u="sng" dirty="0" err="1">
                <a:solidFill>
                  <a:srgbClr val="3366CC"/>
                </a:solidFill>
                <a:latin typeface="Arial" charset="0"/>
                <a:cs typeface="Arial" charset="0"/>
              </a:rPr>
              <a:t>covariances</a:t>
            </a:r>
            <a:endParaRPr lang="en-GB" sz="2000" u="sng" dirty="0">
              <a:solidFill>
                <a:srgbClr val="3366CC"/>
              </a:solidFill>
              <a:latin typeface="Arial" charset="0"/>
              <a:cs typeface="Arial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1800" dirty="0">
                <a:solidFill>
                  <a:srgbClr val="FF0000"/>
                </a:solidFill>
                <a:latin typeface="Arial" charset="0"/>
                <a:cs typeface="Arial" charset="0"/>
              </a:rPr>
              <a:t>Slow </a:t>
            </a:r>
            <a:endParaRPr lang="en-GB" sz="1800" dirty="0" smtClean="0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18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Detail </a:t>
            </a:r>
            <a:r>
              <a:rPr lang="en-GB" sz="1800" dirty="0">
                <a:solidFill>
                  <a:srgbClr val="FF0000"/>
                </a:solidFill>
                <a:latin typeface="Arial" charset="0"/>
                <a:cs typeface="Arial" charset="0"/>
              </a:rPr>
              <a:t>can be lost (reactions, energies</a:t>
            </a:r>
            <a:r>
              <a:rPr lang="en-GB" sz="18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18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Exact within the constructed covariance</a:t>
            </a:r>
            <a:endParaRPr lang="en-GB" sz="1800" dirty="0">
              <a:solidFill>
                <a:srgbClr val="00B050"/>
              </a:solidFill>
              <a:latin typeface="Arial" charset="0"/>
              <a:cs typeface="Arial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1800" dirty="0">
                <a:solidFill>
                  <a:srgbClr val="00B050"/>
                </a:solidFill>
                <a:latin typeface="Arial" charset="0"/>
                <a:cs typeface="Arial" charset="0"/>
              </a:rPr>
              <a:t>Copes partially with non-linear response (</a:t>
            </a:r>
            <a:r>
              <a:rPr lang="en-GB" sz="1800" dirty="0" err="1" smtClean="0">
                <a:solidFill>
                  <a:srgbClr val="00B050"/>
                </a:solidFill>
                <a:latin typeface="Arial" charset="0"/>
                <a:cs typeface="Arial" charset="0"/>
              </a:rPr>
              <a:t>XS→</a:t>
            </a:r>
            <a:r>
              <a:rPr lang="en-GB" sz="1800" dirty="0" err="1">
                <a:solidFill>
                  <a:srgbClr val="00B050"/>
                </a:solidFill>
                <a:latin typeface="Arial" charset="0"/>
                <a:cs typeface="Arial" charset="0"/>
              </a:rPr>
              <a:t>keff</a:t>
            </a:r>
            <a:r>
              <a:rPr lang="en-GB" sz="1800" dirty="0">
                <a:solidFill>
                  <a:srgbClr val="00B050"/>
                </a:solidFill>
                <a:latin typeface="Arial" charset="0"/>
                <a:cs typeface="Arial" charset="0"/>
              </a:rPr>
              <a:t>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1800" dirty="0">
                <a:solidFill>
                  <a:srgbClr val="00B050"/>
                </a:solidFill>
                <a:latin typeface="Arial" charset="0"/>
                <a:cs typeface="Arial" charset="0"/>
              </a:rPr>
              <a:t>Does not need model sensitivities</a:t>
            </a:r>
          </a:p>
          <a:p>
            <a:pPr marL="0" indent="0">
              <a:buNone/>
            </a:pPr>
            <a:r>
              <a:rPr lang="en-GB" sz="2000" u="sng" dirty="0" smtClean="0">
                <a:solidFill>
                  <a:srgbClr val="3366CC"/>
                </a:solidFill>
                <a:latin typeface="Arial" charset="0"/>
                <a:cs typeface="Arial" charset="0"/>
              </a:rPr>
              <a:t>TMC </a:t>
            </a:r>
            <a:r>
              <a:rPr lang="en-GB" sz="2000" u="sng" dirty="0">
                <a:solidFill>
                  <a:srgbClr val="3366CC"/>
                </a:solidFill>
                <a:latin typeface="Arial" charset="0"/>
                <a:cs typeface="Arial" charset="0"/>
              </a:rPr>
              <a:t>/ UMC – sample libraries based on </a:t>
            </a:r>
            <a:r>
              <a:rPr lang="en-GB" sz="2000" u="sng" dirty="0" smtClean="0">
                <a:solidFill>
                  <a:srgbClr val="3366CC"/>
                </a:solidFill>
                <a:latin typeface="Arial" charset="0"/>
                <a:cs typeface="Arial" charset="0"/>
              </a:rPr>
              <a:t>nuclear </a:t>
            </a:r>
            <a:r>
              <a:rPr lang="en-GB" sz="2000" u="sng" dirty="0">
                <a:solidFill>
                  <a:srgbClr val="3366CC"/>
                </a:solidFill>
                <a:latin typeface="Arial" charset="0"/>
                <a:cs typeface="Arial" charset="0"/>
              </a:rPr>
              <a:t>model parameter uncertainties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18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Very Slow</a:t>
            </a:r>
            <a:r>
              <a:rPr lang="en-GB" sz="1800" dirty="0" smtClean="0">
                <a:solidFill>
                  <a:srgbClr val="3366CC"/>
                </a:solidFill>
                <a:latin typeface="Arial" charset="0"/>
                <a:cs typeface="Arial" charset="0"/>
              </a:rPr>
              <a:t>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1800" dirty="0">
                <a:solidFill>
                  <a:srgbClr val="FF0000"/>
                </a:solidFill>
                <a:latin typeface="Arial" charset="0"/>
                <a:cs typeface="Arial" charset="0"/>
              </a:rPr>
              <a:t>D</a:t>
            </a:r>
            <a:r>
              <a:rPr lang="en-GB" sz="18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etail </a:t>
            </a:r>
            <a:r>
              <a:rPr lang="en-GB" sz="1800" dirty="0">
                <a:solidFill>
                  <a:srgbClr val="FF0000"/>
                </a:solidFill>
                <a:latin typeface="Arial" charset="0"/>
                <a:cs typeface="Arial" charset="0"/>
              </a:rPr>
              <a:t>can be lost (reactions, energies</a:t>
            </a:r>
            <a:r>
              <a:rPr lang="en-GB" sz="18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1800" dirty="0" smtClean="0">
                <a:solidFill>
                  <a:srgbClr val="00B050"/>
                </a:solidFill>
                <a:latin typeface="Arial" charset="0"/>
                <a:cs typeface="Arial" charset="0"/>
              </a:rPr>
              <a:t>Exact</a:t>
            </a:r>
            <a:endParaRPr lang="en-GB" sz="1800" dirty="0">
              <a:solidFill>
                <a:srgbClr val="00B050"/>
              </a:solidFill>
              <a:latin typeface="Arial" charset="0"/>
              <a:cs typeface="Arial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1800" dirty="0">
                <a:solidFill>
                  <a:srgbClr val="00B050"/>
                </a:solidFill>
                <a:latin typeface="Arial" charset="0"/>
                <a:cs typeface="Arial" charset="0"/>
              </a:rPr>
              <a:t>Works completely for high order responses (model </a:t>
            </a:r>
            <a:r>
              <a:rPr lang="en-GB" sz="1800" dirty="0" err="1">
                <a:solidFill>
                  <a:srgbClr val="00B050"/>
                </a:solidFill>
                <a:latin typeface="Arial" charset="0"/>
                <a:cs typeface="Arial" charset="0"/>
              </a:rPr>
              <a:t>params→</a:t>
            </a:r>
            <a:r>
              <a:rPr lang="en-GB" sz="1800" dirty="0" err="1" smtClean="0">
                <a:solidFill>
                  <a:srgbClr val="00B050"/>
                </a:solidFill>
                <a:latin typeface="Arial" charset="0"/>
                <a:cs typeface="Arial" charset="0"/>
              </a:rPr>
              <a:t>XS→</a:t>
            </a:r>
            <a:r>
              <a:rPr lang="en-GB" sz="1800" dirty="0" err="1">
                <a:solidFill>
                  <a:srgbClr val="00B050"/>
                </a:solidFill>
                <a:latin typeface="Arial" charset="0"/>
                <a:cs typeface="Arial" charset="0"/>
              </a:rPr>
              <a:t>keff</a:t>
            </a:r>
            <a:r>
              <a:rPr lang="en-GB" sz="1800" dirty="0">
                <a:solidFill>
                  <a:srgbClr val="00B050"/>
                </a:solidFill>
                <a:latin typeface="Arial" charset="0"/>
                <a:cs typeface="Arial" charset="0"/>
              </a:rPr>
              <a:t>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1800" dirty="0">
                <a:solidFill>
                  <a:srgbClr val="00B050"/>
                </a:solidFill>
                <a:latin typeface="Arial" charset="0"/>
                <a:cs typeface="Arial" charset="0"/>
              </a:rPr>
              <a:t>Requires no </a:t>
            </a:r>
            <a:r>
              <a:rPr lang="en-GB" sz="1800" dirty="0" smtClean="0">
                <a:solidFill>
                  <a:srgbClr val="00B050"/>
                </a:solidFill>
                <a:latin typeface="Arial" charset="0"/>
                <a:cs typeface="Arial" charset="0"/>
              </a:rPr>
              <a:t>sensitivities / </a:t>
            </a:r>
            <a:r>
              <a:rPr lang="en-GB" sz="1800" dirty="0" err="1" smtClean="0">
                <a:solidFill>
                  <a:srgbClr val="00B050"/>
                </a:solidFill>
                <a:latin typeface="Arial" charset="0"/>
                <a:cs typeface="Arial" charset="0"/>
              </a:rPr>
              <a:t>covariances</a:t>
            </a:r>
            <a:r>
              <a:rPr lang="en-GB" sz="1800" dirty="0">
                <a:solidFill>
                  <a:srgbClr val="00B050"/>
                </a:solidFill>
                <a:latin typeface="Arial" charset="0"/>
                <a:cs typeface="Arial" charset="0"/>
              </a:rPr>
              <a:t>, just </a:t>
            </a:r>
            <a:r>
              <a:rPr lang="en-GB" sz="1800" dirty="0" smtClean="0">
                <a:solidFill>
                  <a:srgbClr val="00B050"/>
                </a:solidFill>
                <a:latin typeface="Arial" charset="0"/>
                <a:cs typeface="Arial" charset="0"/>
              </a:rPr>
              <a:t>uncertainties in nuclear model </a:t>
            </a:r>
            <a:r>
              <a:rPr lang="en-GB" sz="1800" dirty="0" err="1" smtClean="0">
                <a:solidFill>
                  <a:srgbClr val="00B050"/>
                </a:solidFill>
                <a:latin typeface="Arial" charset="0"/>
                <a:cs typeface="Arial" charset="0"/>
              </a:rPr>
              <a:t>params</a:t>
            </a:r>
            <a:endParaRPr lang="en-GB" sz="1800" dirty="0">
              <a:solidFill>
                <a:srgbClr val="00B050"/>
              </a:solidFill>
              <a:latin typeface="Arial" charset="0"/>
              <a:cs typeface="Arial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en-GB" dirty="0" smtClean="0"/>
          </a:p>
          <a:p>
            <a:pPr lvl="1">
              <a:buFont typeface="Wingdings" panose="05000000000000000000" pitchFamily="2" charset="2"/>
              <a:buChar char="Ø"/>
            </a:pPr>
            <a:endParaRPr lang="en-GB" dirty="0" smtClean="0"/>
          </a:p>
          <a:p>
            <a:pPr lvl="1">
              <a:buFont typeface="Wingdings" panose="05000000000000000000" pitchFamily="2" charset="2"/>
              <a:buChar char="Ø"/>
            </a:pPr>
            <a:endParaRPr lang="en-GB" dirty="0" smtClean="0"/>
          </a:p>
          <a:p>
            <a:pPr>
              <a:buFont typeface="Wingdings" panose="05000000000000000000" pitchFamily="2" charset="2"/>
              <a:buChar char="Ø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48016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685800"/>
            <a:ext cx="8229600" cy="533400"/>
          </a:xfrm>
        </p:spPr>
        <p:txBody>
          <a:bodyPr/>
          <a:lstStyle/>
          <a:p>
            <a:r>
              <a:rPr lang="en-GB" dirty="0" smtClean="0"/>
              <a:t>TMC: Why so Slow?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4" t="2708"/>
          <a:stretch/>
        </p:blipFill>
        <p:spPr bwMode="auto">
          <a:xfrm>
            <a:off x="3029607" y="1524000"/>
            <a:ext cx="6000750" cy="453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100" y="1066800"/>
            <a:ext cx="3305176" cy="7109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 smtClean="0"/>
              <a:t>Run your nuclear modelling code [TALYS, EMPIRE] </a:t>
            </a:r>
          </a:p>
          <a:p>
            <a:r>
              <a:rPr lang="en-GB" sz="1800" dirty="0"/>
              <a:t> </a:t>
            </a:r>
            <a:r>
              <a:rPr lang="en-GB" sz="1800" b="1" dirty="0" smtClean="0"/>
              <a:t>couple of min×1000 ~ day </a:t>
            </a:r>
          </a:p>
          <a:p>
            <a:endParaRPr lang="en-GB" sz="1800" dirty="0" smtClean="0"/>
          </a:p>
          <a:p>
            <a:r>
              <a:rPr lang="en-GB" sz="1800" dirty="0" smtClean="0"/>
              <a:t>Run NJOY </a:t>
            </a:r>
          </a:p>
          <a:p>
            <a:r>
              <a:rPr lang="en-GB" sz="1800" dirty="0" smtClean="0"/>
              <a:t> </a:t>
            </a:r>
            <a:r>
              <a:rPr lang="en-GB" sz="1800" b="1" dirty="0" smtClean="0"/>
              <a:t>couple </a:t>
            </a:r>
            <a:r>
              <a:rPr lang="en-GB" sz="1800" b="1" dirty="0"/>
              <a:t>of </a:t>
            </a:r>
            <a:r>
              <a:rPr lang="en-GB" sz="1800" b="1" dirty="0" smtClean="0"/>
              <a:t>min×1000 ~ day</a:t>
            </a:r>
          </a:p>
          <a:p>
            <a:endParaRPr lang="en-GB" sz="1800" dirty="0" smtClean="0"/>
          </a:p>
          <a:p>
            <a:r>
              <a:rPr lang="en-GB" sz="1800" dirty="0" smtClean="0"/>
              <a:t>Run your Monte Carlo Transport Code   </a:t>
            </a:r>
          </a:p>
          <a:p>
            <a:r>
              <a:rPr lang="en-GB" sz="1800" dirty="0"/>
              <a:t> </a:t>
            </a:r>
            <a:r>
              <a:rPr lang="en-GB" sz="1800" b="1" dirty="0" smtClean="0"/>
              <a:t>couple </a:t>
            </a:r>
            <a:r>
              <a:rPr lang="en-GB" sz="1800" b="1" dirty="0"/>
              <a:t>of </a:t>
            </a:r>
            <a:r>
              <a:rPr lang="en-GB" sz="1800" b="1" dirty="0" smtClean="0"/>
              <a:t>hours×1000 ~ month</a:t>
            </a:r>
          </a:p>
          <a:p>
            <a:endParaRPr lang="en-GB" sz="1800" dirty="0" smtClean="0"/>
          </a:p>
          <a:p>
            <a:r>
              <a:rPr lang="en-GB" sz="1800" dirty="0" smtClean="0"/>
              <a:t>Run your Monte Carlo Code for all Fast benchmarks</a:t>
            </a:r>
          </a:p>
          <a:p>
            <a:r>
              <a:rPr lang="en-GB" sz="1800" dirty="0"/>
              <a:t> </a:t>
            </a:r>
            <a:r>
              <a:rPr lang="en-GB" sz="1800" dirty="0" smtClean="0"/>
              <a:t> </a:t>
            </a:r>
            <a:r>
              <a:rPr lang="en-GB" sz="1800" b="1" dirty="0" smtClean="0"/>
              <a:t>month×1000 ~ decade</a:t>
            </a:r>
          </a:p>
          <a:p>
            <a:endParaRPr lang="en-GB" sz="1800" b="1" dirty="0"/>
          </a:p>
          <a:p>
            <a:r>
              <a:rPr lang="en-GB" sz="1800" b="1" dirty="0" smtClean="0"/>
              <a:t>Some have questioned </a:t>
            </a:r>
            <a:r>
              <a:rPr lang="en-GB" sz="1800" b="1" dirty="0" smtClean="0"/>
              <a:t>the use of 1000 </a:t>
            </a:r>
            <a:r>
              <a:rPr lang="en-GB" sz="1800" b="1" dirty="0" smtClean="0"/>
              <a:t>random </a:t>
            </a:r>
            <a:r>
              <a:rPr lang="en-GB" sz="1800" b="1" dirty="0" smtClean="0"/>
              <a:t>files…</a:t>
            </a:r>
          </a:p>
          <a:p>
            <a:r>
              <a:rPr lang="en-GB" sz="1800" b="1" dirty="0" smtClean="0"/>
              <a:t>they </a:t>
            </a:r>
            <a:r>
              <a:rPr lang="en-GB" sz="1800" b="1" dirty="0" smtClean="0"/>
              <a:t>prefer </a:t>
            </a:r>
            <a:r>
              <a:rPr lang="en-GB" sz="1800" b="1" dirty="0" smtClean="0"/>
              <a:t>10,000!!</a:t>
            </a:r>
            <a:endParaRPr lang="en-GB" sz="1800" b="1" dirty="0" smtClean="0"/>
          </a:p>
          <a:p>
            <a:endParaRPr lang="en-GB" sz="1800" b="1" dirty="0"/>
          </a:p>
          <a:p>
            <a:r>
              <a:rPr lang="en-GB" sz="1800" b="1" dirty="0" smtClean="0"/>
              <a:t>FYI: We’re looking at 1 isotope</a:t>
            </a:r>
            <a:endParaRPr lang="en-GB" sz="1800" b="1" dirty="0"/>
          </a:p>
          <a:p>
            <a:endParaRPr lang="en-GB" sz="1800" dirty="0" smtClean="0"/>
          </a:p>
          <a:p>
            <a:endParaRPr lang="en-GB" sz="1800" b="1" dirty="0"/>
          </a:p>
          <a:p>
            <a:endParaRPr lang="en-GB" sz="1800" b="1" dirty="0"/>
          </a:p>
          <a:p>
            <a:endParaRPr lang="en-GB" sz="1800" dirty="0" smtClean="0"/>
          </a:p>
          <a:p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8667750" y="1828800"/>
            <a:ext cx="381000" cy="685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9042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TMC Worth the wait? </a:t>
            </a:r>
            <a:br>
              <a:rPr lang="en-GB" dirty="0" smtClean="0"/>
            </a:br>
            <a:r>
              <a:rPr lang="en-GB" dirty="0" smtClean="0"/>
              <a:t>Overcomes these questions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28800"/>
            <a:ext cx="8763000" cy="49530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GB" dirty="0" smtClean="0">
                <a:solidFill>
                  <a:schemeClr val="accent1"/>
                </a:solidFill>
              </a:rPr>
              <a:t>Are the nuclear data uncertainties Gaussian? Are the responses all linear? (criticality safety implications)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 smtClean="0">
                <a:solidFill>
                  <a:schemeClr val="accent1"/>
                </a:solidFill>
              </a:rPr>
              <a:t>Are all the cross correlations being taken into account between reactions/energies/isotopes in the covariance </a:t>
            </a:r>
            <a:r>
              <a:rPr lang="en-GB" dirty="0" smtClean="0">
                <a:solidFill>
                  <a:schemeClr val="accent1"/>
                </a:solidFill>
              </a:rPr>
              <a:t>matrices?</a:t>
            </a:r>
            <a:endParaRPr lang="en-GB" dirty="0" smtClean="0">
              <a:solidFill>
                <a:schemeClr val="accent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GB" dirty="0" smtClean="0">
                <a:solidFill>
                  <a:schemeClr val="accent1"/>
                </a:solidFill>
              </a:rPr>
              <a:t>Is the group structure of your covariance processing OK?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 smtClean="0">
                <a:solidFill>
                  <a:schemeClr val="accent1"/>
                </a:solidFill>
              </a:rPr>
              <a:t>Have your sensitivities been well calculated for all reactions? [Angular? Inelastic outgoing energy?]</a:t>
            </a:r>
          </a:p>
          <a:p>
            <a:pPr marL="0" indent="0">
              <a:buNone/>
            </a:pPr>
            <a:r>
              <a:rPr lang="en-GB" dirty="0" smtClean="0">
                <a:solidFill>
                  <a:schemeClr val="accent1"/>
                </a:solidFill>
              </a:rPr>
              <a:t>The results of TMC and Sandwich rule have been compared in multiple papers and the results tend to be within about 20%.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4800" y="5943600"/>
            <a:ext cx="845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err="1" smtClean="0"/>
              <a:t>D.Rochman</a:t>
            </a:r>
            <a:r>
              <a:rPr lang="en-GB" sz="1600" dirty="0" smtClean="0"/>
              <a:t> et al, “Nuclear data uncertainty propagation: Perturbation vs. Monte Carlo” Annals of Nuclear Energy (2011)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2948288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609600"/>
          </a:xfrm>
        </p:spPr>
        <p:txBody>
          <a:bodyPr/>
          <a:lstStyle/>
          <a:p>
            <a:r>
              <a:rPr lang="en-GB" dirty="0" smtClean="0"/>
              <a:t>Overall Perspective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458200" cy="4953000"/>
          </a:xfrm>
        </p:spPr>
        <p:txBody>
          <a:bodyPr/>
          <a:lstStyle/>
          <a:p>
            <a:pPr marL="0" indent="0">
              <a:buNone/>
            </a:pPr>
            <a:r>
              <a:rPr lang="en-GB" u="sng" dirty="0">
                <a:solidFill>
                  <a:schemeClr val="accent1"/>
                </a:solidFill>
              </a:rPr>
              <a:t>Methods in Practice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>
                <a:solidFill>
                  <a:schemeClr val="accent1"/>
                </a:solidFill>
              </a:rPr>
              <a:t>Classical sandwich rule has been applied extensively in uncertainty analysis.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>
                <a:solidFill>
                  <a:schemeClr val="accent1"/>
                </a:solidFill>
              </a:rPr>
              <a:t>TMC is too slow currently except to test select cases to ensure that the classical analysis isn’t too bad. </a:t>
            </a:r>
          </a:p>
          <a:p>
            <a:pPr marL="0" indent="0">
              <a:buNone/>
            </a:pPr>
            <a:r>
              <a:rPr lang="en-GB" u="sng" dirty="0">
                <a:solidFill>
                  <a:schemeClr val="accent1"/>
                </a:solidFill>
              </a:rPr>
              <a:t>Learning Potential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>
                <a:solidFill>
                  <a:schemeClr val="accent1"/>
                </a:solidFill>
              </a:rPr>
              <a:t>Classic sandwich rule provides physical understanding of components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>
                <a:solidFill>
                  <a:schemeClr val="accent1"/>
                </a:solidFill>
              </a:rPr>
              <a:t>TMC obscures components in statistical noise</a:t>
            </a:r>
          </a:p>
          <a:p>
            <a:pPr marL="0" indent="0">
              <a:buNone/>
            </a:pPr>
            <a:endParaRPr lang="en-GB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GB" dirty="0">
                <a:solidFill>
                  <a:schemeClr val="accent1"/>
                </a:solidFill>
              </a:rPr>
              <a:t>Ideal Situation: If we could do TMC fast and get all the component information…..</a:t>
            </a:r>
          </a:p>
          <a:p>
            <a:pPr marL="0" indent="0">
              <a:buNone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5101456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5222875"/>
            <a:ext cx="1790700" cy="140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Content Placeholder 2"/>
          <p:cNvSpPr>
            <a:spLocks noGrp="1"/>
          </p:cNvSpPr>
          <p:nvPr/>
        </p:nvSpPr>
        <p:spPr bwMode="auto">
          <a:xfrm>
            <a:off x="1" y="2285999"/>
            <a:ext cx="5975350" cy="3014663"/>
          </a:xfrm>
          <a:prstGeom prst="rect">
            <a:avLst/>
          </a:prstGeom>
          <a:ln/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tIns="0" bIns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n-GB" sz="1800" dirty="0">
                <a:latin typeface="+mn-lt"/>
              </a:rPr>
              <a:t>An open web-based JAVA tool </a:t>
            </a:r>
            <a:r>
              <a:rPr lang="en-GB" sz="1800" dirty="0" smtClean="0">
                <a:latin typeface="+mn-lt"/>
              </a:rPr>
              <a:t>to take </a:t>
            </a:r>
            <a:r>
              <a:rPr lang="en-GB" sz="1800" dirty="0">
                <a:latin typeface="+mn-lt"/>
              </a:rPr>
              <a:t>advantage </a:t>
            </a:r>
            <a:r>
              <a:rPr lang="en-GB" sz="1800" dirty="0" smtClean="0">
                <a:latin typeface="+mn-lt"/>
              </a:rPr>
              <a:t>ICSBEP and </a:t>
            </a:r>
            <a:r>
              <a:rPr lang="en-GB" sz="1800" dirty="0" err="1" smtClean="0">
                <a:latin typeface="+mn-lt"/>
              </a:rPr>
              <a:t>IRPhE</a:t>
            </a:r>
            <a:r>
              <a:rPr lang="en-GB" sz="1800" dirty="0" smtClean="0">
                <a:latin typeface="+mn-lt"/>
              </a:rPr>
              <a:t> benchmark case nuclear data sensitivities </a:t>
            </a:r>
          </a:p>
          <a:p>
            <a:pPr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n-GB" sz="1800" dirty="0" smtClean="0">
                <a:latin typeface="+mn-lt"/>
              </a:rPr>
              <a:t>Enables </a:t>
            </a:r>
            <a:r>
              <a:rPr lang="en-GB" sz="1800" dirty="0">
                <a:latin typeface="+mn-lt"/>
              </a:rPr>
              <a:t>rapid scoping of changes to nuclear data and to propagate nuclear covariance data </a:t>
            </a:r>
            <a:r>
              <a:rPr lang="en-GB" sz="1800" dirty="0" smtClean="0">
                <a:latin typeface="+mn-lt"/>
              </a:rPr>
              <a:t>uncertainties</a:t>
            </a:r>
          </a:p>
          <a:p>
            <a:pPr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n-GB" sz="1800" dirty="0">
                <a:latin typeface="+mn-lt"/>
              </a:rPr>
              <a:t>It also gives access to JANIS for automation of computations and use of processed nuclear covariance </a:t>
            </a:r>
            <a:r>
              <a:rPr lang="en-GB" sz="1800" dirty="0" smtClean="0">
                <a:latin typeface="+mn-lt"/>
              </a:rPr>
              <a:t>data</a:t>
            </a:r>
          </a:p>
          <a:p>
            <a:pPr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n-GB" sz="1800" dirty="0" smtClean="0">
                <a:latin typeface="+mn-lt"/>
              </a:rPr>
              <a:t>2016 </a:t>
            </a:r>
            <a:r>
              <a:rPr lang="en-GB" sz="1800" dirty="0">
                <a:latin typeface="+mn-lt"/>
              </a:rPr>
              <a:t>marks the full </a:t>
            </a:r>
            <a:r>
              <a:rPr lang="en-GB" sz="1800" dirty="0" smtClean="0">
                <a:latin typeface="+mn-lt"/>
              </a:rPr>
              <a:t>release, new features to be added on an annual basis as needed by users</a:t>
            </a:r>
            <a:endParaRPr lang="en-GB" sz="1800" dirty="0">
              <a:latin typeface="+mn-lt"/>
            </a:endParaRPr>
          </a:p>
          <a:p>
            <a:pPr>
              <a:spcAft>
                <a:spcPts val="0"/>
              </a:spcAft>
              <a:defRPr/>
            </a:pPr>
            <a:endParaRPr lang="en-GB" sz="1800" dirty="0"/>
          </a:p>
        </p:txBody>
      </p:sp>
      <p:pic>
        <p:nvPicPr>
          <p:cNvPr id="5126" name="Picture 140" descr="cartoon_earth.g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3397250"/>
            <a:ext cx="684212" cy="6191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1" name="Straight Arrow Connector 110"/>
          <p:cNvCxnSpPr/>
          <p:nvPr/>
        </p:nvCxnSpPr>
        <p:spPr>
          <a:xfrm flipV="1">
            <a:off x="7432675" y="4129088"/>
            <a:ext cx="884238" cy="1171575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254750" y="4943475"/>
            <a:ext cx="1276350" cy="1600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endParaRPr lang="en-US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Code bias and uncertainty for nuclear applications</a:t>
            </a:r>
          </a:p>
          <a:p>
            <a:pPr algn="ctr">
              <a:defRPr/>
            </a:pPr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8" name="Straight Arrow Connector 117"/>
          <p:cNvCxnSpPr/>
          <p:nvPr/>
        </p:nvCxnSpPr>
        <p:spPr>
          <a:xfrm>
            <a:off x="5410200" y="5300663"/>
            <a:ext cx="838200" cy="3175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itle 2"/>
          <p:cNvSpPr txBox="1">
            <a:spLocks/>
          </p:cNvSpPr>
          <p:nvPr/>
        </p:nvSpPr>
        <p:spPr bwMode="auto">
          <a:xfrm>
            <a:off x="44450" y="733425"/>
            <a:ext cx="9067800" cy="381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3200" b="1" dirty="0" smtClean="0">
                <a:solidFill>
                  <a:schemeClr val="accent1"/>
                </a:solidFill>
                <a:latin typeface="+mn-lt"/>
                <a:ea typeface="MS PGothic" pitchFamily="34" charset="-128"/>
              </a:rPr>
              <a:t>Increasing the Speed of Validation! </a:t>
            </a:r>
            <a:r>
              <a:rPr lang="en-GB" altLang="en-US" sz="3200" b="1" dirty="0" err="1" smtClean="0">
                <a:solidFill>
                  <a:schemeClr val="accent1"/>
                </a:solidFill>
                <a:latin typeface="+mn-lt"/>
                <a:ea typeface="MS PGothic" pitchFamily="34" charset="-128"/>
              </a:rPr>
              <a:t>NDaST</a:t>
            </a:r>
            <a:r>
              <a:rPr lang="en-GB" altLang="en-US" sz="3200" b="1" dirty="0" smtClean="0">
                <a:solidFill>
                  <a:schemeClr val="accent1"/>
                </a:solidFill>
                <a:latin typeface="+mn-lt"/>
                <a:ea typeface="MS PGothic" pitchFamily="34" charset="-128"/>
              </a:rPr>
              <a:t> tool</a:t>
            </a:r>
          </a:p>
        </p:txBody>
      </p:sp>
      <p:sp>
        <p:nvSpPr>
          <p:cNvPr id="14344" name="TextBox 4"/>
          <p:cNvSpPr txBox="1">
            <a:spLocks noChangeArrowheads="1"/>
          </p:cNvSpPr>
          <p:nvPr/>
        </p:nvSpPr>
        <p:spPr bwMode="auto">
          <a:xfrm>
            <a:off x="3170238" y="1676400"/>
            <a:ext cx="2592387" cy="5222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rgbClr val="00B0F0"/>
                </a:solidFill>
                <a:ea typeface="MS PGothic" pitchFamily="34" charset="-128"/>
              </a:rPr>
              <a:t>Evaluated Nuclear Data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rgbClr val="00B0F0"/>
                </a:solidFill>
                <a:ea typeface="MS PGothic" pitchFamily="34" charset="-128"/>
              </a:rPr>
              <a:t>Application Data Libraries</a:t>
            </a:r>
            <a:endParaRPr lang="en-GB" altLang="en-US" sz="1400" b="1">
              <a:solidFill>
                <a:srgbClr val="00B0F0"/>
              </a:solidFill>
              <a:ea typeface="MS PGothic" pitchFamily="34" charset="-128"/>
            </a:endParaRPr>
          </a:p>
        </p:txBody>
      </p:sp>
      <p:pic>
        <p:nvPicPr>
          <p:cNvPr id="1434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7900" y="2576513"/>
            <a:ext cx="1790700" cy="140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" name="Straight Arrow Connector 15"/>
          <p:cNvCxnSpPr/>
          <p:nvPr/>
        </p:nvCxnSpPr>
        <p:spPr>
          <a:xfrm>
            <a:off x="5762625" y="1970088"/>
            <a:ext cx="1131888" cy="11112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endCxn id="14345" idx="0"/>
          </p:cNvCxnSpPr>
          <p:nvPr/>
        </p:nvCxnSpPr>
        <p:spPr>
          <a:xfrm>
            <a:off x="6953250" y="2041525"/>
            <a:ext cx="0" cy="534988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5353050" y="4129088"/>
            <a:ext cx="1123950" cy="1171575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156450" y="1893888"/>
            <a:ext cx="1905000" cy="8302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GB" sz="1600" b="1" dirty="0"/>
              <a:t>NEA Databases</a:t>
            </a:r>
          </a:p>
          <a:p>
            <a:pPr algn="ctr">
              <a:defRPr/>
            </a:pPr>
            <a:r>
              <a:rPr lang="en-GB" sz="1600" b="1" dirty="0"/>
              <a:t>And Tools</a:t>
            </a:r>
          </a:p>
          <a:p>
            <a:pPr algn="ctr">
              <a:defRPr/>
            </a:pPr>
            <a:r>
              <a:rPr lang="en-GB" sz="1600" dirty="0"/>
              <a:t>Example: JANIS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11163" y="5384800"/>
            <a:ext cx="2936875" cy="101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GB" sz="2000" b="1" dirty="0"/>
              <a:t>NEA Databases</a:t>
            </a:r>
          </a:p>
          <a:p>
            <a:pPr algn="ctr">
              <a:defRPr/>
            </a:pPr>
            <a:r>
              <a:rPr lang="en-GB" sz="2000" b="1" dirty="0"/>
              <a:t>And Tools</a:t>
            </a:r>
          </a:p>
          <a:p>
            <a:pPr algn="ctr">
              <a:defRPr/>
            </a:pPr>
            <a:r>
              <a:rPr lang="en-GB" sz="2000" dirty="0"/>
              <a:t>Examples: DICE, IDAT</a:t>
            </a:r>
          </a:p>
        </p:txBody>
      </p:sp>
      <p:sp>
        <p:nvSpPr>
          <p:cNvPr id="14352" name="Rectangle 3"/>
          <p:cNvSpPr>
            <a:spLocks noChangeArrowheads="1"/>
          </p:cNvSpPr>
          <p:nvPr/>
        </p:nvSpPr>
        <p:spPr bwMode="auto">
          <a:xfrm>
            <a:off x="2235200" y="1133475"/>
            <a:ext cx="44640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charset="0"/>
              <a:buNone/>
            </a:pPr>
            <a:r>
              <a:rPr lang="en-GB" altLang="en-US">
                <a:latin typeface="Times New Roman" pitchFamily="18" charset="0"/>
              </a:rPr>
              <a:t>Website: </a:t>
            </a:r>
            <a:r>
              <a:rPr lang="en-GB" altLang="en-US">
                <a:latin typeface="Times New Roman" pitchFamily="18" charset="0"/>
                <a:hlinkClick r:id="rId4"/>
              </a:rPr>
              <a:t>www.oecd-nea.org/ndast/</a:t>
            </a:r>
            <a:endParaRPr lang="en-GB" altLang="en-US">
              <a:latin typeface="Times New Roman" pitchFamily="18" charset="0"/>
            </a:endParaRPr>
          </a:p>
        </p:txBody>
      </p:sp>
      <p:sp>
        <p:nvSpPr>
          <p:cNvPr id="14353" name="TextBox 4"/>
          <p:cNvSpPr txBox="1">
            <a:spLocks noChangeArrowheads="1"/>
          </p:cNvSpPr>
          <p:nvPr/>
        </p:nvSpPr>
        <p:spPr bwMode="auto">
          <a:xfrm rot="-2868333">
            <a:off x="5741194" y="4364831"/>
            <a:ext cx="11461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>
                <a:latin typeface="Times New Roman" pitchFamily="18" charset="0"/>
              </a:rPr>
              <a:t>NDaST</a:t>
            </a:r>
          </a:p>
        </p:txBody>
      </p:sp>
    </p:spTree>
    <p:extLst>
      <p:ext uri="{BB962C8B-B14F-4D97-AF65-F5344CB8AC3E}">
        <p14:creationId xmlns:p14="http://schemas.microsoft.com/office/powerpoint/2010/main" val="42456654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140" descr="cartoon_earth.g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4827588"/>
            <a:ext cx="682625" cy="6191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1" name="Straight Arrow Connector 110"/>
          <p:cNvCxnSpPr/>
          <p:nvPr/>
        </p:nvCxnSpPr>
        <p:spPr>
          <a:xfrm flipV="1">
            <a:off x="7620000" y="5137150"/>
            <a:ext cx="585787" cy="19685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773" name="TextBox 8"/>
          <p:cNvSpPr txBox="1">
            <a:spLocks noChangeArrowheads="1"/>
          </p:cNvSpPr>
          <p:nvPr/>
        </p:nvSpPr>
        <p:spPr bwMode="auto">
          <a:xfrm>
            <a:off x="3579813" y="4038600"/>
            <a:ext cx="2592387" cy="73818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rgbClr val="C00000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Standard problems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rgbClr val="C00000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Benchmarks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rgbClr val="C00000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Validation </a:t>
            </a:r>
            <a:endParaRPr lang="en-GB" altLang="en-US" sz="1400" b="1">
              <a:solidFill>
                <a:srgbClr val="C00000"/>
              </a:solidFill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00800" y="4943475"/>
            <a:ext cx="1276350" cy="16004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Code </a:t>
            </a:r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bias and uncertainty for nuclear </a:t>
            </a:r>
            <a:r>
              <a:rPr 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applications</a:t>
            </a:r>
          </a:p>
          <a:p>
            <a:pPr algn="ctr">
              <a:defRPr/>
            </a:pPr>
            <a:endParaRPr lang="en-US" sz="14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en-US" sz="1400" b="1" dirty="0" err="1" smtClean="0">
                <a:solidFill>
                  <a:srgbClr val="0C68B0"/>
                </a:solidFill>
                <a:latin typeface="Arial" pitchFamily="34" charset="0"/>
                <a:cs typeface="Arial" pitchFamily="34" charset="0"/>
              </a:rPr>
              <a:t>NDaST</a:t>
            </a:r>
            <a:r>
              <a:rPr lang="en-US" sz="1400" b="1" dirty="0" smtClean="0">
                <a:solidFill>
                  <a:srgbClr val="0C68B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GB" sz="1400" b="1" dirty="0">
              <a:solidFill>
                <a:srgbClr val="0C68B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8" name="Straight Arrow Connector 117"/>
          <p:cNvCxnSpPr/>
          <p:nvPr/>
        </p:nvCxnSpPr>
        <p:spPr>
          <a:xfrm>
            <a:off x="5555440" y="5562600"/>
            <a:ext cx="838200" cy="3175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77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2062" y="5137150"/>
            <a:ext cx="1790700" cy="140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Title 2"/>
          <p:cNvSpPr txBox="1">
            <a:spLocks/>
          </p:cNvSpPr>
          <p:nvPr/>
        </p:nvSpPr>
        <p:spPr bwMode="auto">
          <a:xfrm>
            <a:off x="6350" y="603647"/>
            <a:ext cx="9067800" cy="584775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spAutoFit/>
          </a:bodyPr>
          <a:lstStyle>
            <a:defPPr>
              <a:defRPr lang="en-US"/>
            </a:defPPr>
            <a:lvl1pPr algn="ctr" eaLnBrk="1" hangingPunct="1">
              <a:defRPr sz="3600" i="1">
                <a:solidFill>
                  <a:srgbClr val="0070C0"/>
                </a:solidFill>
              </a:defRPr>
            </a:lvl1pPr>
            <a:lvl2pPr algn="ctr" eaLnBrk="0" hangingPunct="0">
              <a:defRPr sz="4400"/>
            </a:lvl2pPr>
            <a:lvl3pPr algn="ctr" eaLnBrk="0" hangingPunct="0">
              <a:defRPr sz="4400"/>
            </a:lvl3pPr>
            <a:lvl4pPr algn="ctr" eaLnBrk="0" hangingPunct="0">
              <a:defRPr sz="4400"/>
            </a:lvl4pPr>
            <a:lvl5pPr algn="ctr" eaLnBrk="0" hangingPunct="0">
              <a:defRPr sz="4400"/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/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/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/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/>
            </a:lvl9pPr>
          </a:lstStyle>
          <a:p>
            <a:pPr>
              <a:defRPr/>
            </a:pPr>
            <a:r>
              <a:rPr lang="en-GB" altLang="en-US" sz="3200" b="1" i="0" dirty="0" smtClean="0"/>
              <a:t>Status: DICE Sensitivity Coefficients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8122104"/>
              </p:ext>
            </p:extLst>
          </p:nvPr>
        </p:nvGraphicFramePr>
        <p:xfrm>
          <a:off x="252412" y="1249362"/>
          <a:ext cx="8434388" cy="22558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6141"/>
                <a:gridCol w="1483525"/>
                <a:gridCol w="5614722"/>
              </a:tblGrid>
              <a:tr h="579218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Handbook Edition</a:t>
                      </a:r>
                      <a:endParaRPr lang="en-US" sz="1600" dirty="0"/>
                    </a:p>
                  </a:txBody>
                  <a:tcPr marL="91449" marR="91449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Number of Unique Cases </a:t>
                      </a:r>
                      <a:endParaRPr lang="en-US" sz="1600" dirty="0"/>
                    </a:p>
                  </a:txBody>
                  <a:tcPr marL="91449" marR="91449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Sources</a:t>
                      </a:r>
                      <a:endParaRPr lang="en-US" sz="1600" dirty="0"/>
                    </a:p>
                  </a:txBody>
                  <a:tcPr marL="91449" marR="91449" marT="45714" marB="45714"/>
                </a:tc>
              </a:tr>
              <a:tr h="335324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/>
                        <a:t>2012</a:t>
                      </a:r>
                      <a:endParaRPr lang="en-US" sz="1600" b="1" dirty="0"/>
                    </a:p>
                  </a:txBody>
                  <a:tcPr marL="91449" marR="91449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/>
                        <a:t>727</a:t>
                      </a:r>
                      <a:endParaRPr lang="en-US" sz="1600" b="1" dirty="0"/>
                    </a:p>
                  </a:txBody>
                  <a:tcPr marL="91449" marR="91449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/>
                        <a:t>TSUNAMI1D+TSUNAMI3D</a:t>
                      </a:r>
                      <a:r>
                        <a:rPr lang="en-GB" sz="1600" b="1" baseline="0" dirty="0" smtClean="0"/>
                        <a:t> [VALID]+MMK-KENO</a:t>
                      </a:r>
                      <a:endParaRPr lang="en-US" sz="1600" b="1" dirty="0"/>
                    </a:p>
                  </a:txBody>
                  <a:tcPr marL="91449" marR="91449" marT="45714" marB="45714"/>
                </a:tc>
              </a:tr>
              <a:tr h="335324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/>
                        <a:t>2013</a:t>
                      </a:r>
                      <a:endParaRPr lang="en-US" sz="1600" b="1" dirty="0"/>
                    </a:p>
                  </a:txBody>
                  <a:tcPr marL="91449" marR="91449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/>
                        <a:t>3575</a:t>
                      </a:r>
                      <a:endParaRPr lang="en-US" sz="1600" b="1" dirty="0"/>
                    </a:p>
                  </a:txBody>
                  <a:tcPr marL="91449" marR="91449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/>
                        <a:t>Previous +Non</a:t>
                      </a:r>
                      <a:r>
                        <a:rPr lang="en-GB" sz="1600" b="1" baseline="0" dirty="0" smtClean="0"/>
                        <a:t> VALID cases SCALE6.0 from Balance Inputs</a:t>
                      </a:r>
                      <a:endParaRPr lang="en-US" sz="1600" b="1" dirty="0"/>
                    </a:p>
                  </a:txBody>
                  <a:tcPr marL="91449" marR="91449" marT="45714" marB="45714"/>
                </a:tc>
              </a:tr>
              <a:tr h="335324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/>
                        <a:t>2014</a:t>
                      </a:r>
                      <a:endParaRPr lang="en-US" sz="1600" b="1" dirty="0"/>
                    </a:p>
                  </a:txBody>
                  <a:tcPr marL="91449" marR="91449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/>
                        <a:t>4011</a:t>
                      </a:r>
                      <a:endParaRPr lang="en-US" sz="1600" b="1" dirty="0"/>
                    </a:p>
                  </a:txBody>
                  <a:tcPr marL="91449" marR="91449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/>
                        <a:t>Previous + MCNP6 + SCALE6.2BClutch</a:t>
                      </a:r>
                      <a:endParaRPr lang="en-US" sz="1600" b="1" dirty="0"/>
                    </a:p>
                  </a:txBody>
                  <a:tcPr marL="91449" marR="91449" marT="45714" marB="45714"/>
                </a:tc>
              </a:tr>
              <a:tr h="33532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2015</a:t>
                      </a:r>
                      <a:endParaRPr lang="en-US" sz="1600" b="1" dirty="0"/>
                    </a:p>
                  </a:txBody>
                  <a:tcPr marL="91449" marR="91449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4065</a:t>
                      </a:r>
                      <a:endParaRPr lang="en-US" sz="1600" b="1" dirty="0"/>
                    </a:p>
                  </a:txBody>
                  <a:tcPr marL="91449" marR="91449" marT="45714" marB="45714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 smtClean="0"/>
                        <a:t>Previous +</a:t>
                      </a:r>
                      <a:r>
                        <a:rPr lang="en-GB" sz="1600" b="1" baseline="0" dirty="0" smtClean="0"/>
                        <a:t> New Cases</a:t>
                      </a:r>
                      <a:endParaRPr lang="en-US" sz="1600" b="1" dirty="0" smtClean="0"/>
                    </a:p>
                  </a:txBody>
                  <a:tcPr marL="91449" marR="91449" marT="45714" marB="45714"/>
                </a:tc>
              </a:tr>
              <a:tr h="33532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2016</a:t>
                      </a:r>
                      <a:endParaRPr lang="en-US" sz="1600" b="1" dirty="0"/>
                    </a:p>
                  </a:txBody>
                  <a:tcPr marL="91449" marR="91449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~4200</a:t>
                      </a:r>
                      <a:endParaRPr lang="en-US" sz="1600" b="1" dirty="0"/>
                    </a:p>
                  </a:txBody>
                  <a:tcPr marL="91449" marR="91449" marT="45714" marB="45714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/>
                        <a:t>Previous + New Cases +</a:t>
                      </a:r>
                      <a:r>
                        <a:rPr lang="en-US" sz="1600" b="1" baseline="0" dirty="0" smtClean="0"/>
                        <a:t> P1 Sensitivities [~400 cases]</a:t>
                      </a:r>
                      <a:endParaRPr lang="en-US" sz="1600" b="1" dirty="0" smtClean="0"/>
                    </a:p>
                  </a:txBody>
                  <a:tcPr marL="91449" marR="91449" marT="45714" marB="45714"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80510" y="3581400"/>
            <a:ext cx="3103563" cy="12003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GB" sz="1800" b="1" dirty="0">
                <a:solidFill>
                  <a:schemeClr val="tx1"/>
                </a:solidFill>
              </a:rPr>
              <a:t>Sensitivity Coefficients are guides to which benchmarks may be good for testing nuclear data changes!</a:t>
            </a:r>
          </a:p>
        </p:txBody>
      </p:sp>
      <p:pic>
        <p:nvPicPr>
          <p:cNvPr id="3281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062" y="4794250"/>
            <a:ext cx="3328988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667125" y="3571875"/>
            <a:ext cx="5135562" cy="30797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GB" sz="1400" dirty="0"/>
              <a:t>Original cost estimate for sensitivity data  </a:t>
            </a:r>
            <a:r>
              <a:rPr lang="en-GB" sz="1400" b="1" dirty="0"/>
              <a:t>$100,000 </a:t>
            </a:r>
            <a:r>
              <a:rPr lang="en-GB" sz="1400" dirty="0"/>
              <a:t>per </a:t>
            </a:r>
            <a:r>
              <a:rPr lang="en-GB" sz="1400" b="1" dirty="0"/>
              <a:t>100 cases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17537" y="5962650"/>
            <a:ext cx="2936875" cy="830263"/>
          </a:xfrm>
          <a:prstGeom prst="rect">
            <a:avLst/>
          </a:prstGeom>
          <a:solidFill>
            <a:schemeClr val="accent6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1600" b="1" dirty="0"/>
              <a:t>NEA Databases</a:t>
            </a:r>
          </a:p>
          <a:p>
            <a:pPr algn="ctr">
              <a:defRPr/>
            </a:pPr>
            <a:r>
              <a:rPr lang="en-GB" sz="1600" b="1" dirty="0"/>
              <a:t>And Tools</a:t>
            </a:r>
          </a:p>
          <a:p>
            <a:pPr algn="ctr">
              <a:defRPr/>
            </a:pPr>
            <a:r>
              <a:rPr lang="en-GB" sz="1600" dirty="0"/>
              <a:t>Examples: DICE, IDAT</a:t>
            </a:r>
          </a:p>
        </p:txBody>
      </p:sp>
      <p:cxnSp>
        <p:nvCxnSpPr>
          <p:cNvPr id="110" name="Straight Arrow Connector 109"/>
          <p:cNvCxnSpPr/>
          <p:nvPr/>
        </p:nvCxnSpPr>
        <p:spPr>
          <a:xfrm flipH="1">
            <a:off x="4691062" y="4781729"/>
            <a:ext cx="6350" cy="399871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92974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-533400" y="712788"/>
            <a:ext cx="9886950" cy="609600"/>
          </a:xfrm>
        </p:spPr>
        <p:txBody>
          <a:bodyPr/>
          <a:lstStyle/>
          <a:p>
            <a:r>
              <a:rPr lang="en-GB" altLang="en-US" sz="2800" u="sng" smtClean="0">
                <a:latin typeface="Arial" charset="0"/>
                <a:cs typeface="Arial" charset="0"/>
              </a:rPr>
              <a:t>N</a:t>
            </a:r>
            <a:r>
              <a:rPr lang="en-GB" altLang="en-US" sz="2800" smtClean="0">
                <a:latin typeface="Arial" charset="0"/>
                <a:cs typeface="Arial" charset="0"/>
              </a:rPr>
              <a:t>uclear </a:t>
            </a:r>
            <a:r>
              <a:rPr lang="en-GB" altLang="en-US" sz="2800" u="sng" smtClean="0">
                <a:latin typeface="Arial" charset="0"/>
                <a:cs typeface="Arial" charset="0"/>
              </a:rPr>
              <a:t>Da</a:t>
            </a:r>
            <a:r>
              <a:rPr lang="en-GB" altLang="en-US" sz="2800" smtClean="0">
                <a:latin typeface="Arial" charset="0"/>
                <a:cs typeface="Arial" charset="0"/>
              </a:rPr>
              <a:t>ta </a:t>
            </a:r>
            <a:r>
              <a:rPr lang="en-GB" altLang="en-US" sz="2800" u="sng" smtClean="0">
                <a:latin typeface="Arial" charset="0"/>
                <a:cs typeface="Arial" charset="0"/>
              </a:rPr>
              <a:t>S</a:t>
            </a:r>
            <a:r>
              <a:rPr lang="en-GB" altLang="en-US" sz="2800" smtClean="0">
                <a:latin typeface="Arial" charset="0"/>
                <a:cs typeface="Arial" charset="0"/>
              </a:rPr>
              <a:t>ensitivity </a:t>
            </a:r>
            <a:r>
              <a:rPr lang="en-GB" altLang="en-US" sz="2800" u="sng" smtClean="0">
                <a:latin typeface="Arial" charset="0"/>
                <a:cs typeface="Arial" charset="0"/>
              </a:rPr>
              <a:t>T</a:t>
            </a:r>
            <a:r>
              <a:rPr lang="en-GB" altLang="en-US" sz="2800" smtClean="0">
                <a:latin typeface="Arial" charset="0"/>
                <a:cs typeface="Arial" charset="0"/>
              </a:rPr>
              <a:t>ool (NDaST) Flowchart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0" y="1447800"/>
          <a:ext cx="9067800" cy="5160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22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8075" y="3754438"/>
            <a:ext cx="2360613" cy="52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3" descr="L:\Dev\Screenshots\DICEicon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3440113"/>
            <a:ext cx="6477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4" descr="L:\Dev\Screenshots\IDATicon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463925"/>
            <a:ext cx="711200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6" descr="L:\Dev\Screenshots\NDaSTicon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1144588"/>
            <a:ext cx="381000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Up-Down Arrow 6"/>
          <p:cNvSpPr/>
          <p:nvPr/>
        </p:nvSpPr>
        <p:spPr>
          <a:xfrm>
            <a:off x="4181475" y="3276600"/>
            <a:ext cx="1295400" cy="449263"/>
          </a:xfrm>
          <a:prstGeom prst="upDownArrow">
            <a:avLst>
              <a:gd name="adj1" fmla="val 40971"/>
              <a:gd name="adj2" fmla="val 2943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400" b="1" dirty="0"/>
              <a:t>AND/OR</a:t>
            </a:r>
          </a:p>
        </p:txBody>
      </p:sp>
      <p:sp>
        <p:nvSpPr>
          <p:cNvPr id="9225" name="TextBox 2"/>
          <p:cNvSpPr txBox="1">
            <a:spLocks noChangeArrowheads="1"/>
          </p:cNvSpPr>
          <p:nvPr/>
        </p:nvSpPr>
        <p:spPr bwMode="auto">
          <a:xfrm>
            <a:off x="2667000" y="5886450"/>
            <a:ext cx="3902075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500" b="1">
                <a:latin typeface="Times New Roman" pitchFamily="18" charset="0"/>
              </a:rPr>
              <a:t>JANIS MF33: ENDF/B-VII.1 = 2138 files, JEFF-3.2 = 5688 files JENDL-4.0 = 2155 files TENDL-2013 = 77811 files</a:t>
            </a:r>
            <a:endParaRPr lang="en-US" altLang="en-US" sz="1500" b="1">
              <a:latin typeface="Times New Roman" pitchFamily="18" charset="0"/>
            </a:endParaRPr>
          </a:p>
        </p:txBody>
      </p:sp>
      <p:sp>
        <p:nvSpPr>
          <p:cNvPr id="9226" name="TextBox 1"/>
          <p:cNvSpPr txBox="1">
            <a:spLocks noChangeArrowheads="1"/>
          </p:cNvSpPr>
          <p:nvPr/>
        </p:nvSpPr>
        <p:spPr bwMode="auto">
          <a:xfrm>
            <a:off x="609600" y="1273175"/>
            <a:ext cx="76962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>
                <a:latin typeface="Times New Roman" pitchFamily="18" charset="0"/>
              </a:rPr>
              <a:t>Benchmarks (Sensitivities) </a:t>
            </a:r>
            <a:r>
              <a:rPr lang="en-GB" altLang="en-US" sz="1600">
                <a:latin typeface="Times New Roman" pitchFamily="18" charset="0"/>
                <a:sym typeface="Wingdings" pitchFamily="2" charset="2"/>
              </a:rPr>
              <a:t> Nuclear Data (% Change or Covariance)  Integral Results</a:t>
            </a:r>
            <a:endParaRPr lang="en-US" altLang="en-US" sz="1600"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EA-PowerPoint-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12470</TotalTime>
  <Words>1874</Words>
  <Application>Microsoft Office PowerPoint</Application>
  <PresentationFormat>On-screen Show (4:3)</PresentationFormat>
  <Paragraphs>351</Paragraphs>
  <Slides>23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 Unicode MS</vt:lpstr>
      <vt:lpstr>MS PGothic</vt:lpstr>
      <vt:lpstr>Arial</vt:lpstr>
      <vt:lpstr>Calibri</vt:lpstr>
      <vt:lpstr>Times New Roman</vt:lpstr>
      <vt:lpstr>Wingdings</vt:lpstr>
      <vt:lpstr>NEA-PowerPoint-Template</vt:lpstr>
      <vt:lpstr>PowerPoint Presentation</vt:lpstr>
      <vt:lpstr>Overview</vt:lpstr>
      <vt:lpstr>Uncertainty Propagation Methods</vt:lpstr>
      <vt:lpstr>TMC: Why so Slow?</vt:lpstr>
      <vt:lpstr>TMC Worth the wait?  Overcomes these questions</vt:lpstr>
      <vt:lpstr>Overall Perspective</vt:lpstr>
      <vt:lpstr>PowerPoint Presentation</vt:lpstr>
      <vt:lpstr>PowerPoint Presentation</vt:lpstr>
      <vt:lpstr>Nuclear Data Sensitivity Tool (NDaST) Flowchart</vt:lpstr>
      <vt:lpstr>NDaST Benefits</vt:lpstr>
      <vt:lpstr>Limitations</vt:lpstr>
      <vt:lpstr>Testing JEFF-3.3 Covariances  All Results by Evaluation ID</vt:lpstr>
      <vt:lpstr>NDaST: Automated JANIS Computations</vt:lpstr>
      <vt:lpstr>Half Monte Carlo Method (HMM)</vt:lpstr>
      <vt:lpstr>Necessary Developments (ongoing)</vt:lpstr>
      <vt:lpstr>NDaST case detailed output</vt:lpstr>
      <vt:lpstr>Half Monte Carlo Method (HMM) Results</vt:lpstr>
      <vt:lpstr>Delta Keff sorted into bins</vt:lpstr>
      <vt:lpstr>Delta keff distributions by reaction</vt:lpstr>
      <vt:lpstr>HMM to classical comparison</vt:lpstr>
      <vt:lpstr>MF35 Chi Covariance</vt:lpstr>
      <vt:lpstr>NDaST: Developments and Collaboration</vt:lpstr>
      <vt:lpstr>Summary, Further Work</vt:lpstr>
    </vt:vector>
  </TitlesOfParts>
  <Company>OECD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client07</dc:creator>
  <cp:lastModifiedBy>Administrator</cp:lastModifiedBy>
  <cp:revision>443</cp:revision>
  <cp:lastPrinted>2014-06-17T14:24:23Z</cp:lastPrinted>
  <dcterms:created xsi:type="dcterms:W3CDTF">2011-02-16T10:53:39Z</dcterms:created>
  <dcterms:modified xsi:type="dcterms:W3CDTF">2017-06-14T05:54:47Z</dcterms:modified>
</cp:coreProperties>
</file>