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76" r:id="rId2"/>
    <p:sldId id="307" r:id="rId3"/>
    <p:sldId id="313" r:id="rId4"/>
    <p:sldId id="314" r:id="rId5"/>
    <p:sldId id="315" r:id="rId6"/>
    <p:sldId id="316" r:id="rId7"/>
    <p:sldId id="317" r:id="rId8"/>
    <p:sldId id="318" r:id="rId9"/>
    <p:sldId id="322" r:id="rId10"/>
    <p:sldId id="308" r:id="rId11"/>
    <p:sldId id="342" r:id="rId12"/>
    <p:sldId id="341" r:id="rId13"/>
    <p:sldId id="339" r:id="rId14"/>
    <p:sldId id="340" r:id="rId15"/>
    <p:sldId id="309" r:id="rId16"/>
    <p:sldId id="310" r:id="rId17"/>
    <p:sldId id="299" r:id="rId18"/>
    <p:sldId id="333" r:id="rId19"/>
    <p:sldId id="334" r:id="rId20"/>
    <p:sldId id="335" r:id="rId21"/>
    <p:sldId id="303" r:id="rId22"/>
    <p:sldId id="304" r:id="rId23"/>
    <p:sldId id="305" r:id="rId24"/>
    <p:sldId id="306" r:id="rId25"/>
    <p:sldId id="311" r:id="rId26"/>
    <p:sldId id="312" r:id="rId27"/>
    <p:sldId id="323" r:id="rId28"/>
    <p:sldId id="301" r:id="rId29"/>
    <p:sldId id="336" r:id="rId30"/>
    <p:sldId id="337" r:id="rId31"/>
    <p:sldId id="338" r:id="rId32"/>
    <p:sldId id="297" r:id="rId33"/>
    <p:sldId id="327" r:id="rId34"/>
    <p:sldId id="328" r:id="rId35"/>
    <p:sldId id="329" r:id="rId36"/>
    <p:sldId id="298" r:id="rId37"/>
    <p:sldId id="330" r:id="rId38"/>
    <p:sldId id="332" r:id="rId39"/>
    <p:sldId id="331" r:id="rId40"/>
    <p:sldId id="324" r:id="rId41"/>
    <p:sldId id="325" r:id="rId42"/>
    <p:sldId id="32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71511" autoAdjust="0"/>
  </p:normalViewPr>
  <p:slideViewPr>
    <p:cSldViewPr>
      <p:cViewPr varScale="1">
        <p:scale>
          <a:sx n="80" d="100"/>
          <a:sy n="80" d="100"/>
        </p:scale>
        <p:origin x="196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DED57-7097-4E26-A35C-D610BCE67B4F}" type="datetimeFigureOut">
              <a:rPr lang="en-US" smtClean="0"/>
              <a:t>6/5/2017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E7FC0-4370-4F7C-BFBF-2DB251E09FD3}" type="slidenum">
              <a:rPr lang="en-US" smtClean="0"/>
              <a:t>‹#›</a:t>
            </a:fld>
            <a:endParaRPr lang="en-US"/>
          </a:p>
        </p:txBody>
      </p:sp>
    </p:spTree>
    <p:extLst>
      <p:ext uri="{BB962C8B-B14F-4D97-AF65-F5344CB8AC3E}">
        <p14:creationId xmlns:p14="http://schemas.microsoft.com/office/powerpoint/2010/main" val="20861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a:t>
            </a:fld>
            <a:endParaRPr lang="en-US"/>
          </a:p>
        </p:txBody>
      </p:sp>
    </p:spTree>
    <p:extLst>
      <p:ext uri="{BB962C8B-B14F-4D97-AF65-F5344CB8AC3E}">
        <p14:creationId xmlns:p14="http://schemas.microsoft.com/office/powerpoint/2010/main" val="64893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a:t>
            </a:r>
            <a:r>
              <a:rPr lang="en-US" baseline="0" dirty="0" smtClean="0"/>
              <a:t> bias may not be a bad thing for criticality safety. In these systems the multiplication factor tends to follow the aqueous fissile concentration rather than the organic. </a:t>
            </a:r>
          </a:p>
          <a:p>
            <a:endParaRPr lang="en-US" baseline="0" dirty="0" smtClean="0"/>
          </a:p>
          <a:p>
            <a:r>
              <a:rPr lang="en-US" baseline="0" dirty="0" smtClean="0"/>
              <a:t>SEPHIS is a computer program which simulates the solvent extraction process for uranium and plutonium in systems of nitric acid and </a:t>
            </a:r>
            <a:r>
              <a:rPr lang="en-US" baseline="0" dirty="0" err="1" smtClean="0"/>
              <a:t>tributyl</a:t>
            </a:r>
            <a:r>
              <a:rPr lang="en-US" baseline="0" dirty="0" smtClean="0"/>
              <a:t> phosphate.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10</a:t>
            </a:fld>
            <a:endParaRPr lang="en-US"/>
          </a:p>
        </p:txBody>
      </p:sp>
    </p:spTree>
    <p:extLst>
      <p:ext uri="{BB962C8B-B14F-4D97-AF65-F5344CB8AC3E}">
        <p14:creationId xmlns:p14="http://schemas.microsoft.com/office/powerpoint/2010/main" val="390089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smtClean="0"/>
              <a:t>Absolutely bound = all</a:t>
            </a:r>
            <a:r>
              <a:rPr lang="en-US" sz="1200" baseline="0" dirty="0" smtClean="0"/>
              <a:t> results (biased, alt. code, operational band) are bound numerically by range</a:t>
            </a:r>
            <a:endParaRPr lang="en-US" sz="1200" dirty="0" smtClean="0"/>
          </a:p>
          <a:p>
            <a:pPr lvl="1"/>
            <a:r>
              <a:rPr lang="en-US" sz="1200" dirty="0" smtClean="0"/>
              <a:t>Effectively bound = all results that are numerically significant </a:t>
            </a:r>
            <a:r>
              <a:rPr lang="en-US" sz="1200" baseline="0" dirty="0" smtClean="0"/>
              <a:t>are bound numerically by range, e.g. fissile conc. Of 10^-20 g/L is not going to affect results</a:t>
            </a:r>
            <a:endParaRPr lang="en-US" sz="1200" dirty="0" smtClean="0"/>
          </a:p>
          <a:p>
            <a:pPr lvl="1"/>
            <a:r>
              <a:rPr lang="en-US" sz="1200" dirty="0" smtClean="0"/>
              <a:t>Bound by alternative analysis = the</a:t>
            </a:r>
            <a:r>
              <a:rPr lang="en-US" sz="1200" baseline="0" dirty="0" smtClean="0"/>
              <a:t> alt. code results bound the SEPHIS results </a:t>
            </a:r>
            <a:endParaRPr lang="en-US" sz="1200" dirty="0" smtClean="0"/>
          </a:p>
          <a:p>
            <a:pPr lvl="1"/>
            <a:r>
              <a:rPr lang="en-US" sz="1200" dirty="0" smtClean="0"/>
              <a:t>Bound by conservative biasing = the</a:t>
            </a:r>
            <a:r>
              <a:rPr lang="en-US" sz="1200" baseline="0" dirty="0" smtClean="0"/>
              <a:t> biased SEPHIS results bound the SEPHIS results </a:t>
            </a:r>
            <a:endParaRPr lang="en-US" sz="1200" dirty="0" smtClean="0"/>
          </a:p>
          <a:p>
            <a:pPr lvl="1"/>
            <a:r>
              <a:rPr lang="en-US" sz="1200" dirty="0" smtClean="0"/>
              <a:t>Bound by first order effects = when no</a:t>
            </a:r>
            <a:r>
              <a:rPr lang="en-US" sz="1200" baseline="0" dirty="0" smtClean="0"/>
              <a:t> other argument is applicable, is the process upset in a process parameter that is directly used to calculate the distribution coefficient? If not then its affect on the system will be minimal </a:t>
            </a:r>
          </a:p>
          <a:p>
            <a:pPr lvl="1"/>
            <a:endParaRPr lang="en-US" sz="1200" baseline="0" dirty="0" smtClean="0"/>
          </a:p>
        </p:txBody>
      </p:sp>
      <p:sp>
        <p:nvSpPr>
          <p:cNvPr id="4" name="Slide Number Placeholder 3"/>
          <p:cNvSpPr>
            <a:spLocks noGrp="1"/>
          </p:cNvSpPr>
          <p:nvPr>
            <p:ph type="sldNum" sz="quarter" idx="10"/>
          </p:nvPr>
        </p:nvSpPr>
        <p:spPr/>
        <p:txBody>
          <a:bodyPr/>
          <a:lstStyle/>
          <a:p>
            <a:fld id="{CC7E7FC0-4370-4F7C-BFBF-2DB251E09FD3}" type="slidenum">
              <a:rPr lang="en-US" smtClean="0"/>
              <a:t>12</a:t>
            </a:fld>
            <a:endParaRPr lang="en-US"/>
          </a:p>
        </p:txBody>
      </p:sp>
    </p:spTree>
    <p:extLst>
      <p:ext uri="{BB962C8B-B14F-4D97-AF65-F5344CB8AC3E}">
        <p14:creationId xmlns:p14="http://schemas.microsoft.com/office/powerpoint/2010/main" val="122353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SOLVEX was used prior</a:t>
            </a:r>
            <a:r>
              <a:rPr lang="en-US" baseline="0" dirty="0" smtClean="0"/>
              <a:t> to SEPHIS and is still employed for alternative analysis and scoping calculations </a:t>
            </a:r>
          </a:p>
          <a:p>
            <a:r>
              <a:rPr lang="en-US" baseline="0" dirty="0" smtClean="0"/>
              <a:t>SOLVEX also simulates the solvent extraction process, but requires a higher level of user input and is limited in functionality and capability </a:t>
            </a:r>
          </a:p>
          <a:p>
            <a:endParaRPr lang="en-US" baseline="0" dirty="0" smtClean="0"/>
          </a:p>
          <a:p>
            <a:r>
              <a:rPr lang="en-US" baseline="0" dirty="0" smtClean="0"/>
              <a:t>The modernized SEPHIS ACM was not available at the time of this work.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14</a:t>
            </a:fld>
            <a:endParaRPr lang="en-US"/>
          </a:p>
        </p:txBody>
      </p:sp>
    </p:spTree>
    <p:extLst>
      <p:ext uri="{BB962C8B-B14F-4D97-AF65-F5344CB8AC3E}">
        <p14:creationId xmlns:p14="http://schemas.microsoft.com/office/powerpoint/2010/main" val="141611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Absolutely</a:t>
            </a:r>
            <a:r>
              <a:rPr lang="en-US" b="1" baseline="0" dirty="0" smtClean="0"/>
              <a:t> bound </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17</a:t>
            </a:fld>
            <a:endParaRPr lang="en-US"/>
          </a:p>
        </p:txBody>
      </p:sp>
    </p:spTree>
    <p:extLst>
      <p:ext uri="{BB962C8B-B14F-4D97-AF65-F5344CB8AC3E}">
        <p14:creationId xmlns:p14="http://schemas.microsoft.com/office/powerpoint/2010/main" val="413732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Absolutely bound in all but stage 12 of the C-Bank. </a:t>
            </a:r>
          </a:p>
          <a:p>
            <a:r>
              <a:rPr lang="en-US" sz="1200" kern="1200" dirty="0" smtClean="0">
                <a:solidFill>
                  <a:schemeClr val="tx1"/>
                </a:solidFill>
                <a:effectLst/>
                <a:latin typeface="+mn-lt"/>
                <a:ea typeface="+mn-ea"/>
                <a:cs typeface="+mn-cs"/>
              </a:rPr>
              <a:t>The Stage 12 chemistry is bound by alternative analysis. It is also likely the biased SEPHIS results are too conservative, artificially inflating SEPHIS’s inherent over-prediction.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18</a:t>
            </a:fld>
            <a:endParaRPr lang="en-US"/>
          </a:p>
        </p:txBody>
      </p:sp>
    </p:spTree>
    <p:extLst>
      <p:ext uri="{BB962C8B-B14F-4D97-AF65-F5344CB8AC3E}">
        <p14:creationId xmlns:p14="http://schemas.microsoft.com/office/powerpoint/2010/main" val="132290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Absolutely bound </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19</a:t>
            </a:fld>
            <a:endParaRPr lang="en-US"/>
          </a:p>
        </p:txBody>
      </p:sp>
    </p:spTree>
    <p:extLst>
      <p:ext uri="{BB962C8B-B14F-4D97-AF65-F5344CB8AC3E}">
        <p14:creationId xmlns:p14="http://schemas.microsoft.com/office/powerpoint/2010/main" val="644919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Absolutely bound in all but stage 12 of the E-Bank. </a:t>
            </a:r>
          </a:p>
          <a:p>
            <a:r>
              <a:rPr lang="en-US" sz="1200" kern="1200" dirty="0" smtClean="0">
                <a:solidFill>
                  <a:schemeClr val="tx1"/>
                </a:solidFill>
                <a:effectLst/>
                <a:latin typeface="+mn-lt"/>
                <a:ea typeface="+mn-ea"/>
                <a:cs typeface="+mn-cs"/>
              </a:rPr>
              <a:t>The Stage 12 chemistry is bound by alternative analysis. It is also likely the biased SEPHIS results are too conservative, artificially inflating SEPHIS’s inherent over-prediction.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20</a:t>
            </a:fld>
            <a:endParaRPr lang="en-US"/>
          </a:p>
        </p:txBody>
      </p:sp>
    </p:spTree>
    <p:extLst>
      <p:ext uri="{BB962C8B-B14F-4D97-AF65-F5344CB8AC3E}">
        <p14:creationId xmlns:p14="http://schemas.microsoft.com/office/powerpoint/2010/main" val="426957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say the </a:t>
            </a:r>
            <a:r>
              <a:rPr lang="en-US" dirty="0" smtClean="0"/>
              <a:t>upset does </a:t>
            </a:r>
            <a:r>
              <a:rPr lang="en-US" dirty="0" smtClean="0"/>
              <a:t>not</a:t>
            </a:r>
            <a:r>
              <a:rPr lang="en-US" baseline="0" dirty="0" smtClean="0"/>
              <a:t> challenge criticality at the credible abnormal conditions (solid vertical lines), we believe that is true because we have analyzed a range that should include any bias or </a:t>
            </a:r>
            <a:r>
              <a:rPr lang="en-US" baseline="0" dirty="0" err="1" smtClean="0"/>
              <a:t>misprediction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21</a:t>
            </a:fld>
            <a:endParaRPr lang="en-US"/>
          </a:p>
        </p:txBody>
      </p:sp>
    </p:spTree>
    <p:extLst>
      <p:ext uri="{BB962C8B-B14F-4D97-AF65-F5344CB8AC3E}">
        <p14:creationId xmlns:p14="http://schemas.microsoft.com/office/powerpoint/2010/main" val="319743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Ditto</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22</a:t>
            </a:fld>
            <a:endParaRPr lang="en-US"/>
          </a:p>
        </p:txBody>
      </p:sp>
    </p:spTree>
    <p:extLst>
      <p:ext uri="{BB962C8B-B14F-4D97-AF65-F5344CB8AC3E}">
        <p14:creationId xmlns:p14="http://schemas.microsoft.com/office/powerpoint/2010/main" val="245458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23</a:t>
            </a:fld>
            <a:endParaRPr lang="en-US"/>
          </a:p>
        </p:txBody>
      </p:sp>
    </p:spTree>
    <p:extLst>
      <p:ext uri="{BB962C8B-B14F-4D97-AF65-F5344CB8AC3E}">
        <p14:creationId xmlns:p14="http://schemas.microsoft.com/office/powerpoint/2010/main" val="277817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Reflux is where uranium</a:t>
            </a:r>
            <a:r>
              <a:rPr lang="en-US" baseline="0" dirty="0" smtClean="0"/>
              <a:t> is stripped from the </a:t>
            </a:r>
            <a:r>
              <a:rPr lang="en-US" baseline="0" dirty="0" err="1" smtClean="0"/>
              <a:t>extractant</a:t>
            </a:r>
            <a:r>
              <a:rPr lang="en-US" baseline="0" dirty="0" smtClean="0"/>
              <a:t> back into the aqueous phase and concentrates or vice versa.</a:t>
            </a:r>
          </a:p>
          <a:p>
            <a:endParaRPr lang="en-US" baseline="0" dirty="0" smtClean="0"/>
          </a:p>
          <a:p>
            <a:r>
              <a:rPr lang="en-US" b="1" baseline="0" dirty="0" smtClean="0"/>
              <a:t>Say </a:t>
            </a:r>
            <a:r>
              <a:rPr lang="en-US" b="1" baseline="0" dirty="0" err="1" smtClean="0"/>
              <a:t>Tributyl</a:t>
            </a:r>
            <a:r>
              <a:rPr lang="en-US" b="1" baseline="0" dirty="0" smtClean="0"/>
              <a:t> Phosphate just in case people don’t know. </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2</a:t>
            </a:fld>
            <a:endParaRPr lang="en-US"/>
          </a:p>
        </p:txBody>
      </p:sp>
    </p:spTree>
    <p:extLst>
      <p:ext uri="{BB962C8B-B14F-4D97-AF65-F5344CB8AC3E}">
        <p14:creationId xmlns:p14="http://schemas.microsoft.com/office/powerpoint/2010/main" val="1137963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Acceptable may be a slight misnomer but is</a:t>
            </a:r>
            <a:r>
              <a:rPr lang="en-US" baseline="0" dirty="0" smtClean="0"/>
              <a:t> the language being used for now at least internally. We want to be confident that SEPHIS is either conservatively biased or at the very least the chemistry conditions we model bound the actual range of possible upsets, either absolutely or effectively. </a:t>
            </a:r>
          </a:p>
          <a:p>
            <a:endParaRPr lang="en-US" baseline="0" dirty="0" smtClean="0"/>
          </a:p>
          <a:p>
            <a:r>
              <a:rPr lang="en-US" baseline="0" dirty="0" smtClean="0"/>
              <a:t>SEPHIS-ACM for Aspen Custom Modeler, is probably the biggest upgrade to the SEPHIS code in more than a generation. It ports the methodology completely to a new platform with a GUI interface. Moreover, the ACM version includes improved chemistry correlations, better tracking of materials, more chemical species to be tracked, flexibility to model the entire process system, not just the solvent extraction banks. Perhaps next year the developer of ACM and/or myself will give you an update on it.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24</a:t>
            </a:fld>
            <a:endParaRPr lang="en-US"/>
          </a:p>
        </p:txBody>
      </p:sp>
    </p:spTree>
    <p:extLst>
      <p:ext uri="{BB962C8B-B14F-4D97-AF65-F5344CB8AC3E}">
        <p14:creationId xmlns:p14="http://schemas.microsoft.com/office/powerpoint/2010/main" val="41758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screenshot</a:t>
            </a:r>
            <a:r>
              <a:rPr lang="en-US" baseline="0" dirty="0" smtClean="0"/>
              <a:t> here shows the full first uranium cycle modeled including solvent recycle, high and low activity waste streams and product concentration. Each stream tracks 25-40 chemical species compared to the SEPHIS Mod 4’s six.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26</a:t>
            </a:fld>
            <a:endParaRPr lang="en-US"/>
          </a:p>
        </p:txBody>
      </p:sp>
    </p:spTree>
    <p:extLst>
      <p:ext uri="{BB962C8B-B14F-4D97-AF65-F5344CB8AC3E}">
        <p14:creationId xmlns:p14="http://schemas.microsoft.com/office/powerpoint/2010/main" val="356473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Interconnected flow, organic on top, aqueous</a:t>
            </a:r>
            <a:r>
              <a:rPr lang="en-US" baseline="0" dirty="0" smtClean="0"/>
              <a:t> on bottom</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27</a:t>
            </a:fld>
            <a:endParaRPr lang="en-US"/>
          </a:p>
        </p:txBody>
      </p:sp>
    </p:spTree>
    <p:extLst>
      <p:ext uri="{BB962C8B-B14F-4D97-AF65-F5344CB8AC3E}">
        <p14:creationId xmlns:p14="http://schemas.microsoft.com/office/powerpoint/2010/main" val="354367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Absolutely</a:t>
            </a:r>
            <a:r>
              <a:rPr lang="en-US" b="1" baseline="0" dirty="0" smtClean="0"/>
              <a:t> bound </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28</a:t>
            </a:fld>
            <a:endParaRPr lang="en-US"/>
          </a:p>
        </p:txBody>
      </p:sp>
    </p:spTree>
    <p:extLst>
      <p:ext uri="{BB962C8B-B14F-4D97-AF65-F5344CB8AC3E}">
        <p14:creationId xmlns:p14="http://schemas.microsoft.com/office/powerpoint/2010/main" val="27769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Absolutely</a:t>
            </a:r>
            <a:r>
              <a:rPr lang="en-US" b="1" baseline="0" dirty="0" smtClean="0"/>
              <a:t> bound </a:t>
            </a:r>
            <a:endParaRPr lang="en-US" b="1" dirty="0" smtClean="0"/>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29</a:t>
            </a:fld>
            <a:endParaRPr lang="en-US"/>
          </a:p>
        </p:txBody>
      </p:sp>
    </p:spTree>
    <p:extLst>
      <p:ext uri="{BB962C8B-B14F-4D97-AF65-F5344CB8AC3E}">
        <p14:creationId xmlns:p14="http://schemas.microsoft.com/office/powerpoint/2010/main" val="1453641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Absolutely bound in Stages 8-16 of the D-Bank. The remainder of the D-Bank is bound by alternative analysis. In fact only the biased SEPHIS results are out of the overall minimum bound and then only by the difference between 1.78 </a:t>
            </a:r>
            <a:r>
              <a:rPr lang="en-US" sz="1200" kern="1200" dirty="0" err="1" smtClean="0">
                <a:solidFill>
                  <a:schemeClr val="tx1"/>
                </a:solidFill>
                <a:effectLst/>
                <a:latin typeface="+mn-lt"/>
                <a:ea typeface="+mn-ea"/>
                <a:cs typeface="+mn-cs"/>
              </a:rPr>
              <a:t>gU</a:t>
            </a:r>
            <a:r>
              <a:rPr lang="en-US" sz="1200" kern="1200" dirty="0" smtClean="0">
                <a:solidFill>
                  <a:schemeClr val="tx1"/>
                </a:solidFill>
                <a:effectLst/>
                <a:latin typeface="+mn-lt"/>
                <a:ea typeface="+mn-ea"/>
                <a:cs typeface="+mn-cs"/>
              </a:rPr>
              <a:t>/L and 1.48 </a:t>
            </a:r>
            <a:r>
              <a:rPr lang="en-US" sz="1200" kern="1200" dirty="0" err="1" smtClean="0">
                <a:solidFill>
                  <a:schemeClr val="tx1"/>
                </a:solidFill>
                <a:effectLst/>
                <a:latin typeface="+mn-lt"/>
                <a:ea typeface="+mn-ea"/>
                <a:cs typeface="+mn-cs"/>
              </a:rPr>
              <a:t>gU</a:t>
            </a:r>
            <a:r>
              <a:rPr lang="en-US" sz="1200" kern="1200" dirty="0" smtClean="0">
                <a:solidFill>
                  <a:schemeClr val="tx1"/>
                </a:solidFill>
                <a:effectLst/>
                <a:latin typeface="+mn-lt"/>
                <a:ea typeface="+mn-ea"/>
                <a:cs typeface="+mn-cs"/>
              </a:rPr>
              <a:t>/L and the unbiased SEPHIS conservatively predicts the higher of those values.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30</a:t>
            </a:fld>
            <a:endParaRPr lang="en-US"/>
          </a:p>
        </p:txBody>
      </p:sp>
    </p:spTree>
    <p:extLst>
      <p:ext uri="{BB962C8B-B14F-4D97-AF65-F5344CB8AC3E}">
        <p14:creationId xmlns:p14="http://schemas.microsoft.com/office/powerpoint/2010/main" val="514853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Absolutely bound</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31</a:t>
            </a:fld>
            <a:endParaRPr lang="en-US"/>
          </a:p>
        </p:txBody>
      </p:sp>
    </p:spTree>
    <p:extLst>
      <p:ext uri="{BB962C8B-B14F-4D97-AF65-F5344CB8AC3E}">
        <p14:creationId xmlns:p14="http://schemas.microsoft.com/office/powerpoint/2010/main" val="450325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Absolutely bound</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32</a:t>
            </a:fld>
            <a:endParaRPr lang="en-US"/>
          </a:p>
        </p:txBody>
      </p:sp>
    </p:spTree>
    <p:extLst>
      <p:ext uri="{BB962C8B-B14F-4D97-AF65-F5344CB8AC3E}">
        <p14:creationId xmlns:p14="http://schemas.microsoft.com/office/powerpoint/2010/main" val="261816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Absolutely bound</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33</a:t>
            </a:fld>
            <a:endParaRPr lang="en-US"/>
          </a:p>
        </p:txBody>
      </p:sp>
    </p:spTree>
    <p:extLst>
      <p:ext uri="{BB962C8B-B14F-4D97-AF65-F5344CB8AC3E}">
        <p14:creationId xmlns:p14="http://schemas.microsoft.com/office/powerpoint/2010/main" val="3720949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Absolutely bound in the E-Bank and in Stages 1 through 7 of the D-Bank. Both the biased SEPHIS and SOLVEX results predict lower uranium distribution coefficients than the bound values. The bank is still effectively bound even with the slight variations because the concentration of uranium in the D-Bank Stages 8 through 16 drops to effectively 0 so slight </a:t>
            </a:r>
            <a:r>
              <a:rPr lang="en-US" sz="1200" kern="1200" dirty="0" err="1" smtClean="0">
                <a:solidFill>
                  <a:schemeClr val="tx1"/>
                </a:solidFill>
                <a:effectLst/>
                <a:latin typeface="+mn-lt"/>
                <a:ea typeface="+mn-ea"/>
                <a:cs typeface="+mn-cs"/>
              </a:rPr>
              <a:t>mispredictions</a:t>
            </a:r>
            <a:r>
              <a:rPr lang="en-US" sz="1200" kern="1200" dirty="0" smtClean="0">
                <a:solidFill>
                  <a:schemeClr val="tx1"/>
                </a:solidFill>
                <a:effectLst/>
                <a:latin typeface="+mn-lt"/>
                <a:ea typeface="+mn-ea"/>
                <a:cs typeface="+mn-cs"/>
              </a:rPr>
              <a:t> are tolerable since they have negligible (if any) impact on the system multiplication.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34</a:t>
            </a:fld>
            <a:endParaRPr lang="en-US"/>
          </a:p>
        </p:txBody>
      </p:sp>
    </p:spTree>
    <p:extLst>
      <p:ext uri="{BB962C8B-B14F-4D97-AF65-F5344CB8AC3E}">
        <p14:creationId xmlns:p14="http://schemas.microsoft.com/office/powerpoint/2010/main" val="385378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cycle, consisting of two 16-stage banks (A and B-banks) and one 12-stage bank (C-Bank).</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first cycle aqueous product is then concentrated, adjusted for acidity and fed to the second cycle.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 these</a:t>
            </a:r>
            <a:r>
              <a:rPr lang="en-US" sz="1200" kern="1200" baseline="0" dirty="0" smtClean="0">
                <a:solidFill>
                  <a:schemeClr val="tx1"/>
                </a:solidFill>
                <a:effectLst/>
                <a:latin typeface="+mn-lt"/>
                <a:ea typeface="+mn-ea"/>
                <a:cs typeface="+mn-cs"/>
              </a:rPr>
              <a:t> conditions, </a:t>
            </a:r>
            <a:r>
              <a:rPr lang="en-US" sz="1200" kern="1200" dirty="0" smtClean="0">
                <a:solidFill>
                  <a:schemeClr val="tx1"/>
                </a:solidFill>
                <a:effectLst/>
                <a:latin typeface="+mn-lt"/>
                <a:ea typeface="+mn-ea"/>
                <a:cs typeface="+mn-cs"/>
              </a:rPr>
              <a:t>H-Canyon is working to a conservative 73 wt.% enriched uranium flowsheet.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7E7FC0-4370-4F7C-BFBF-2DB251E09FD3}" type="slidenum">
              <a:rPr lang="en-US" smtClean="0"/>
              <a:t>3</a:t>
            </a:fld>
            <a:endParaRPr lang="en-US"/>
          </a:p>
        </p:txBody>
      </p:sp>
    </p:spTree>
    <p:extLst>
      <p:ext uri="{BB962C8B-B14F-4D97-AF65-F5344CB8AC3E}">
        <p14:creationId xmlns:p14="http://schemas.microsoft.com/office/powerpoint/2010/main" val="2875129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Effectively</a:t>
            </a:r>
            <a:r>
              <a:rPr lang="en-US" b="1" baseline="0" dirty="0" smtClean="0"/>
              <a:t> bound</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35</a:t>
            </a:fld>
            <a:endParaRPr lang="en-US"/>
          </a:p>
        </p:txBody>
      </p:sp>
    </p:spTree>
    <p:extLst>
      <p:ext uri="{BB962C8B-B14F-4D97-AF65-F5344CB8AC3E}">
        <p14:creationId xmlns:p14="http://schemas.microsoft.com/office/powerpoint/2010/main" val="2187568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Absolutely bound </a:t>
            </a:r>
            <a:endParaRPr lang="en-US" b="1" dirty="0"/>
          </a:p>
        </p:txBody>
      </p:sp>
      <p:sp>
        <p:nvSpPr>
          <p:cNvPr id="4" name="Slide Number Placeholder 3"/>
          <p:cNvSpPr>
            <a:spLocks noGrp="1"/>
          </p:cNvSpPr>
          <p:nvPr>
            <p:ph type="sldNum" sz="quarter" idx="10"/>
          </p:nvPr>
        </p:nvSpPr>
        <p:spPr/>
        <p:txBody>
          <a:bodyPr/>
          <a:lstStyle/>
          <a:p>
            <a:fld id="{CC7E7FC0-4370-4F7C-BFBF-2DB251E09FD3}" type="slidenum">
              <a:rPr lang="en-US" smtClean="0"/>
              <a:t>36</a:t>
            </a:fld>
            <a:endParaRPr lang="en-US"/>
          </a:p>
        </p:txBody>
      </p:sp>
    </p:spTree>
    <p:extLst>
      <p:ext uri="{BB962C8B-B14F-4D97-AF65-F5344CB8AC3E}">
        <p14:creationId xmlns:p14="http://schemas.microsoft.com/office/powerpoint/2010/main" val="1362996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effectively bound in the C-Bank. SOLVEX cases are not bounded in C-Bank below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stage in C-Bank but the acid concentration is effectively 0 for those stages.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37</a:t>
            </a:fld>
            <a:endParaRPr lang="en-US"/>
          </a:p>
        </p:txBody>
      </p:sp>
    </p:spTree>
    <p:extLst>
      <p:ext uri="{BB962C8B-B14F-4D97-AF65-F5344CB8AC3E}">
        <p14:creationId xmlns:p14="http://schemas.microsoft.com/office/powerpoint/2010/main" val="2404981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Absolutely bound in Stages 1 through 7 of D-Bank.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Stages 8 through 16 of D-Bank have the acid distribution coefficient under predicted by the biased SEPHIS results and over predicted, though negligibly so, by the SOLVEX results. Review of the aqueous and organic acid predictions found them to be acceptably bounded so by relation, the distribution coefficient is also acceptable.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38</a:t>
            </a:fld>
            <a:endParaRPr lang="en-US"/>
          </a:p>
        </p:txBody>
      </p:sp>
    </p:spTree>
    <p:extLst>
      <p:ext uri="{BB962C8B-B14F-4D97-AF65-F5344CB8AC3E}">
        <p14:creationId xmlns:p14="http://schemas.microsoft.com/office/powerpoint/2010/main" val="2458899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Absolutely bound Stages 10 through 12 of the E-Bank.  The remainder of the E-Bank is both effectively bound because the predicted value is so lot and bound by conservative biasing.  The acid concentrations in Stages 1 through 9 of E-Bank are also negligibly low so that the limits of the SOLVEX correlation data are being approached so there may be some extrapolation in the SOLVEX results for E-Bank.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39</a:t>
            </a:fld>
            <a:endParaRPr lang="en-US"/>
          </a:p>
        </p:txBody>
      </p:sp>
    </p:spTree>
    <p:extLst>
      <p:ext uri="{BB962C8B-B14F-4D97-AF65-F5344CB8AC3E}">
        <p14:creationId xmlns:p14="http://schemas.microsoft.com/office/powerpoint/2010/main" val="981487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installation</a:t>
            </a:r>
            <a:r>
              <a:rPr lang="en-US" baseline="0" dirty="0" smtClean="0"/>
              <a:t> (approx. 1954)</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40</a:t>
            </a:fld>
            <a:endParaRPr lang="en-US"/>
          </a:p>
        </p:txBody>
      </p:sp>
    </p:spTree>
    <p:extLst>
      <p:ext uri="{BB962C8B-B14F-4D97-AF65-F5344CB8AC3E}">
        <p14:creationId xmlns:p14="http://schemas.microsoft.com/office/powerpoint/2010/main" val="398112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 stage bank Replacement, mid-1990s</a:t>
            </a:r>
          </a:p>
          <a:p>
            <a:r>
              <a:rPr lang="en-US" b="0" dirty="0" smtClean="0"/>
              <a:t>People</a:t>
            </a:r>
            <a:r>
              <a:rPr lang="en-US" b="0" baseline="0" dirty="0" smtClean="0"/>
              <a:t> were smaller in the 1990s… </a:t>
            </a:r>
            <a:r>
              <a:rPr lang="en-US" b="0" baseline="0" smtClean="0"/>
              <a:t>I know I </a:t>
            </a:r>
            <a:r>
              <a:rPr lang="en-US" b="0" baseline="0" dirty="0" smtClean="0"/>
              <a:t>was</a:t>
            </a:r>
            <a:endParaRPr lang="en-US" b="0" dirty="0"/>
          </a:p>
        </p:txBody>
      </p:sp>
      <p:sp>
        <p:nvSpPr>
          <p:cNvPr id="4" name="Slide Number Placeholder 3"/>
          <p:cNvSpPr>
            <a:spLocks noGrp="1"/>
          </p:cNvSpPr>
          <p:nvPr>
            <p:ph type="sldNum" sz="quarter" idx="10"/>
          </p:nvPr>
        </p:nvSpPr>
        <p:spPr/>
        <p:txBody>
          <a:bodyPr/>
          <a:lstStyle/>
          <a:p>
            <a:fld id="{CC7E7FC0-4370-4F7C-BFBF-2DB251E09FD3}" type="slidenum">
              <a:rPr lang="en-US" smtClean="0"/>
              <a:t>41</a:t>
            </a:fld>
            <a:endParaRPr lang="en-US"/>
          </a:p>
        </p:txBody>
      </p:sp>
    </p:spTree>
    <p:extLst>
      <p:ext uri="{BB962C8B-B14F-4D97-AF65-F5344CB8AC3E}">
        <p14:creationId xmlns:p14="http://schemas.microsoft.com/office/powerpoint/2010/main" val="3338341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12-stage bank Replacement, mid-1990s</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42</a:t>
            </a:fld>
            <a:endParaRPr lang="en-US"/>
          </a:p>
        </p:txBody>
      </p:sp>
    </p:spTree>
    <p:extLst>
      <p:ext uri="{BB962C8B-B14F-4D97-AF65-F5344CB8AC3E}">
        <p14:creationId xmlns:p14="http://schemas.microsoft.com/office/powerpoint/2010/main" val="76956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Further purifies the uranium and removes to a great extent any remaining transuranic actinides and fission products. The </a:t>
            </a:r>
            <a:r>
              <a:rPr lang="en-US" sz="1200" kern="1200" dirty="0" err="1" smtClean="0">
                <a:solidFill>
                  <a:schemeClr val="tx1"/>
                </a:solidFill>
                <a:effectLst/>
                <a:latin typeface="+mn-lt"/>
                <a:ea typeface="+mn-ea"/>
                <a:cs typeface="+mn-cs"/>
              </a:rPr>
              <a:t>ferrious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sulfamate</a:t>
            </a:r>
            <a:r>
              <a:rPr lang="en-US" sz="1200" kern="1200" dirty="0" smtClean="0">
                <a:solidFill>
                  <a:schemeClr val="tx1"/>
                </a:solidFill>
                <a:effectLst/>
                <a:latin typeface="+mn-lt"/>
                <a:ea typeface="+mn-ea"/>
                <a:cs typeface="+mn-cs"/>
              </a:rPr>
              <a:t> is a</a:t>
            </a:r>
            <a:r>
              <a:rPr lang="en-US" sz="1200" kern="1200" baseline="0" dirty="0" smtClean="0">
                <a:solidFill>
                  <a:schemeClr val="tx1"/>
                </a:solidFill>
                <a:effectLst/>
                <a:latin typeface="+mn-lt"/>
                <a:ea typeface="+mn-ea"/>
                <a:cs typeface="+mn-cs"/>
              </a:rPr>
              <a:t> reducing agent the keeps Pu in an </a:t>
            </a:r>
            <a:r>
              <a:rPr lang="en-US" sz="1200" kern="1200" baseline="0" dirty="0" err="1" smtClean="0">
                <a:solidFill>
                  <a:schemeClr val="tx1"/>
                </a:solidFill>
                <a:effectLst/>
                <a:latin typeface="+mn-lt"/>
                <a:ea typeface="+mn-ea"/>
                <a:cs typeface="+mn-cs"/>
              </a:rPr>
              <a:t>inextractable</a:t>
            </a:r>
            <a:r>
              <a:rPr lang="en-US" sz="1200" kern="1200" baseline="0" dirty="0" smtClean="0">
                <a:solidFill>
                  <a:schemeClr val="tx1"/>
                </a:solidFill>
                <a:effectLst/>
                <a:latin typeface="+mn-lt"/>
                <a:ea typeface="+mn-ea"/>
                <a:cs typeface="+mn-cs"/>
              </a:rPr>
              <a:t> oxidation state.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4</a:t>
            </a:fld>
            <a:endParaRPr lang="en-US"/>
          </a:p>
        </p:txBody>
      </p:sp>
    </p:spTree>
    <p:extLst>
      <p:ext uri="{BB962C8B-B14F-4D97-AF65-F5344CB8AC3E}">
        <p14:creationId xmlns:p14="http://schemas.microsoft.com/office/powerpoint/2010/main" val="343727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a:t>
            </a:r>
            <a:r>
              <a:rPr lang="en-US" baseline="0" dirty="0" smtClean="0"/>
              <a:t> time of this authorship we have analyzed all of the acid, and most of the flow rate, TBP, and uranium </a:t>
            </a:r>
            <a:r>
              <a:rPr lang="en-US" baseline="0" dirty="0" err="1" smtClean="0"/>
              <a:t>concnetration</a:t>
            </a:r>
            <a:r>
              <a:rPr lang="en-US" baseline="0" dirty="0" smtClean="0"/>
              <a:t> upsets using this methodology. We however only have limited time here.</a:t>
            </a:r>
          </a:p>
          <a:p>
            <a:endParaRPr lang="en-US" baseline="0" dirty="0" smtClean="0"/>
          </a:p>
          <a:p>
            <a:r>
              <a:rPr lang="en-US" baseline="0" dirty="0" smtClean="0"/>
              <a:t>The operating limits are the abnormal because on the process parameter is beyond that the process must corrected or shutdown.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5</a:t>
            </a:fld>
            <a:endParaRPr lang="en-US"/>
          </a:p>
        </p:txBody>
      </p:sp>
    </p:spTree>
    <p:extLst>
      <p:ext uri="{BB962C8B-B14F-4D97-AF65-F5344CB8AC3E}">
        <p14:creationId xmlns:p14="http://schemas.microsoft.com/office/powerpoint/2010/main" val="157173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See two cross sectional views looking across the stage and down the mixing section end.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Low density solvent or organic phase enters from the top of one stage and higher density aqueous acid enters from the bottom of another stage.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Counter current flow</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Mixing section mixes the two phases with an impeller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Settling section, with the exception of baffles (not pictured) and a weir is long free space for the phases to separate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Criticality models neglect all interstitial structures except sides and top and bottom places to conservatively add fissile solution and increase interaction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Here are the assumed dimensions of the two types of banks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small air pocket is assumed around the mixer-settler, reflective of reality, but is bounded with fully reflected boundary conditions beyond that.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7E7FC0-4370-4F7C-BFBF-2DB251E09FD3}" type="slidenum">
              <a:rPr lang="en-US" smtClean="0"/>
              <a:t>6</a:t>
            </a:fld>
            <a:endParaRPr lang="en-US"/>
          </a:p>
        </p:txBody>
      </p:sp>
    </p:spTree>
    <p:extLst>
      <p:ext uri="{BB962C8B-B14F-4D97-AF65-F5344CB8AC3E}">
        <p14:creationId xmlns:p14="http://schemas.microsoft.com/office/powerpoint/2010/main" val="401285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Historically, the canyon processed at the 73 wt.% enriched U flowsheet. This more realistically captured the canyon operations and </a:t>
            </a:r>
            <a:r>
              <a:rPr lang="en-US" b="0" baseline="0" dirty="0" err="1" smtClean="0"/>
              <a:t>futhremore</a:t>
            </a:r>
            <a:r>
              <a:rPr lang="en-US" b="0" baseline="0" dirty="0" smtClean="0"/>
              <a:t>, the chemistry sees only uranium.  Currently the canyon is switching to a 50 wt.% flow sheet for separations.  HEU fuels dissolved may be a mix of enrichments from 20 to 93 wt.% and the solution is </a:t>
            </a:r>
            <a:r>
              <a:rPr lang="en-US" b="0" baseline="0" dirty="0" err="1" smtClean="0"/>
              <a:t>downblended</a:t>
            </a:r>
            <a:r>
              <a:rPr lang="en-US" b="0" baseline="0" dirty="0" smtClean="0"/>
              <a:t> with natural uranium to the desired enrichment prior to entering 1</a:t>
            </a:r>
            <a:r>
              <a:rPr lang="en-US" b="0" baseline="30000" dirty="0" smtClean="0"/>
              <a:t>st</a:t>
            </a:r>
            <a:r>
              <a:rPr lang="en-US" b="0" baseline="0" dirty="0" smtClean="0"/>
              <a:t> cycle. </a:t>
            </a:r>
            <a:endParaRPr lang="en-US" b="0" dirty="0" smtClean="0"/>
          </a:p>
          <a:p>
            <a:endParaRPr lang="en-US" b="1" dirty="0" smtClean="0"/>
          </a:p>
          <a:p>
            <a:r>
              <a:rPr lang="en-US" b="1" dirty="0" smtClean="0"/>
              <a:t>These</a:t>
            </a:r>
            <a:r>
              <a:rPr lang="en-US" b="1" baseline="0" dirty="0" smtClean="0"/>
              <a:t> components are all volume and mass “smeared” into the KENO mixtures. </a:t>
            </a:r>
            <a:endParaRPr lang="en-US" b="1" dirty="0" smtClean="0"/>
          </a:p>
          <a:p>
            <a:endParaRPr lang="en-US" dirty="0" smtClean="0"/>
          </a:p>
          <a:p>
            <a:r>
              <a:rPr lang="en-US" dirty="0" smtClean="0"/>
              <a:t>Assumed only U-238 and U-235, assumed settling</a:t>
            </a:r>
            <a:r>
              <a:rPr lang="en-US" baseline="0" dirty="0" smtClean="0"/>
              <a:t> aqueous, settling organic, and mixing combination. </a:t>
            </a:r>
          </a:p>
          <a:p>
            <a:r>
              <a:rPr lang="en-US" sz="1200" kern="1200" dirty="0" smtClean="0">
                <a:solidFill>
                  <a:schemeClr val="tx1"/>
                </a:solidFill>
                <a:effectLst/>
                <a:latin typeface="+mn-lt"/>
                <a:ea typeface="+mn-ea"/>
                <a:cs typeface="+mn-cs"/>
              </a:rPr>
              <a:t>TBP is 7.5 volume percent of the input organic stream which results in a combined TBP and n‑paraffin density of 0.7743 g/cm</a:t>
            </a:r>
            <a:r>
              <a:rPr lang="en-US" sz="1200" kern="1200" baseline="30000" dirty="0" smtClean="0">
                <a:solidFill>
                  <a:schemeClr val="tx1"/>
                </a:solidFill>
                <a:effectLst/>
                <a:latin typeface="+mn-lt"/>
                <a:ea typeface="+mn-ea"/>
                <a:cs typeface="+mn-cs"/>
              </a:rPr>
              <a:t>3</a:t>
            </a:r>
          </a:p>
          <a:p>
            <a:r>
              <a:rPr lang="en-US" sz="1200" kern="1200" baseline="0" dirty="0" smtClean="0">
                <a:solidFill>
                  <a:schemeClr val="tx1"/>
                </a:solidFill>
                <a:effectLst/>
                <a:latin typeface="+mn-lt"/>
                <a:ea typeface="+mn-ea"/>
                <a:cs typeface="+mn-cs"/>
              </a:rPr>
              <a:t>There is less than 1 g/L trace plutonium which is neglected as it is not extracted and leaves the system with A-Bank aqueous waste. </a:t>
            </a:r>
            <a:endParaRPr lang="en-US" baseline="0" dirty="0"/>
          </a:p>
        </p:txBody>
      </p:sp>
      <p:sp>
        <p:nvSpPr>
          <p:cNvPr id="4" name="Slide Number Placeholder 3"/>
          <p:cNvSpPr>
            <a:spLocks noGrp="1"/>
          </p:cNvSpPr>
          <p:nvPr>
            <p:ph type="sldNum" sz="quarter" idx="10"/>
          </p:nvPr>
        </p:nvSpPr>
        <p:spPr/>
        <p:txBody>
          <a:bodyPr/>
          <a:lstStyle/>
          <a:p>
            <a:fld id="{CC7E7FC0-4370-4F7C-BFBF-2DB251E09FD3}" type="slidenum">
              <a:rPr lang="en-US" smtClean="0"/>
              <a:t>7</a:t>
            </a:fld>
            <a:endParaRPr lang="en-US"/>
          </a:p>
        </p:txBody>
      </p:sp>
    </p:spTree>
    <p:extLst>
      <p:ext uri="{BB962C8B-B14F-4D97-AF65-F5344CB8AC3E}">
        <p14:creationId xmlns:p14="http://schemas.microsoft.com/office/powerpoint/2010/main" val="229111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Busy, actual diagram</a:t>
            </a:r>
          </a:p>
          <a:p>
            <a:pPr marL="171450" indent="-171450">
              <a:buFont typeface="Arial" panose="020B0604020202020204" pitchFamily="34" charset="0"/>
              <a:buChar char="•"/>
            </a:pPr>
            <a:r>
              <a:rPr lang="en-US" b="0" dirty="0" smtClean="0"/>
              <a:t>Note</a:t>
            </a:r>
            <a:r>
              <a:rPr lang="en-US" b="0" baseline="0" dirty="0" smtClean="0"/>
              <a:t> the counter current outlets</a:t>
            </a:r>
          </a:p>
          <a:p>
            <a:pPr marL="171450" indent="-171450">
              <a:buFont typeface="Arial" panose="020B0604020202020204" pitchFamily="34" charset="0"/>
              <a:buChar char="•"/>
            </a:pPr>
            <a:r>
              <a:rPr lang="en-US" b="0" baseline="0" dirty="0" smtClean="0"/>
              <a:t>Note the aqueous </a:t>
            </a:r>
            <a:r>
              <a:rPr lang="en-US" b="0" baseline="0" dirty="0" smtClean="0"/>
              <a:t>pressure </a:t>
            </a:r>
            <a:r>
              <a:rPr lang="en-US" b="0" baseline="0" dirty="0" smtClean="0"/>
              <a:t>controller which allows the operators to manually control the average aqueous and organic volume fractions in the settling sections. </a:t>
            </a:r>
            <a:endParaRPr lang="en-US" b="0" dirty="0"/>
          </a:p>
        </p:txBody>
      </p:sp>
      <p:sp>
        <p:nvSpPr>
          <p:cNvPr id="4" name="Slide Number Placeholder 3"/>
          <p:cNvSpPr>
            <a:spLocks noGrp="1"/>
          </p:cNvSpPr>
          <p:nvPr>
            <p:ph type="sldNum" sz="quarter" idx="10"/>
          </p:nvPr>
        </p:nvSpPr>
        <p:spPr/>
        <p:txBody>
          <a:bodyPr/>
          <a:lstStyle/>
          <a:p>
            <a:fld id="{CC7E7FC0-4370-4F7C-BFBF-2DB251E09FD3}" type="slidenum">
              <a:rPr lang="en-US" smtClean="0"/>
              <a:t>8</a:t>
            </a:fld>
            <a:endParaRPr lang="en-US"/>
          </a:p>
        </p:txBody>
      </p:sp>
    </p:spTree>
    <p:extLst>
      <p:ext uri="{BB962C8B-B14F-4D97-AF65-F5344CB8AC3E}">
        <p14:creationId xmlns:p14="http://schemas.microsoft.com/office/powerpoint/2010/main" val="333834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aqueous and organic inlet compositions are smeared into a single composition for the mixer section. The settler section is filled with the aqueous composition on the bottom and the organic composition on the top. </a:t>
            </a:r>
            <a:r>
              <a:rPr lang="en-US" sz="1200" b="1" kern="1200" dirty="0" smtClean="0">
                <a:solidFill>
                  <a:schemeClr val="tx1"/>
                </a:solidFill>
                <a:effectLst/>
                <a:latin typeface="+mn-lt"/>
                <a:ea typeface="+mn-ea"/>
                <a:cs typeface="+mn-cs"/>
              </a:rPr>
              <a:t>In operation, the height may also be set by air pressure an interface controller which averages</a:t>
            </a:r>
            <a:r>
              <a:rPr lang="en-US" sz="1200" b="1" kern="1200" baseline="0" dirty="0" smtClean="0">
                <a:solidFill>
                  <a:schemeClr val="tx1"/>
                </a:solidFill>
                <a:effectLst/>
                <a:latin typeface="+mn-lt"/>
                <a:ea typeface="+mn-ea"/>
                <a:cs typeface="+mn-cs"/>
              </a:rPr>
              <a:t> to 50% each phase in the settling section</a:t>
            </a:r>
            <a:r>
              <a:rPr lang="en-US" sz="1200" b="1"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Without</a:t>
            </a:r>
            <a:r>
              <a:rPr lang="en-US" sz="1200" b="0" kern="1200" baseline="0" dirty="0" smtClean="0">
                <a:solidFill>
                  <a:schemeClr val="tx1"/>
                </a:solidFill>
                <a:effectLst/>
                <a:latin typeface="+mn-lt"/>
                <a:ea typeface="+mn-ea"/>
                <a:cs typeface="+mn-cs"/>
              </a:rPr>
              <a:t> this, the volumes are determined by flow rates of each phase. </a:t>
            </a:r>
            <a:endParaRPr lang="en-US" b="1" dirty="0" smtClean="0"/>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9</a:t>
            </a:fld>
            <a:endParaRPr lang="en-US"/>
          </a:p>
        </p:txBody>
      </p:sp>
    </p:spTree>
    <p:extLst>
      <p:ext uri="{BB962C8B-B14F-4D97-AF65-F5344CB8AC3E}">
        <p14:creationId xmlns:p14="http://schemas.microsoft.com/office/powerpoint/2010/main" val="2503937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SRNSTitleBackground3"/>
          <p:cNvPicPr>
            <a:picLocks noChangeAspect="1" noChangeArrowheads="1"/>
          </p:cNvPicPr>
          <p:nvPr/>
        </p:nvPicPr>
        <p:blipFill>
          <a:blip r:embed="rId2" cstate="print">
            <a:extLst>
              <a:ext uri="{28A0092B-C50C-407E-A947-70E740481C1C}">
                <a14:useLocalDpi xmlns:a14="http://schemas.microsoft.com/office/drawing/2010/main" val="0"/>
              </a:ext>
            </a:extLst>
          </a:blip>
          <a:srcRect t="2197" r="29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6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363083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29626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59214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48246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7250" y="1038225"/>
            <a:ext cx="3914775"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4425" y="1038225"/>
            <a:ext cx="3914775"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44462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39321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06507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94003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91512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96930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SRNSPageBackground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50"/>
            <a:ext cx="913765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858000" y="64770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rgbClr val="005596"/>
                </a:solidFill>
              </a:defRPr>
            </a:lvl1pPr>
          </a:lstStyle>
          <a:p>
            <a:fld id="{35278D33-6E70-453E-8CCB-833000556998}" type="slidenum">
              <a:rPr lang="en-US" smtClean="0"/>
              <a:t>‹#›</a:t>
            </a:fld>
            <a:endParaRPr lang="en-US"/>
          </a:p>
        </p:txBody>
      </p:sp>
      <p:sp>
        <p:nvSpPr>
          <p:cNvPr id="1028" name="Rectangle 2"/>
          <p:cNvSpPr>
            <a:spLocks noGrp="1" noChangeArrowheads="1"/>
          </p:cNvSpPr>
          <p:nvPr>
            <p:ph type="title"/>
          </p:nvPr>
        </p:nvSpPr>
        <p:spPr bwMode="auto">
          <a:xfrm>
            <a:off x="609600" y="3048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857250" y="1038225"/>
            <a:ext cx="79819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b="1">
          <a:solidFill>
            <a:srgbClr val="005596"/>
          </a:solidFill>
          <a:latin typeface="+mj-lt"/>
          <a:ea typeface="+mj-ea"/>
          <a:cs typeface="+mj-cs"/>
        </a:defRPr>
      </a:lvl1pPr>
      <a:lvl2pPr algn="l" rtl="0" eaLnBrk="1" fontAlgn="base" hangingPunct="1">
        <a:spcBef>
          <a:spcPct val="0"/>
        </a:spcBef>
        <a:spcAft>
          <a:spcPct val="0"/>
        </a:spcAft>
        <a:defRPr sz="2800" b="1">
          <a:solidFill>
            <a:srgbClr val="005596"/>
          </a:solidFill>
          <a:latin typeface="Arial Narrow" pitchFamily="34" charset="0"/>
        </a:defRPr>
      </a:lvl2pPr>
      <a:lvl3pPr algn="l" rtl="0" eaLnBrk="1" fontAlgn="base" hangingPunct="1">
        <a:spcBef>
          <a:spcPct val="0"/>
        </a:spcBef>
        <a:spcAft>
          <a:spcPct val="0"/>
        </a:spcAft>
        <a:defRPr sz="2800" b="1">
          <a:solidFill>
            <a:srgbClr val="005596"/>
          </a:solidFill>
          <a:latin typeface="Arial Narrow" pitchFamily="34" charset="0"/>
        </a:defRPr>
      </a:lvl3pPr>
      <a:lvl4pPr algn="l" rtl="0" eaLnBrk="1" fontAlgn="base" hangingPunct="1">
        <a:spcBef>
          <a:spcPct val="0"/>
        </a:spcBef>
        <a:spcAft>
          <a:spcPct val="0"/>
        </a:spcAft>
        <a:defRPr sz="2800" b="1">
          <a:solidFill>
            <a:srgbClr val="005596"/>
          </a:solidFill>
          <a:latin typeface="Arial Narrow" pitchFamily="34" charset="0"/>
        </a:defRPr>
      </a:lvl4pPr>
      <a:lvl5pPr algn="l" rtl="0" eaLnBrk="1" fontAlgn="base" hangingPunct="1">
        <a:spcBef>
          <a:spcPct val="0"/>
        </a:spcBef>
        <a:spcAft>
          <a:spcPct val="0"/>
        </a:spcAft>
        <a:defRPr sz="2800" b="1">
          <a:solidFill>
            <a:srgbClr val="005596"/>
          </a:solidFill>
          <a:latin typeface="Arial Narrow" pitchFamily="34" charset="0"/>
        </a:defRPr>
      </a:lvl5pPr>
      <a:lvl6pPr marL="457200" algn="l" rtl="0" eaLnBrk="1" fontAlgn="base" hangingPunct="1">
        <a:spcBef>
          <a:spcPct val="0"/>
        </a:spcBef>
        <a:spcAft>
          <a:spcPct val="0"/>
        </a:spcAft>
        <a:defRPr sz="2800" b="1">
          <a:solidFill>
            <a:srgbClr val="005596"/>
          </a:solidFill>
          <a:latin typeface="Arial Narrow" pitchFamily="34" charset="0"/>
        </a:defRPr>
      </a:lvl6pPr>
      <a:lvl7pPr marL="914400" algn="l" rtl="0" eaLnBrk="1" fontAlgn="base" hangingPunct="1">
        <a:spcBef>
          <a:spcPct val="0"/>
        </a:spcBef>
        <a:spcAft>
          <a:spcPct val="0"/>
        </a:spcAft>
        <a:defRPr sz="2800" b="1">
          <a:solidFill>
            <a:srgbClr val="005596"/>
          </a:solidFill>
          <a:latin typeface="Arial Narrow" pitchFamily="34" charset="0"/>
        </a:defRPr>
      </a:lvl7pPr>
      <a:lvl8pPr marL="1371600" algn="l" rtl="0" eaLnBrk="1" fontAlgn="base" hangingPunct="1">
        <a:spcBef>
          <a:spcPct val="0"/>
        </a:spcBef>
        <a:spcAft>
          <a:spcPct val="0"/>
        </a:spcAft>
        <a:defRPr sz="2800" b="1">
          <a:solidFill>
            <a:srgbClr val="005596"/>
          </a:solidFill>
          <a:latin typeface="Arial Narrow" pitchFamily="34" charset="0"/>
        </a:defRPr>
      </a:lvl8pPr>
      <a:lvl9pPr marL="1828800" algn="l" rtl="0" eaLnBrk="1" fontAlgn="base" hangingPunct="1">
        <a:spcBef>
          <a:spcPct val="0"/>
        </a:spcBef>
        <a:spcAft>
          <a:spcPct val="0"/>
        </a:spcAft>
        <a:defRPr sz="2800" b="1">
          <a:solidFill>
            <a:srgbClr val="005596"/>
          </a:solidFill>
          <a:latin typeface="Arial Narrow" pitchFamily="34"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i="1">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0" y="16002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sz="3600" dirty="0" smtClean="0">
                <a:solidFill>
                  <a:srgbClr val="0073AE"/>
                </a:solidFill>
              </a:rPr>
              <a:t>Bounding the Chemistry Conditions in the HM Solvent Extraction Process Criticality Safety Analyses</a:t>
            </a:r>
            <a:endParaRPr lang="en-US" altLang="en-US" sz="2800" dirty="0" smtClean="0">
              <a:solidFill>
                <a:srgbClr val="0073AE"/>
              </a:solidFill>
            </a:endParaRPr>
          </a:p>
        </p:txBody>
      </p:sp>
      <p:sp>
        <p:nvSpPr>
          <p:cNvPr id="3076" name="Text Box 9"/>
          <p:cNvSpPr txBox="1">
            <a:spLocks noChangeArrowheads="1"/>
          </p:cNvSpPr>
          <p:nvPr/>
        </p:nvSpPr>
        <p:spPr bwMode="auto">
          <a:xfrm>
            <a:off x="2346325" y="3886200"/>
            <a:ext cx="4451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dirty="0" smtClean="0">
                <a:solidFill>
                  <a:srgbClr val="008852"/>
                </a:solidFill>
              </a:rPr>
              <a:t>Tracy Stover, </a:t>
            </a:r>
            <a:r>
              <a:rPr lang="en-US" altLang="en-US" sz="2000" dirty="0" smtClean="0">
                <a:solidFill>
                  <a:srgbClr val="008852"/>
                </a:solidFill>
              </a:rPr>
              <a:t>Stephen </a:t>
            </a:r>
            <a:r>
              <a:rPr lang="en-US" altLang="en-US" sz="2000" dirty="0" smtClean="0">
                <a:solidFill>
                  <a:srgbClr val="008852"/>
                </a:solidFill>
              </a:rPr>
              <a:t>Kessler, John Lint</a:t>
            </a:r>
            <a:endParaRPr lang="en-US" altLang="en-US" sz="2000" b="0" dirty="0">
              <a:solidFill>
                <a:srgbClr val="008852"/>
              </a:solidFill>
            </a:endParaRPr>
          </a:p>
        </p:txBody>
      </p:sp>
      <p:sp>
        <p:nvSpPr>
          <p:cNvPr id="3078" name="Text Box 14"/>
          <p:cNvSpPr txBox="1">
            <a:spLocks noChangeArrowheads="1"/>
          </p:cNvSpPr>
          <p:nvPr/>
        </p:nvSpPr>
        <p:spPr bwMode="auto">
          <a:xfrm>
            <a:off x="-12700" y="48006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73AE"/>
                </a:solidFill>
              </a:rPr>
              <a:t>Savannah River Nuclear Solutions, LLC</a:t>
            </a:r>
          </a:p>
          <a:p>
            <a:pPr algn="ctr" eaLnBrk="1" hangingPunct="1">
              <a:spcBef>
                <a:spcPct val="0"/>
              </a:spcBef>
              <a:buFontTx/>
              <a:buNone/>
            </a:pPr>
            <a:r>
              <a:rPr lang="en-US" altLang="en-US" sz="1800" dirty="0" smtClean="0">
                <a:solidFill>
                  <a:srgbClr val="0073AE"/>
                </a:solidFill>
              </a:rPr>
              <a:t>ANS Annual Conference June 2017</a:t>
            </a:r>
            <a:endParaRPr lang="en-US" altLang="en-US" sz="1800" dirty="0">
              <a:solidFill>
                <a:srgbClr val="0073AE"/>
              </a:solidFill>
            </a:endParaRPr>
          </a:p>
        </p:txBody>
      </p:sp>
      <p:sp>
        <p:nvSpPr>
          <p:cNvPr id="2" name="TextBox 1"/>
          <p:cNvSpPr txBox="1"/>
          <p:nvPr/>
        </p:nvSpPr>
        <p:spPr>
          <a:xfrm>
            <a:off x="6797675" y="6324600"/>
            <a:ext cx="2117725" cy="307777"/>
          </a:xfrm>
          <a:prstGeom prst="rect">
            <a:avLst/>
          </a:prstGeom>
          <a:noFill/>
        </p:spPr>
        <p:txBody>
          <a:bodyPr wrap="square" rtlCol="0">
            <a:spAutoFit/>
          </a:bodyPr>
          <a:lstStyle/>
          <a:p>
            <a:r>
              <a:rPr lang="en-US" sz="1400" b="1" dirty="0" smtClean="0"/>
              <a:t>SRNS-STI-2017-00284</a:t>
            </a:r>
            <a:endParaRPr lang="en-US" sz="1400" b="1" dirty="0"/>
          </a:p>
        </p:txBody>
      </p:sp>
    </p:spTree>
    <p:extLst>
      <p:ext uri="{BB962C8B-B14F-4D97-AF65-F5344CB8AC3E}">
        <p14:creationId xmlns:p14="http://schemas.microsoft.com/office/powerpoint/2010/main" val="107263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Chemistry Bounding Approach</a:t>
            </a:r>
            <a:endParaRPr lang="en-US" dirty="0"/>
          </a:p>
        </p:txBody>
      </p:sp>
      <p:sp>
        <p:nvSpPr>
          <p:cNvPr id="3" name="Content Placeholder 2"/>
          <p:cNvSpPr>
            <a:spLocks noGrp="1"/>
          </p:cNvSpPr>
          <p:nvPr>
            <p:ph idx="1"/>
          </p:nvPr>
        </p:nvSpPr>
        <p:spPr/>
        <p:txBody>
          <a:bodyPr/>
          <a:lstStyle/>
          <a:p>
            <a:r>
              <a:rPr lang="en-US" dirty="0" smtClean="0"/>
              <a:t>Criticality models are well understood</a:t>
            </a:r>
          </a:p>
          <a:p>
            <a:pPr lvl="1"/>
            <a:r>
              <a:rPr lang="en-US" dirty="0" smtClean="0"/>
              <a:t>SCALE 6.1 has been validated and is part of standard SRNS criticality safety methodology</a:t>
            </a:r>
          </a:p>
          <a:p>
            <a:r>
              <a:rPr lang="en-US" dirty="0" smtClean="0"/>
              <a:t>Question then is – how much do we trust the chemical compositions we are entering into SCALE?</a:t>
            </a:r>
          </a:p>
          <a:p>
            <a:pPr lvl="1"/>
            <a:r>
              <a:rPr lang="en-US" dirty="0" smtClean="0"/>
              <a:t>SEPHIS has been used for decades for flowsheet development with lab analysis for support</a:t>
            </a:r>
          </a:p>
          <a:p>
            <a:pPr lvl="1"/>
            <a:r>
              <a:rPr lang="en-US" dirty="0" smtClean="0"/>
              <a:t>Not explicitly used for safety analysis</a:t>
            </a:r>
          </a:p>
          <a:p>
            <a:pPr lvl="1"/>
            <a:r>
              <a:rPr lang="en-US" dirty="0" smtClean="0"/>
              <a:t>Validations conducted against HM-process lab data</a:t>
            </a:r>
            <a:endParaRPr lang="en-US" dirty="0"/>
          </a:p>
          <a:p>
            <a:pPr lvl="1"/>
            <a:r>
              <a:rPr lang="en-US" dirty="0" smtClean="0"/>
              <a:t>Show bias in uranium distribution coefficient prediction tending to over estimate aqueous concentration (</a:t>
            </a:r>
            <a:r>
              <a:rPr lang="en-US" i="1" u="sng" dirty="0" smtClean="0"/>
              <a:t>conservative</a:t>
            </a:r>
            <a:r>
              <a:rPr lang="en-US" dirty="0" smtClean="0"/>
              <a:t>)</a:t>
            </a:r>
          </a:p>
        </p:txBody>
      </p:sp>
    </p:spTree>
    <p:extLst>
      <p:ext uri="{BB962C8B-B14F-4D97-AF65-F5344CB8AC3E}">
        <p14:creationId xmlns:p14="http://schemas.microsoft.com/office/powerpoint/2010/main" val="3527890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Parameters</a:t>
            </a:r>
            <a:endParaRPr lang="en-US" dirty="0"/>
          </a:p>
        </p:txBody>
      </p:sp>
      <p:sp>
        <p:nvSpPr>
          <p:cNvPr id="3" name="Content Placeholder 2"/>
          <p:cNvSpPr>
            <a:spLocks noGrp="1"/>
          </p:cNvSpPr>
          <p:nvPr>
            <p:ph idx="1"/>
          </p:nvPr>
        </p:nvSpPr>
        <p:spPr/>
        <p:txBody>
          <a:bodyPr/>
          <a:lstStyle/>
          <a:p>
            <a:r>
              <a:rPr lang="en-US" dirty="0" smtClean="0"/>
              <a:t>The following parameters are examined</a:t>
            </a:r>
          </a:p>
          <a:p>
            <a:pPr lvl="1"/>
            <a:r>
              <a:rPr lang="en-US" dirty="0" smtClean="0"/>
              <a:t>Aqueous and organic uranium concentration</a:t>
            </a:r>
          </a:p>
          <a:p>
            <a:pPr lvl="1"/>
            <a:r>
              <a:rPr lang="en-US" dirty="0"/>
              <a:t>Aqueous and organic </a:t>
            </a:r>
            <a:r>
              <a:rPr lang="en-US" dirty="0" smtClean="0"/>
              <a:t>acid concentration</a:t>
            </a:r>
          </a:p>
          <a:p>
            <a:pPr lvl="1"/>
            <a:r>
              <a:rPr lang="en-US" dirty="0" smtClean="0"/>
              <a:t>Uranium distribution coefficient </a:t>
            </a:r>
          </a:p>
          <a:p>
            <a:pPr lvl="1"/>
            <a:r>
              <a:rPr lang="en-US" dirty="0" smtClean="0"/>
              <a:t>Acid distribution coefficient </a:t>
            </a:r>
            <a:endParaRPr lang="en-US" dirty="0"/>
          </a:p>
          <a:p>
            <a:r>
              <a:rPr lang="en-US" dirty="0" smtClean="0"/>
              <a:t>If the various predictions for </a:t>
            </a:r>
            <a:r>
              <a:rPr lang="en-US" dirty="0" smtClean="0">
                <a:solidFill>
                  <a:srgbClr val="FF0000"/>
                </a:solidFill>
              </a:rPr>
              <a:t>credible</a:t>
            </a:r>
            <a:r>
              <a:rPr lang="en-US" dirty="0" smtClean="0"/>
              <a:t> </a:t>
            </a:r>
            <a:r>
              <a:rPr lang="en-US" dirty="0" smtClean="0">
                <a:solidFill>
                  <a:srgbClr val="FF0000"/>
                </a:solidFill>
              </a:rPr>
              <a:t>abnormal</a:t>
            </a:r>
            <a:r>
              <a:rPr lang="en-US" dirty="0" smtClean="0"/>
              <a:t> stage-wise chemistry are bounded by the SEPHIS </a:t>
            </a:r>
            <a:r>
              <a:rPr lang="en-US" dirty="0" smtClean="0">
                <a:solidFill>
                  <a:srgbClr val="FF0000"/>
                </a:solidFill>
              </a:rPr>
              <a:t>beyond credible abnormal conditions</a:t>
            </a:r>
            <a:r>
              <a:rPr lang="en-US" dirty="0" smtClean="0"/>
              <a:t>, then by spanning the beyond credible abnormal space we </a:t>
            </a:r>
            <a:r>
              <a:rPr lang="en-US" u="sng" dirty="0" smtClean="0"/>
              <a:t>at a minimum </a:t>
            </a:r>
            <a:r>
              <a:rPr lang="en-US" dirty="0" smtClean="0"/>
              <a:t>capture the conditions at the credible </a:t>
            </a:r>
            <a:r>
              <a:rPr lang="en-US" dirty="0" err="1" smtClean="0"/>
              <a:t>abnormals</a:t>
            </a:r>
            <a:r>
              <a:rPr lang="en-US" dirty="0" smtClean="0"/>
              <a:t> plus any bias SEPHIS introduces</a:t>
            </a:r>
          </a:p>
          <a:p>
            <a:r>
              <a:rPr lang="en-US" b="0" dirty="0" smtClean="0"/>
              <a:t>What are the predictions? </a:t>
            </a:r>
            <a:endParaRPr lang="en-US" b="0" dirty="0"/>
          </a:p>
        </p:txBody>
      </p:sp>
    </p:spTree>
    <p:extLst>
      <p:ext uri="{BB962C8B-B14F-4D97-AF65-F5344CB8AC3E}">
        <p14:creationId xmlns:p14="http://schemas.microsoft.com/office/powerpoint/2010/main" val="1194357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Chemistry Bounding Approach</a:t>
            </a:r>
          </a:p>
        </p:txBody>
      </p:sp>
      <p:sp>
        <p:nvSpPr>
          <p:cNvPr id="3" name="Content Placeholder 2"/>
          <p:cNvSpPr>
            <a:spLocks noGrp="1"/>
          </p:cNvSpPr>
          <p:nvPr>
            <p:ph idx="1"/>
          </p:nvPr>
        </p:nvSpPr>
        <p:spPr>
          <a:xfrm>
            <a:off x="609600" y="914400"/>
            <a:ext cx="8382000" cy="4600575"/>
          </a:xfrm>
        </p:spPr>
        <p:txBody>
          <a:bodyPr/>
          <a:lstStyle/>
          <a:p>
            <a:pPr marL="0" indent="0">
              <a:buNone/>
            </a:pPr>
            <a:r>
              <a:rPr lang="en-US" dirty="0" smtClean="0"/>
              <a:t>Show that the chemistry conditions </a:t>
            </a:r>
            <a:r>
              <a:rPr lang="en-US" dirty="0"/>
              <a:t>predicted </a:t>
            </a:r>
            <a:r>
              <a:rPr lang="en-US" dirty="0" smtClean="0"/>
              <a:t>across the maximum analyzed </a:t>
            </a:r>
            <a:r>
              <a:rPr lang="en-US" dirty="0" smtClean="0"/>
              <a:t>range</a:t>
            </a:r>
            <a:endParaRPr lang="en-US" dirty="0" smtClean="0"/>
          </a:p>
          <a:p>
            <a:r>
              <a:rPr lang="en-US" sz="2000" dirty="0" smtClean="0"/>
              <a:t>Bound: </a:t>
            </a:r>
          </a:p>
          <a:p>
            <a:pPr lvl="1"/>
            <a:r>
              <a:rPr lang="en-US" sz="2000" dirty="0" smtClean="0"/>
              <a:t>SEPHIS predicted operational band (by default) </a:t>
            </a:r>
          </a:p>
          <a:p>
            <a:pPr lvl="1"/>
            <a:r>
              <a:rPr lang="en-US" sz="2000" dirty="0" smtClean="0"/>
              <a:t>Validation and bias quantification</a:t>
            </a:r>
          </a:p>
          <a:p>
            <a:pPr lvl="1"/>
            <a:r>
              <a:rPr lang="en-US" sz="2000" dirty="0" smtClean="0"/>
              <a:t>Code comparison or alternative analysis</a:t>
            </a:r>
          </a:p>
          <a:p>
            <a:pPr lvl="1"/>
            <a:r>
              <a:rPr lang="en-US" sz="2000" dirty="0" smtClean="0"/>
              <a:t>Experimental results </a:t>
            </a:r>
          </a:p>
          <a:p>
            <a:r>
              <a:rPr lang="en-US" sz="2000" dirty="0" smtClean="0"/>
              <a:t>Results should be either:</a:t>
            </a:r>
          </a:p>
          <a:p>
            <a:pPr lvl="1"/>
            <a:r>
              <a:rPr lang="en-US" sz="2000" dirty="0" smtClean="0"/>
              <a:t>Absolutely bound</a:t>
            </a:r>
          </a:p>
          <a:p>
            <a:pPr lvl="1"/>
            <a:r>
              <a:rPr lang="en-US" sz="2000" dirty="0" smtClean="0"/>
              <a:t>Effectively bound</a:t>
            </a:r>
          </a:p>
          <a:p>
            <a:pPr lvl="1"/>
            <a:r>
              <a:rPr lang="en-US" sz="2000" dirty="0" smtClean="0"/>
              <a:t>Bound by alternative analysis</a:t>
            </a:r>
          </a:p>
          <a:p>
            <a:pPr lvl="1"/>
            <a:r>
              <a:rPr lang="en-US" sz="2000" dirty="0" smtClean="0"/>
              <a:t>Bound by conservative biasing </a:t>
            </a:r>
          </a:p>
          <a:p>
            <a:pPr lvl="1"/>
            <a:r>
              <a:rPr lang="en-US" sz="2000" dirty="0" smtClean="0"/>
              <a:t>Bound by first order effects </a:t>
            </a:r>
          </a:p>
          <a:p>
            <a:pPr lvl="1"/>
            <a:endParaRPr lang="en-US" dirty="0"/>
          </a:p>
        </p:txBody>
      </p:sp>
    </p:spTree>
    <p:extLst>
      <p:ext uri="{BB962C8B-B14F-4D97-AF65-F5344CB8AC3E}">
        <p14:creationId xmlns:p14="http://schemas.microsoft.com/office/powerpoint/2010/main" val="768662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through Validation and Bias</a:t>
            </a:r>
            <a:endParaRPr lang="en-US" dirty="0"/>
          </a:p>
        </p:txBody>
      </p:sp>
      <p:sp>
        <p:nvSpPr>
          <p:cNvPr id="3" name="Content Placeholder 2"/>
          <p:cNvSpPr>
            <a:spLocks noGrp="1"/>
          </p:cNvSpPr>
          <p:nvPr>
            <p:ph idx="1"/>
          </p:nvPr>
        </p:nvSpPr>
        <p:spPr/>
        <p:txBody>
          <a:bodyPr/>
          <a:lstStyle/>
          <a:p>
            <a:r>
              <a:rPr lang="en-US" dirty="0" smtClean="0"/>
              <a:t>Some validation work has been done for SEPHIS</a:t>
            </a:r>
          </a:p>
          <a:p>
            <a:r>
              <a:rPr lang="en-US" dirty="0" smtClean="0"/>
              <a:t>Shows a bias toward over-predicting the aqueous uranium concentration</a:t>
            </a:r>
          </a:p>
          <a:p>
            <a:pPr lvl="1"/>
            <a:r>
              <a:rPr lang="en-US" dirty="0" smtClean="0"/>
              <a:t>Conservatively bias </a:t>
            </a:r>
            <a:r>
              <a:rPr lang="en-US" dirty="0" smtClean="0"/>
              <a:t>distribution by </a:t>
            </a:r>
            <a:r>
              <a:rPr lang="en-US" dirty="0" smtClean="0"/>
              <a:t>30%</a:t>
            </a:r>
          </a:p>
          <a:p>
            <a:r>
              <a:rPr lang="en-US" dirty="0" smtClean="0"/>
              <a:t>Shows mixed results in predicting acid concentration</a:t>
            </a:r>
          </a:p>
          <a:p>
            <a:pPr lvl="1"/>
            <a:r>
              <a:rPr lang="en-US" dirty="0" smtClean="0"/>
              <a:t>Conservatively bias </a:t>
            </a:r>
            <a:r>
              <a:rPr lang="en-US" dirty="0"/>
              <a:t>distribution </a:t>
            </a:r>
            <a:r>
              <a:rPr lang="en-US" dirty="0" smtClean="0"/>
              <a:t>by10</a:t>
            </a:r>
            <a:r>
              <a:rPr lang="en-US" dirty="0" smtClean="0"/>
              <a:t>%</a:t>
            </a:r>
          </a:p>
          <a:p>
            <a:r>
              <a:rPr lang="en-US" dirty="0" smtClean="0"/>
              <a:t>Recalculate operational band stage-wise compositions with bias </a:t>
            </a:r>
            <a:endParaRPr lang="en-US" dirty="0"/>
          </a:p>
        </p:txBody>
      </p:sp>
    </p:spTree>
    <p:extLst>
      <p:ext uri="{BB962C8B-B14F-4D97-AF65-F5344CB8AC3E}">
        <p14:creationId xmlns:p14="http://schemas.microsoft.com/office/powerpoint/2010/main" val="401929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Through Code Comparison</a:t>
            </a:r>
            <a:endParaRPr lang="en-US" dirty="0"/>
          </a:p>
        </p:txBody>
      </p:sp>
      <p:sp>
        <p:nvSpPr>
          <p:cNvPr id="3" name="Content Placeholder 2"/>
          <p:cNvSpPr>
            <a:spLocks noGrp="1"/>
          </p:cNvSpPr>
          <p:nvPr>
            <p:ph idx="1"/>
          </p:nvPr>
        </p:nvSpPr>
        <p:spPr/>
        <p:txBody>
          <a:bodyPr/>
          <a:lstStyle/>
          <a:p>
            <a:r>
              <a:rPr lang="en-US" dirty="0" smtClean="0"/>
              <a:t>Also may be called alternative analysis </a:t>
            </a:r>
          </a:p>
          <a:p>
            <a:r>
              <a:rPr lang="en-US" dirty="0" smtClean="0"/>
              <a:t>Use SOLVEX</a:t>
            </a:r>
          </a:p>
          <a:p>
            <a:pPr lvl="1"/>
            <a:r>
              <a:rPr lang="en-US" dirty="0" smtClean="0"/>
              <a:t>Less sophisticated</a:t>
            </a:r>
          </a:p>
          <a:p>
            <a:pPr lvl="1"/>
            <a:r>
              <a:rPr lang="en-US" dirty="0" smtClean="0"/>
              <a:t>Requires user input for distribution coefficient</a:t>
            </a:r>
          </a:p>
          <a:p>
            <a:pPr lvl="1"/>
            <a:r>
              <a:rPr lang="en-US" dirty="0" smtClean="0"/>
              <a:t>Allows using HM-process specific distribution coefficient data</a:t>
            </a:r>
          </a:p>
          <a:p>
            <a:r>
              <a:rPr lang="en-US" dirty="0" smtClean="0"/>
              <a:t>Use SOLVEX stage-wise compositions for SCALE models</a:t>
            </a:r>
          </a:p>
          <a:p>
            <a:pPr lvl="1"/>
            <a:endParaRPr lang="en-US" dirty="0"/>
          </a:p>
        </p:txBody>
      </p:sp>
    </p:spTree>
    <p:extLst>
      <p:ext uri="{BB962C8B-B14F-4D97-AF65-F5344CB8AC3E}">
        <p14:creationId xmlns:p14="http://schemas.microsoft.com/office/powerpoint/2010/main" val="2671790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Through Experimental Results</a:t>
            </a:r>
            <a:endParaRPr lang="en-US" dirty="0"/>
          </a:p>
        </p:txBody>
      </p:sp>
      <p:sp>
        <p:nvSpPr>
          <p:cNvPr id="3" name="Content Placeholder 2"/>
          <p:cNvSpPr>
            <a:spLocks noGrp="1"/>
          </p:cNvSpPr>
          <p:nvPr>
            <p:ph idx="1"/>
          </p:nvPr>
        </p:nvSpPr>
        <p:spPr/>
        <p:txBody>
          <a:bodyPr/>
          <a:lstStyle/>
          <a:p>
            <a:r>
              <a:rPr lang="en-US" dirty="0" smtClean="0"/>
              <a:t>D-Bank acid upset has been explicitly studied by </a:t>
            </a:r>
            <a:r>
              <a:rPr lang="en-US" dirty="0"/>
              <a:t>Savannah River National Lab (</a:t>
            </a:r>
            <a:r>
              <a:rPr lang="en-US" dirty="0" smtClean="0"/>
              <a:t>SRNL) and has experimental results</a:t>
            </a:r>
          </a:p>
          <a:p>
            <a:pPr lvl="1"/>
            <a:r>
              <a:rPr lang="en-US" dirty="0" smtClean="0"/>
              <a:t>Concluded SEPHIS was conservative for criticality safety concerns</a:t>
            </a:r>
          </a:p>
          <a:p>
            <a:pPr lvl="1"/>
            <a:r>
              <a:rPr lang="en-US" dirty="0" smtClean="0"/>
              <a:t>Concluded D-bank upset bounded E-Bank acid upsets</a:t>
            </a:r>
            <a:endParaRPr lang="en-US" dirty="0"/>
          </a:p>
          <a:p>
            <a:pPr lvl="1"/>
            <a:r>
              <a:rPr lang="en-US" dirty="0" smtClean="0"/>
              <a:t>Could also bound B and C Bank acid upsets</a:t>
            </a:r>
          </a:p>
          <a:p>
            <a:r>
              <a:rPr lang="en-US" dirty="0" smtClean="0"/>
              <a:t>SRNL mixer settler mock up facility is current undergoing renovation so further experimental results are not an option at this time</a:t>
            </a:r>
          </a:p>
        </p:txBody>
      </p:sp>
    </p:spTree>
    <p:extLst>
      <p:ext uri="{BB962C8B-B14F-4D97-AF65-F5344CB8AC3E}">
        <p14:creationId xmlns:p14="http://schemas.microsoft.com/office/powerpoint/2010/main" val="527068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Bounding Results </a:t>
            </a:r>
            <a:endParaRPr lang="en-US" dirty="0"/>
          </a:p>
        </p:txBody>
      </p:sp>
      <p:sp>
        <p:nvSpPr>
          <p:cNvPr id="3" name="Content Placeholder 2"/>
          <p:cNvSpPr>
            <a:spLocks noGrp="1"/>
          </p:cNvSpPr>
          <p:nvPr>
            <p:ph idx="1"/>
          </p:nvPr>
        </p:nvSpPr>
        <p:spPr/>
        <p:txBody>
          <a:bodyPr/>
          <a:lstStyle/>
          <a:p>
            <a:r>
              <a:rPr lang="en-US" dirty="0" smtClean="0"/>
              <a:t>The following slides will go rather quickly </a:t>
            </a:r>
          </a:p>
          <a:p>
            <a:pPr lvl="1"/>
            <a:r>
              <a:rPr lang="en-US" dirty="0" smtClean="0"/>
              <a:t>If you have specific questions, we can address them at the end</a:t>
            </a:r>
          </a:p>
          <a:p>
            <a:r>
              <a:rPr lang="en-US" dirty="0" smtClean="0"/>
              <a:t>Neutron multiplication follows aqueous uranium concentration so that is what is presented</a:t>
            </a:r>
          </a:p>
          <a:p>
            <a:pPr lvl="1"/>
            <a:r>
              <a:rPr lang="en-US" dirty="0" smtClean="0"/>
              <a:t>Distribution coefficient = organic / aqueous concentrations</a:t>
            </a:r>
          </a:p>
          <a:p>
            <a:pPr lvl="1"/>
            <a:r>
              <a:rPr lang="en-US" dirty="0" smtClean="0"/>
              <a:t>Also concerned with acid distribution because this affected the H/fissile ratio</a:t>
            </a:r>
          </a:p>
          <a:p>
            <a:pPr lvl="1"/>
            <a:r>
              <a:rPr lang="en-US" dirty="0" smtClean="0"/>
              <a:t>See summary for more plots</a:t>
            </a:r>
          </a:p>
        </p:txBody>
      </p:sp>
    </p:spTree>
    <p:extLst>
      <p:ext uri="{BB962C8B-B14F-4D97-AF65-F5344CB8AC3E}">
        <p14:creationId xmlns:p14="http://schemas.microsoft.com/office/powerpoint/2010/main" val="3353788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Aqueous Uranium Concentration </a:t>
            </a:r>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837948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642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Aqueous Uranium Concentration </a:t>
            </a:r>
            <a:endParaRPr lang="en-US"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799" y="990600"/>
            <a:ext cx="832199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52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Aqueous Uranium Concentration </a:t>
            </a:r>
            <a:endParaRPr lang="en-US"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39386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52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HM-Process</a:t>
            </a:r>
          </a:p>
          <a:p>
            <a:pPr lvl="1"/>
            <a:r>
              <a:rPr lang="en-US" dirty="0" smtClean="0"/>
              <a:t>Aqueous 2 cycle uranium extraction and purification using low volume percent TBP to extract uranium from nitric acid solution</a:t>
            </a:r>
          </a:p>
          <a:p>
            <a:pPr lvl="1"/>
            <a:r>
              <a:rPr lang="en-US" dirty="0" smtClean="0"/>
              <a:t>Mixer-settlers are not geometrically safe</a:t>
            </a:r>
          </a:p>
          <a:p>
            <a:r>
              <a:rPr lang="en-US" dirty="0" smtClean="0"/>
              <a:t>Safety analysis postulates 36 criticality scenarios based on reflux leading to accumulation of fissile material</a:t>
            </a:r>
          </a:p>
          <a:p>
            <a:pPr lvl="1"/>
            <a:r>
              <a:rPr lang="en-US" dirty="0" smtClean="0"/>
              <a:t>Due to upset in a process stream</a:t>
            </a:r>
          </a:p>
          <a:p>
            <a:pPr lvl="1"/>
            <a:r>
              <a:rPr lang="en-US" dirty="0" smtClean="0"/>
              <a:t>Conservative assumptions made many years go with less sophisticated models</a:t>
            </a:r>
          </a:p>
          <a:p>
            <a:pPr lvl="1"/>
            <a:r>
              <a:rPr lang="en-US" dirty="0" smtClean="0"/>
              <a:t>Assumption that reflux continuously builds up fissile material in 3 stages</a:t>
            </a:r>
          </a:p>
          <a:p>
            <a:pPr lvl="2"/>
            <a:r>
              <a:rPr lang="en-US" dirty="0" smtClean="0"/>
              <a:t>Distribution goes to 0 or infinity – not physically achievable </a:t>
            </a:r>
            <a:endParaRPr lang="en-US" dirty="0"/>
          </a:p>
        </p:txBody>
      </p:sp>
    </p:spTree>
    <p:extLst>
      <p:ext uri="{BB962C8B-B14F-4D97-AF65-F5344CB8AC3E}">
        <p14:creationId xmlns:p14="http://schemas.microsoft.com/office/powerpoint/2010/main" val="3811830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Aqueous Uranium Concentration </a:t>
            </a:r>
            <a:endParaRPr lang="en-US" dirty="0"/>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46869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524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that… just to say this…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1824" y="1066800"/>
            <a:ext cx="824357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429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of that… just to say </a:t>
            </a:r>
            <a:r>
              <a:rPr lang="en-US" dirty="0" smtClean="0"/>
              <a:t>this…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24357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917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smtClean="0"/>
              <a:t>All indications are that by analyzing a wide range, the chemistry conditions at the operational band are bounded </a:t>
            </a:r>
          </a:p>
          <a:p>
            <a:pPr lvl="1"/>
            <a:r>
              <a:rPr lang="en-US" dirty="0" smtClean="0"/>
              <a:t>Consistent for all acid upsets analyzed </a:t>
            </a:r>
          </a:p>
          <a:p>
            <a:r>
              <a:rPr lang="en-US" dirty="0" smtClean="0"/>
              <a:t>Benefits of event elimination</a:t>
            </a:r>
          </a:p>
          <a:p>
            <a:pPr lvl="1"/>
            <a:r>
              <a:rPr lang="en-US" dirty="0" smtClean="0"/>
              <a:t>Reducing the functional classification of certain equipment</a:t>
            </a:r>
          </a:p>
          <a:p>
            <a:pPr lvl="1"/>
            <a:r>
              <a:rPr lang="en-US" dirty="0" smtClean="0"/>
              <a:t>Reducing sampling and lab analysis burden</a:t>
            </a:r>
          </a:p>
          <a:p>
            <a:pPr lvl="1"/>
            <a:r>
              <a:rPr lang="en-US" dirty="0" smtClean="0"/>
              <a:t>Time and financial savings to be realized </a:t>
            </a:r>
          </a:p>
          <a:p>
            <a:r>
              <a:rPr lang="en-US" dirty="0" smtClean="0"/>
              <a:t>What’s holding us up?</a:t>
            </a:r>
          </a:p>
          <a:p>
            <a:pPr lvl="1"/>
            <a:r>
              <a:rPr lang="en-US" dirty="0" smtClean="0">
                <a:solidFill>
                  <a:srgbClr val="FF0000"/>
                </a:solidFill>
              </a:rPr>
              <a:t>Confirmation we can use SEPHIS for this purpose</a:t>
            </a:r>
          </a:p>
          <a:p>
            <a:pPr lvl="1"/>
            <a:endParaRPr lang="en-US" dirty="0"/>
          </a:p>
        </p:txBody>
      </p:sp>
    </p:spTree>
    <p:extLst>
      <p:ext uri="{BB962C8B-B14F-4D97-AF65-F5344CB8AC3E}">
        <p14:creationId xmlns:p14="http://schemas.microsoft.com/office/powerpoint/2010/main" val="539674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Work with SRNL to conclude SEPHIS Modification-4 is “acceptable” for use to predict chemistry conditions for criticality safety analyses</a:t>
            </a:r>
          </a:p>
          <a:p>
            <a:pPr lvl="1"/>
            <a:r>
              <a:rPr lang="en-US" dirty="0" smtClean="0"/>
              <a:t>Existing validation work</a:t>
            </a:r>
          </a:p>
          <a:p>
            <a:pPr lvl="1"/>
            <a:r>
              <a:rPr lang="en-US" dirty="0" smtClean="0"/>
              <a:t>Existing experimental work</a:t>
            </a:r>
          </a:p>
          <a:p>
            <a:pPr lvl="1"/>
            <a:r>
              <a:rPr lang="en-US" dirty="0" smtClean="0"/>
              <a:t>Future experimental work</a:t>
            </a:r>
          </a:p>
          <a:p>
            <a:r>
              <a:rPr lang="en-US" dirty="0" smtClean="0"/>
              <a:t>Analyze remaining events as possible</a:t>
            </a:r>
          </a:p>
          <a:p>
            <a:pPr lvl="1"/>
            <a:r>
              <a:rPr lang="en-US" dirty="0" smtClean="0"/>
              <a:t>Temperature upsets and mechanical failures outside scope</a:t>
            </a:r>
          </a:p>
          <a:p>
            <a:r>
              <a:rPr lang="en-US" dirty="0" smtClean="0"/>
              <a:t>Explore using the newly released SEPHIS-ACM</a:t>
            </a:r>
          </a:p>
          <a:p>
            <a:pPr lvl="1"/>
            <a:r>
              <a:rPr lang="en-US" dirty="0" smtClean="0"/>
              <a:t>Comparisons to SEPHIS Modification-4 </a:t>
            </a:r>
            <a:endParaRPr lang="en-US" dirty="0"/>
          </a:p>
        </p:txBody>
      </p:sp>
    </p:spTree>
    <p:extLst>
      <p:ext uri="{BB962C8B-B14F-4D97-AF65-F5344CB8AC3E}">
        <p14:creationId xmlns:p14="http://schemas.microsoft.com/office/powerpoint/2010/main" val="171300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7051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SEPHIS-ACM Screenshot</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597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the Mixer Settler</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088" r="25800" b="10578"/>
          <a:stretch/>
        </p:blipFill>
        <p:spPr bwMode="auto">
          <a:xfrm>
            <a:off x="685800" y="1066800"/>
            <a:ext cx="7876663" cy="461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994654">
            <a:off x="7526642" y="2190740"/>
            <a:ext cx="3429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452681" y="4709652"/>
            <a:ext cx="342900" cy="228600"/>
          </a:xfrm>
          <a:prstGeom prst="rightArrow">
            <a:avLst/>
          </a:prstGeom>
          <a:solidFill>
            <a:srgbClr val="092AD1"/>
          </a:solidFill>
          <a:ln>
            <a:solidFill>
              <a:srgbClr val="092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041568" y="4114800"/>
            <a:ext cx="3429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097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Uranium Concentration </a:t>
            </a:r>
            <a:endParaRPr lang="en-US"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47673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453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Uranium Concentration </a:t>
            </a:r>
            <a:endParaRPr lang="en-US" dirty="0"/>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39386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06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HM-Process </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Uranium Cycle</a:t>
            </a:r>
          </a:p>
          <a:p>
            <a:pPr lvl="1"/>
            <a:r>
              <a:rPr lang="en-US" dirty="0" smtClean="0"/>
              <a:t>Separates uranium from fuel matrix, fission products, and most of transuranic actinides </a:t>
            </a:r>
          </a:p>
          <a:p>
            <a:pPr lvl="1"/>
            <a:r>
              <a:rPr lang="en-US" dirty="0" smtClean="0"/>
              <a:t>Two 16-stage banks (A and B) and one 12-stage bank (C)</a:t>
            </a:r>
          </a:p>
          <a:p>
            <a:pPr lvl="1"/>
            <a:r>
              <a:rPr lang="en-US" dirty="0" smtClean="0"/>
              <a:t>A-Bank, Stage 8 Feed: 6.1 L/min, 1.6M nitric acid, 4.5 </a:t>
            </a:r>
            <a:r>
              <a:rPr lang="en-US" dirty="0" err="1" smtClean="0"/>
              <a:t>gU</a:t>
            </a:r>
            <a:r>
              <a:rPr lang="en-US" dirty="0" smtClean="0"/>
              <a:t>/L, 4.5 M excess nitrate (1.5M Al-nitrate from dissolution)</a:t>
            </a:r>
          </a:p>
          <a:p>
            <a:pPr lvl="1"/>
            <a:r>
              <a:rPr lang="en-US" dirty="0" smtClean="0"/>
              <a:t>B-Bank, Stage 8 Feed is A-Bank Organic Outlet </a:t>
            </a:r>
          </a:p>
          <a:p>
            <a:pPr lvl="1"/>
            <a:r>
              <a:rPr lang="en-US" dirty="0" smtClean="0"/>
              <a:t>C-Bank, Stage 12 Feed is B-Bank Organic Outlet </a:t>
            </a:r>
          </a:p>
        </p:txBody>
      </p:sp>
    </p:spTree>
    <p:extLst>
      <p:ext uri="{BB962C8B-B14F-4D97-AF65-F5344CB8AC3E}">
        <p14:creationId xmlns:p14="http://schemas.microsoft.com/office/powerpoint/2010/main" val="871906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Uranium Concentration </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6650" y="1219200"/>
            <a:ext cx="84911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060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Uranium Concentration </a:t>
            </a:r>
            <a:endParaRPr lang="en-US" dirty="0"/>
          </a:p>
        </p:txBody>
      </p:sp>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43348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060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Distribution Coefficient</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39386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56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Distribution Coefficient</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599" y="990600"/>
            <a:ext cx="836140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068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Distribution Coefficient</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26062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164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Distribution Coefficient</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808564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010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Nitric Acid Distribution Coefficient </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35074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403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Nitric Acid Distribution Coefficient </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30762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568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Nitric Acid Distribution Coefficient </a:t>
            </a:r>
            <a:endParaRPr lang="en-US" dirty="0"/>
          </a:p>
        </p:txBody>
      </p:sp>
      <p:pic>
        <p:nvPicPr>
          <p:cNvPr id="133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599" y="1066800"/>
            <a:ext cx="836511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568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Nitric Acid Distribution Coefficient </a:t>
            </a:r>
            <a:endParaRPr lang="en-US" dirty="0"/>
          </a:p>
        </p:txBody>
      </p:sp>
      <p:pic>
        <p:nvPicPr>
          <p:cNvPr id="122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40823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568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HM-Process </a:t>
            </a:r>
            <a:endParaRPr lang="en-US" dirty="0"/>
          </a:p>
        </p:txBody>
      </p:sp>
      <p:sp>
        <p:nvSpPr>
          <p:cNvPr id="3" name="Content Placeholder 2"/>
          <p:cNvSpPr>
            <a:spLocks noGrp="1"/>
          </p:cNvSpPr>
          <p:nvPr>
            <p:ph idx="1"/>
          </p:nvPr>
        </p:nvSpPr>
        <p:spPr/>
        <p:txBody>
          <a:bodyPr/>
          <a:lstStyle/>
          <a:p>
            <a:r>
              <a:rPr lang="en-US" dirty="0" smtClean="0"/>
              <a:t>2</a:t>
            </a:r>
            <a:r>
              <a:rPr lang="en-US" baseline="30000" dirty="0" smtClean="0"/>
              <a:t>nd</a:t>
            </a:r>
            <a:r>
              <a:rPr lang="en-US" dirty="0" smtClean="0"/>
              <a:t> Uranium Cycle</a:t>
            </a:r>
          </a:p>
          <a:p>
            <a:pPr lvl="1"/>
            <a:r>
              <a:rPr lang="en-US" dirty="0" smtClean="0"/>
              <a:t>One 16-stage bank (D) and one 12-stage bank (E)</a:t>
            </a:r>
          </a:p>
          <a:p>
            <a:pPr lvl="1"/>
            <a:r>
              <a:rPr lang="en-US" dirty="0" smtClean="0"/>
              <a:t>D-Bank, Stage 8 Feed: 8.7 L/Min, 5.5M nitric acid, 5.25 </a:t>
            </a:r>
            <a:r>
              <a:rPr lang="en-US" dirty="0" err="1" smtClean="0"/>
              <a:t>gU</a:t>
            </a:r>
            <a:r>
              <a:rPr lang="en-US" dirty="0" smtClean="0"/>
              <a:t>/L</a:t>
            </a:r>
          </a:p>
          <a:p>
            <a:pPr lvl="1"/>
            <a:r>
              <a:rPr lang="en-US" dirty="0" smtClean="0"/>
              <a:t>D-Bank, Stage 4 Feed: 0.067 L/min 0.02M ferrous </a:t>
            </a:r>
            <a:r>
              <a:rPr lang="en-US" dirty="0" err="1" smtClean="0"/>
              <a:t>sulfamate</a:t>
            </a:r>
            <a:r>
              <a:rPr lang="en-US" dirty="0" smtClean="0"/>
              <a:t> to strip out remaining plutonium</a:t>
            </a:r>
          </a:p>
          <a:p>
            <a:pPr lvl="2"/>
            <a:r>
              <a:rPr lang="en-US" dirty="0" smtClean="0"/>
              <a:t>Included in chemistry but not in criticality for conservatism</a:t>
            </a:r>
            <a:endParaRPr lang="en-US" dirty="0"/>
          </a:p>
          <a:p>
            <a:pPr lvl="1"/>
            <a:r>
              <a:rPr lang="en-US" dirty="0" smtClean="0"/>
              <a:t>E-Bank, Stage 12 Feed is D-Bank Outlet Organic</a:t>
            </a:r>
          </a:p>
          <a:p>
            <a:pPr lvl="1"/>
            <a:r>
              <a:rPr lang="en-US" dirty="0" smtClean="0"/>
              <a:t>E-Bank aqueous outlet is final, purified product </a:t>
            </a:r>
          </a:p>
        </p:txBody>
      </p:sp>
    </p:spTree>
    <p:extLst>
      <p:ext uri="{BB962C8B-B14F-4D97-AF65-F5344CB8AC3E}">
        <p14:creationId xmlns:p14="http://schemas.microsoft.com/office/powerpoint/2010/main" val="607326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the Mixer Settler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152" y="1143001"/>
            <a:ext cx="6251698" cy="505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616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the Mixer Settler</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67067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124200" y="30480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397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the Mixer Settler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800218"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71800" y="3352800"/>
            <a:ext cx="304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085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Cases vs. Analyzed Range</a:t>
            </a:r>
            <a:endParaRPr lang="en-US" dirty="0"/>
          </a:p>
        </p:txBody>
      </p:sp>
      <p:sp>
        <p:nvSpPr>
          <p:cNvPr id="3" name="Content Placeholder 2"/>
          <p:cNvSpPr>
            <a:spLocks noGrp="1"/>
          </p:cNvSpPr>
          <p:nvPr>
            <p:ph idx="1"/>
          </p:nvPr>
        </p:nvSpPr>
        <p:spPr>
          <a:xfrm>
            <a:off x="857250" y="2819400"/>
            <a:ext cx="7981950" cy="2819400"/>
          </a:xfrm>
        </p:spPr>
        <p:txBody>
          <a:bodyPr/>
          <a:lstStyle/>
          <a:p>
            <a:r>
              <a:rPr lang="en-US" dirty="0" smtClean="0"/>
              <a:t>Base Case is the operational </a:t>
            </a:r>
            <a:r>
              <a:rPr lang="en-US" dirty="0" err="1" smtClean="0"/>
              <a:t>setpoint</a:t>
            </a:r>
            <a:r>
              <a:rPr lang="en-US" dirty="0" smtClean="0"/>
              <a:t> and is considered normal</a:t>
            </a:r>
          </a:p>
          <a:p>
            <a:r>
              <a:rPr lang="en-US" dirty="0" smtClean="0"/>
              <a:t>Operating range is considered  credible abnormal</a:t>
            </a:r>
          </a:p>
          <a:p>
            <a:pPr lvl="1"/>
            <a:r>
              <a:rPr lang="en-US" dirty="0" smtClean="0"/>
              <a:t>Outside of this band the process shuts down</a:t>
            </a:r>
          </a:p>
          <a:p>
            <a:pPr lvl="1"/>
            <a:r>
              <a:rPr lang="en-US" dirty="0" smtClean="0"/>
              <a:t>Interlocks and/or operator actions</a:t>
            </a:r>
          </a:p>
          <a:p>
            <a:r>
              <a:rPr lang="en-US" dirty="0" smtClean="0"/>
              <a:t>Beyond credible abnormal is the analyzed range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64106992"/>
              </p:ext>
            </p:extLst>
          </p:nvPr>
        </p:nvGraphicFramePr>
        <p:xfrm>
          <a:off x="762000" y="1066800"/>
          <a:ext cx="7010400" cy="1312767"/>
        </p:xfrm>
        <a:graphic>
          <a:graphicData uri="http://schemas.openxmlformats.org/drawingml/2006/table">
            <a:tbl>
              <a:tblPr firstRow="1" firstCol="1" bandRow="1">
                <a:tableStyleId>{5C22544A-7EE6-4342-B048-85BDC9FD1C3A}</a:tableStyleId>
              </a:tblPr>
              <a:tblGrid>
                <a:gridCol w="3229084"/>
                <a:gridCol w="973788"/>
                <a:gridCol w="1403764"/>
                <a:gridCol w="1403764"/>
              </a:tblGrid>
              <a:tr h="703167">
                <a:tc>
                  <a:txBody>
                    <a:bodyPr/>
                    <a:lstStyle/>
                    <a:p>
                      <a:pPr marL="0" marR="0" algn="ctr">
                        <a:spcBef>
                          <a:spcPts val="0"/>
                        </a:spcBef>
                        <a:spcAft>
                          <a:spcPts val="0"/>
                        </a:spcAft>
                      </a:pPr>
                      <a:r>
                        <a:rPr lang="en-US" sz="2000" dirty="0">
                          <a:solidFill>
                            <a:schemeClr val="tx1"/>
                          </a:solidFill>
                          <a:effectLst/>
                        </a:rPr>
                        <a:t>Parameter</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chemeClr val="tx1"/>
                          </a:solidFill>
                          <a:effectLst/>
                        </a:rPr>
                        <a:t>Base Case</a:t>
                      </a:r>
                      <a:endParaRPr lang="en-US" sz="2000" b="1" dirty="0">
                        <a:solidFill>
                          <a:schemeClr val="tx1"/>
                        </a:solidFill>
                        <a:effectLst/>
                        <a:latin typeface="Times New Roman"/>
                        <a:ea typeface="Times New Roman"/>
                      </a:endParaRP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Operating Range</a:t>
                      </a:r>
                      <a:endParaRPr lang="en-US" sz="2000" b="1" kern="1200" dirty="0">
                        <a:solidFill>
                          <a:schemeClr val="tx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b="1" dirty="0">
                          <a:solidFill>
                            <a:schemeClr val="tx1"/>
                          </a:solidFill>
                          <a:effectLst/>
                        </a:rPr>
                        <a:t>Analyzed Range</a:t>
                      </a:r>
                      <a:endParaRPr lang="en-US" sz="2000" b="1" dirty="0">
                        <a:solidFill>
                          <a:schemeClr val="tx1"/>
                        </a:solidFill>
                        <a:effectLst/>
                        <a:latin typeface="Times New Roman"/>
                        <a:ea typeface="Times New Roman"/>
                      </a:endParaRPr>
                    </a:p>
                  </a:txBody>
                  <a:tcPr marL="68580" marR="68580" marT="0" marB="0" anchor="ctr"/>
                </a:tc>
              </a:tr>
              <a:tr h="281718">
                <a:tc>
                  <a:txBody>
                    <a:bodyPr/>
                    <a:lstStyle/>
                    <a:p>
                      <a:pPr marL="0" marR="0" algn="l">
                        <a:spcBef>
                          <a:spcPts val="0"/>
                        </a:spcBef>
                        <a:spcAft>
                          <a:spcPts val="0"/>
                        </a:spcAft>
                      </a:pPr>
                      <a:r>
                        <a:rPr lang="en-US" sz="2000" dirty="0">
                          <a:solidFill>
                            <a:schemeClr val="tx1"/>
                          </a:solidFill>
                          <a:effectLst/>
                        </a:rPr>
                        <a:t>B-Bank aqueous acidity (M)</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smtClean="0">
                          <a:solidFill>
                            <a:schemeClr val="tx1"/>
                          </a:solidFill>
                          <a:effectLst/>
                        </a:rPr>
                        <a:t>1.55</a:t>
                      </a:r>
                      <a:endParaRPr lang="en-US" sz="2000" dirty="0">
                        <a:solidFill>
                          <a:schemeClr val="tx1"/>
                        </a:solidFill>
                        <a:effectLst/>
                        <a:latin typeface="Times New Roman"/>
                        <a:ea typeface="Times New Roman"/>
                      </a:endParaRPr>
                    </a:p>
                  </a:txBody>
                  <a:tcPr marL="68580" marR="68580" marT="0" marB="0"/>
                </a:tc>
                <a:tc>
                  <a:txBody>
                    <a:bodyPr/>
                    <a:lstStyle/>
                    <a:p>
                      <a:pPr marL="0" marR="0" algn="ctr" defTabSz="914400" rtl="0" eaLnBrk="1" latinLnBrk="0" hangingPunct="1">
                        <a:spcBef>
                          <a:spcPts val="0"/>
                        </a:spcBef>
                        <a:spcAft>
                          <a:spcPts val="0"/>
                        </a:spcAft>
                      </a:pPr>
                      <a:r>
                        <a:rPr lang="en-US" sz="2000" kern="1200" dirty="0" smtClean="0">
                          <a:solidFill>
                            <a:schemeClr val="tx1"/>
                          </a:solidFill>
                          <a:effectLst/>
                          <a:latin typeface="+mn-lt"/>
                          <a:ea typeface="+mn-ea"/>
                          <a:cs typeface="+mn-cs"/>
                        </a:rPr>
                        <a:t>1.5 – 1.6</a:t>
                      </a:r>
                      <a:endParaRPr lang="en-US" sz="2000" kern="1200" dirty="0">
                        <a:solidFill>
                          <a:schemeClr val="tx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2000" dirty="0">
                          <a:solidFill>
                            <a:schemeClr val="tx1"/>
                          </a:solidFill>
                          <a:effectLst/>
                        </a:rPr>
                        <a:t>0.2 </a:t>
                      </a:r>
                      <a:r>
                        <a:rPr lang="en-US" sz="2000" dirty="0" smtClean="0">
                          <a:solidFill>
                            <a:schemeClr val="tx1"/>
                          </a:solidFill>
                          <a:effectLst/>
                        </a:rPr>
                        <a:t>- 4.5</a:t>
                      </a:r>
                      <a:endParaRPr lang="en-US" sz="2000" dirty="0">
                        <a:solidFill>
                          <a:schemeClr val="tx1"/>
                        </a:solidFill>
                        <a:effectLst/>
                        <a:latin typeface="Times New Roman"/>
                        <a:ea typeface="Times New Roman"/>
                      </a:endParaRPr>
                    </a:p>
                  </a:txBody>
                  <a:tcPr marL="68580" marR="68580" marT="0" marB="0"/>
                </a:tc>
              </a:tr>
              <a:tr h="281718">
                <a:tc>
                  <a:txBody>
                    <a:bodyPr/>
                    <a:lstStyle/>
                    <a:p>
                      <a:pPr marL="0" marR="0" algn="l">
                        <a:spcBef>
                          <a:spcPts val="0"/>
                        </a:spcBef>
                        <a:spcAft>
                          <a:spcPts val="0"/>
                        </a:spcAft>
                      </a:pPr>
                      <a:r>
                        <a:rPr lang="en-US" sz="2000" dirty="0">
                          <a:solidFill>
                            <a:schemeClr val="tx1"/>
                          </a:solidFill>
                          <a:effectLst/>
                        </a:rPr>
                        <a:t>D-Bank aqueous acidity (M)</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smtClean="0">
                          <a:solidFill>
                            <a:schemeClr val="tx1"/>
                          </a:solidFill>
                          <a:effectLst/>
                          <a:latin typeface="+mn-lt"/>
                          <a:ea typeface="+mn-ea"/>
                        </a:rPr>
                        <a:t>0.95</a:t>
                      </a:r>
                      <a:endParaRPr lang="en-US" sz="2000" dirty="0">
                        <a:solidFill>
                          <a:schemeClr val="tx1"/>
                        </a:solidFill>
                        <a:effectLst/>
                        <a:latin typeface="Times New Roman"/>
                        <a:ea typeface="Times New Roman"/>
                      </a:endParaRPr>
                    </a:p>
                  </a:txBody>
                  <a:tcPr marL="68580" marR="68580" marT="0" marB="0"/>
                </a:tc>
                <a:tc>
                  <a:txBody>
                    <a:bodyPr/>
                    <a:lstStyle/>
                    <a:p>
                      <a:pPr marL="0" marR="0" algn="ctr" defTabSz="914400" rtl="0" eaLnBrk="1" latinLnBrk="0" hangingPunct="1">
                        <a:spcBef>
                          <a:spcPts val="0"/>
                        </a:spcBef>
                        <a:spcAft>
                          <a:spcPts val="0"/>
                        </a:spcAft>
                      </a:pPr>
                      <a:r>
                        <a:rPr lang="en-US" sz="2000" kern="1200" dirty="0" smtClean="0">
                          <a:solidFill>
                            <a:schemeClr val="tx1"/>
                          </a:solidFill>
                          <a:effectLst/>
                          <a:latin typeface="+mn-lt"/>
                          <a:ea typeface="+mn-ea"/>
                          <a:cs typeface="+mn-cs"/>
                        </a:rPr>
                        <a:t>0.8-1.5</a:t>
                      </a:r>
                      <a:endParaRPr lang="en-US" sz="2000" kern="1200" dirty="0">
                        <a:solidFill>
                          <a:schemeClr val="tx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2000" dirty="0" smtClean="0">
                          <a:solidFill>
                            <a:schemeClr val="tx1"/>
                          </a:solidFill>
                          <a:effectLst/>
                        </a:rPr>
                        <a:t>0.05 </a:t>
                      </a:r>
                      <a:r>
                        <a:rPr lang="en-US" sz="2000" dirty="0">
                          <a:solidFill>
                            <a:schemeClr val="tx1"/>
                          </a:solidFill>
                          <a:effectLst/>
                        </a:rPr>
                        <a:t>– </a:t>
                      </a:r>
                      <a:r>
                        <a:rPr lang="en-US" sz="2000" dirty="0" smtClean="0">
                          <a:solidFill>
                            <a:schemeClr val="tx1"/>
                          </a:solidFill>
                          <a:effectLst/>
                        </a:rPr>
                        <a:t>3.5</a:t>
                      </a:r>
                      <a:endParaRPr lang="en-US" sz="2000" dirty="0">
                        <a:solidFill>
                          <a:schemeClr val="tx1"/>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558102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Mixer Settler - Dimensions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56742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293229519"/>
              </p:ext>
            </p:extLst>
          </p:nvPr>
        </p:nvGraphicFramePr>
        <p:xfrm>
          <a:off x="1428433" y="994954"/>
          <a:ext cx="6648767" cy="2133600"/>
        </p:xfrm>
        <a:graphic>
          <a:graphicData uri="http://schemas.openxmlformats.org/drawingml/2006/table">
            <a:tbl>
              <a:tblPr firstRow="1" firstCol="1" bandRow="1">
                <a:tableStyleId>{5C22544A-7EE6-4342-B048-85BDC9FD1C3A}</a:tableStyleId>
              </a:tblPr>
              <a:tblGrid>
                <a:gridCol w="4250974"/>
                <a:gridCol w="1089227"/>
                <a:gridCol w="1308566"/>
              </a:tblGrid>
              <a:tr h="0">
                <a:tc>
                  <a:txBody>
                    <a:bodyPr/>
                    <a:lstStyle/>
                    <a:p>
                      <a:pPr marL="0" marR="0">
                        <a:spcBef>
                          <a:spcPts val="0"/>
                        </a:spcBef>
                        <a:spcAft>
                          <a:spcPts val="0"/>
                        </a:spcAft>
                      </a:pPr>
                      <a:r>
                        <a:rPr lang="en-US" sz="2000" dirty="0">
                          <a:solidFill>
                            <a:schemeClr val="tx1"/>
                          </a:solidFill>
                          <a:effectLst/>
                        </a:rPr>
                        <a:t>Parameter (all dimensions in inches)</a:t>
                      </a:r>
                      <a:endParaRPr lang="en-US" sz="20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smtClean="0">
                          <a:solidFill>
                            <a:schemeClr val="tx1"/>
                          </a:solidFill>
                          <a:effectLst/>
                        </a:rPr>
                        <a:t>16-Stage</a:t>
                      </a:r>
                    </a:p>
                    <a:p>
                      <a:pPr marL="0" marR="0">
                        <a:spcBef>
                          <a:spcPts val="0"/>
                        </a:spcBef>
                        <a:spcAft>
                          <a:spcPts val="0"/>
                        </a:spcAft>
                      </a:pPr>
                      <a:r>
                        <a:rPr lang="en-US" sz="2000" dirty="0" smtClean="0">
                          <a:solidFill>
                            <a:schemeClr val="tx1"/>
                          </a:solidFill>
                          <a:effectLst/>
                        </a:rPr>
                        <a:t> </a:t>
                      </a:r>
                      <a:r>
                        <a:rPr lang="en-US" sz="2000" dirty="0">
                          <a:solidFill>
                            <a:schemeClr val="tx1"/>
                          </a:solidFill>
                          <a:effectLst/>
                        </a:rPr>
                        <a:t>Bank</a:t>
                      </a:r>
                      <a:endParaRPr lang="en-US" sz="20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solidFill>
                            <a:schemeClr val="tx1"/>
                          </a:solidFill>
                          <a:effectLst/>
                        </a:rPr>
                        <a:t>12-Stage </a:t>
                      </a:r>
                      <a:endParaRPr lang="en-US" sz="2000" dirty="0" smtClean="0">
                        <a:solidFill>
                          <a:schemeClr val="tx1"/>
                        </a:solidFill>
                        <a:effectLst/>
                      </a:endParaRPr>
                    </a:p>
                    <a:p>
                      <a:pPr marL="0" marR="0">
                        <a:spcBef>
                          <a:spcPts val="0"/>
                        </a:spcBef>
                        <a:spcAft>
                          <a:spcPts val="0"/>
                        </a:spcAft>
                      </a:pPr>
                      <a:r>
                        <a:rPr lang="en-US" sz="2000" dirty="0" smtClean="0">
                          <a:solidFill>
                            <a:schemeClr val="tx1"/>
                          </a:solidFill>
                          <a:effectLst/>
                        </a:rPr>
                        <a:t>Bank</a:t>
                      </a:r>
                      <a:endParaRPr lang="en-US" sz="2000" dirty="0">
                        <a:solidFill>
                          <a:schemeClr val="tx1"/>
                        </a:solidFill>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dirty="0">
                          <a:solidFill>
                            <a:schemeClr val="tx1"/>
                          </a:solidFill>
                          <a:effectLst/>
                        </a:rPr>
                        <a:t>Settling section height x width x length </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solidFill>
                            <a:schemeClr val="tx1"/>
                          </a:solidFill>
                          <a:effectLst/>
                        </a:rPr>
                        <a:t>10x8x48</a:t>
                      </a:r>
                      <a:endParaRPr lang="en-US" sz="200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solidFill>
                            <a:schemeClr val="tx1"/>
                          </a:solidFill>
                          <a:effectLst/>
                        </a:rPr>
                        <a:t>12x12x108</a:t>
                      </a:r>
                      <a:endParaRPr lang="en-US" sz="2000">
                        <a:solidFill>
                          <a:schemeClr val="tx1"/>
                        </a:solidFill>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dirty="0">
                          <a:solidFill>
                            <a:schemeClr val="tx1"/>
                          </a:solidFill>
                          <a:effectLst/>
                        </a:rPr>
                        <a:t>Mixing section height x width x length</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chemeClr val="tx1"/>
                          </a:solidFill>
                          <a:effectLst/>
                        </a:rPr>
                        <a:t>8x8x9</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chemeClr val="tx1"/>
                          </a:solidFill>
                          <a:effectLst/>
                        </a:rPr>
                        <a:t>10x12x13.5</a:t>
                      </a:r>
                      <a:endParaRPr lang="en-US" sz="2000" dirty="0">
                        <a:solidFill>
                          <a:schemeClr val="tx1"/>
                        </a:solidFill>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dirty="0">
                          <a:solidFill>
                            <a:schemeClr val="tx1"/>
                          </a:solidFill>
                          <a:effectLst/>
                        </a:rPr>
                        <a:t>False bottom height </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chemeClr val="tx1"/>
                          </a:solidFill>
                          <a:effectLst/>
                        </a:rPr>
                        <a:t>2</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solidFill>
                            <a:schemeClr val="tx1"/>
                          </a:solidFill>
                          <a:effectLst/>
                        </a:rPr>
                        <a:t>2</a:t>
                      </a:r>
                      <a:endParaRPr lang="en-US" sz="2000">
                        <a:solidFill>
                          <a:schemeClr val="tx1"/>
                        </a:solidFill>
                        <a:effectLst/>
                        <a:latin typeface="Times New Roman"/>
                        <a:ea typeface="Times New Roman"/>
                      </a:endParaRPr>
                    </a:p>
                  </a:txBody>
                  <a:tcPr marL="68580" marR="68580" marT="0" marB="0"/>
                </a:tc>
              </a:tr>
              <a:tr h="170815">
                <a:tc>
                  <a:txBody>
                    <a:bodyPr/>
                    <a:lstStyle/>
                    <a:p>
                      <a:pPr marL="0" marR="0">
                        <a:spcBef>
                          <a:spcPts val="0"/>
                        </a:spcBef>
                        <a:spcAft>
                          <a:spcPts val="0"/>
                        </a:spcAft>
                      </a:pPr>
                      <a:r>
                        <a:rPr lang="en-US" sz="2000">
                          <a:solidFill>
                            <a:schemeClr val="tx1"/>
                          </a:solidFill>
                          <a:effectLst/>
                        </a:rPr>
                        <a:t>Bottom, front, and back plate thickness </a:t>
                      </a:r>
                      <a:endParaRPr lang="en-US" sz="200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chemeClr val="tx1"/>
                          </a:solidFill>
                          <a:effectLst/>
                        </a:rPr>
                        <a:t>0.5</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chemeClr val="tx1"/>
                          </a:solidFill>
                          <a:effectLst/>
                        </a:rPr>
                        <a:t>0.5</a:t>
                      </a:r>
                      <a:endParaRPr lang="en-US" sz="2000" dirty="0">
                        <a:solidFill>
                          <a:schemeClr val="tx1"/>
                        </a:solidFill>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dirty="0">
                          <a:solidFill>
                            <a:schemeClr val="tx1"/>
                          </a:solidFill>
                          <a:effectLst/>
                        </a:rPr>
                        <a:t>Top and side plate thickness </a:t>
                      </a:r>
                      <a:endParaRPr lang="en-US" sz="200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solidFill>
                            <a:schemeClr val="tx1"/>
                          </a:solidFill>
                          <a:effectLst/>
                        </a:rPr>
                        <a:t>0.25</a:t>
                      </a:r>
                      <a:endParaRPr lang="en-US" sz="200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chemeClr val="tx1"/>
                          </a:solidFill>
                          <a:effectLst/>
                        </a:rPr>
                        <a:t>0.25</a:t>
                      </a:r>
                      <a:endParaRPr lang="en-US" sz="2000" dirty="0">
                        <a:solidFill>
                          <a:schemeClr val="tx1"/>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4090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Mixer Settler – Chemical Species</a:t>
            </a:r>
            <a:endParaRPr lang="en-US" dirty="0"/>
          </a:p>
        </p:txBody>
      </p:sp>
      <p:sp>
        <p:nvSpPr>
          <p:cNvPr id="3" name="Content Placeholder 2"/>
          <p:cNvSpPr>
            <a:spLocks noGrp="1"/>
          </p:cNvSpPr>
          <p:nvPr>
            <p:ph idx="1"/>
          </p:nvPr>
        </p:nvSpPr>
        <p:spPr>
          <a:xfrm>
            <a:off x="857250" y="838200"/>
            <a:ext cx="7981950" cy="4600575"/>
          </a:xfrm>
        </p:spPr>
        <p:txBody>
          <a:bodyPr/>
          <a:lstStyle/>
          <a:p>
            <a:r>
              <a:rPr lang="en-US" sz="2200" dirty="0"/>
              <a:t>3 unique compositions per stage</a:t>
            </a:r>
          </a:p>
          <a:p>
            <a:r>
              <a:rPr lang="en-US" sz="2200" dirty="0" smtClean="0"/>
              <a:t>Each stream in each stage composed of H, C, O, P, N, U-235, U-238</a:t>
            </a:r>
          </a:p>
          <a:p>
            <a:pPr lvl="1"/>
            <a:r>
              <a:rPr lang="en-US" sz="2000" dirty="0" smtClean="0"/>
              <a:t>73 wt.% uranium enrichment</a:t>
            </a:r>
          </a:p>
          <a:p>
            <a:r>
              <a:rPr lang="en-US" sz="2200" dirty="0" smtClean="0"/>
              <a:t>Chemical species listed below:</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2586918217"/>
              </p:ext>
            </p:extLst>
          </p:nvPr>
        </p:nvGraphicFramePr>
        <p:xfrm>
          <a:off x="990600" y="2438400"/>
          <a:ext cx="7572375" cy="2438400"/>
        </p:xfrm>
        <a:graphic>
          <a:graphicData uri="http://schemas.openxmlformats.org/drawingml/2006/table">
            <a:tbl>
              <a:tblPr firstRow="1" firstCol="1" bandRow="1">
                <a:tableStyleId>{5C22544A-7EE6-4342-B048-85BDC9FD1C3A}</a:tableStyleId>
              </a:tblPr>
              <a:tblGrid>
                <a:gridCol w="2687955"/>
                <a:gridCol w="2004060"/>
                <a:gridCol w="2880360"/>
              </a:tblGrid>
              <a:tr h="0">
                <a:tc>
                  <a:txBody>
                    <a:bodyPr/>
                    <a:lstStyle/>
                    <a:p>
                      <a:pPr marL="0" marR="0" algn="just">
                        <a:spcBef>
                          <a:spcPts val="0"/>
                        </a:spcBef>
                        <a:spcAft>
                          <a:spcPts val="0"/>
                        </a:spcAft>
                      </a:pPr>
                      <a:r>
                        <a:rPr lang="en-US" sz="2000" dirty="0">
                          <a:solidFill>
                            <a:schemeClr val="tx1"/>
                          </a:solidFill>
                          <a:effectLst/>
                        </a:rPr>
                        <a:t>Name</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a:solidFill>
                            <a:schemeClr val="tx1"/>
                          </a:solidFill>
                          <a:effectLst/>
                        </a:rPr>
                        <a:t>Chemical Formula</a:t>
                      </a:r>
                      <a:endParaRPr lang="en-US" sz="200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tabLst>
                          <a:tab pos="944880" algn="ctr"/>
                        </a:tabLst>
                      </a:pPr>
                      <a:r>
                        <a:rPr lang="en-US" sz="2000" dirty="0" smtClean="0">
                          <a:solidFill>
                            <a:schemeClr val="tx1"/>
                          </a:solidFill>
                          <a:effectLst/>
                        </a:rPr>
                        <a:t>Theoretical Density </a:t>
                      </a:r>
                      <a:r>
                        <a:rPr lang="en-US" sz="2000" dirty="0">
                          <a:solidFill>
                            <a:schemeClr val="tx1"/>
                          </a:solidFill>
                          <a:effectLst/>
                        </a:rPr>
                        <a:t>(g/cm</a:t>
                      </a:r>
                      <a:r>
                        <a:rPr lang="en-US" sz="2000" baseline="30000" dirty="0">
                          <a:solidFill>
                            <a:schemeClr val="tx1"/>
                          </a:solidFill>
                          <a:effectLst/>
                        </a:rPr>
                        <a:t>3</a:t>
                      </a:r>
                      <a:r>
                        <a:rPr lang="en-US" sz="2000" dirty="0">
                          <a:solidFill>
                            <a:schemeClr val="tx1"/>
                          </a:solidFill>
                          <a:effectLst/>
                        </a:rPr>
                        <a:t>)</a:t>
                      </a:r>
                      <a:endParaRPr lang="en-US" sz="2000" dirty="0">
                        <a:solidFill>
                          <a:schemeClr val="tx1"/>
                        </a:solidFill>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dirty="0" err="1">
                          <a:solidFill>
                            <a:schemeClr val="tx1"/>
                          </a:solidFill>
                          <a:effectLst/>
                        </a:rPr>
                        <a:t>Tributyl</a:t>
                      </a:r>
                      <a:r>
                        <a:rPr lang="en-US" sz="2000" dirty="0">
                          <a:solidFill>
                            <a:schemeClr val="tx1"/>
                          </a:solidFill>
                          <a:effectLst/>
                        </a:rPr>
                        <a:t> Phosphate (TBP)</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C</a:t>
                      </a:r>
                      <a:r>
                        <a:rPr lang="en-US" sz="2000" baseline="-25000" dirty="0">
                          <a:solidFill>
                            <a:schemeClr val="tx1"/>
                          </a:solidFill>
                          <a:effectLst/>
                        </a:rPr>
                        <a:t>12</a:t>
                      </a:r>
                      <a:r>
                        <a:rPr lang="en-US" sz="2000" dirty="0">
                          <a:solidFill>
                            <a:schemeClr val="tx1"/>
                          </a:solidFill>
                          <a:effectLst/>
                        </a:rPr>
                        <a:t>H</a:t>
                      </a:r>
                      <a:r>
                        <a:rPr lang="en-US" sz="2000" baseline="-25000" dirty="0">
                          <a:solidFill>
                            <a:schemeClr val="tx1"/>
                          </a:solidFill>
                          <a:effectLst/>
                        </a:rPr>
                        <a:t>27</a:t>
                      </a:r>
                      <a:r>
                        <a:rPr lang="en-US" sz="2000" dirty="0">
                          <a:solidFill>
                            <a:schemeClr val="tx1"/>
                          </a:solidFill>
                          <a:effectLst/>
                        </a:rPr>
                        <a:t>O</a:t>
                      </a:r>
                      <a:r>
                        <a:rPr lang="en-US" sz="2000" baseline="-25000" dirty="0">
                          <a:solidFill>
                            <a:schemeClr val="tx1"/>
                          </a:solidFill>
                          <a:effectLst/>
                        </a:rPr>
                        <a:t>4</a:t>
                      </a:r>
                      <a:r>
                        <a:rPr lang="en-US" sz="2000" dirty="0">
                          <a:solidFill>
                            <a:schemeClr val="tx1"/>
                          </a:solidFill>
                          <a:effectLst/>
                        </a:rPr>
                        <a:t>P</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a:solidFill>
                            <a:schemeClr val="tx1"/>
                          </a:solidFill>
                          <a:effectLst/>
                        </a:rPr>
                        <a:t>0.9727</a:t>
                      </a:r>
                      <a:endParaRPr lang="en-US" sz="2000">
                        <a:solidFill>
                          <a:schemeClr val="tx1"/>
                        </a:solidFill>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2000" dirty="0">
                          <a:solidFill>
                            <a:schemeClr val="tx1"/>
                          </a:solidFill>
                          <a:effectLst/>
                        </a:rPr>
                        <a:t>Nitric Acid</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HNO</a:t>
                      </a:r>
                      <a:r>
                        <a:rPr lang="en-US" sz="2000" baseline="-25000" dirty="0">
                          <a:solidFill>
                            <a:schemeClr val="tx1"/>
                          </a:solidFill>
                          <a:effectLst/>
                        </a:rPr>
                        <a:t>3</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a:solidFill>
                            <a:schemeClr val="tx1"/>
                          </a:solidFill>
                          <a:effectLst/>
                        </a:rPr>
                        <a:t>1.55</a:t>
                      </a:r>
                      <a:endParaRPr lang="en-US" sz="2000">
                        <a:solidFill>
                          <a:schemeClr val="tx1"/>
                        </a:solidFill>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2000" dirty="0" smtClean="0">
                          <a:solidFill>
                            <a:schemeClr val="tx1"/>
                          </a:solidFill>
                          <a:effectLst/>
                        </a:rPr>
                        <a:t>n-paraffin (assumed):</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a:t>
                      </a:r>
                      <a:endParaRPr lang="en-US" sz="2000" dirty="0">
                        <a:solidFill>
                          <a:schemeClr val="tx1"/>
                        </a:solidFill>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2000">
                          <a:solidFill>
                            <a:schemeClr val="tx1"/>
                          </a:solidFill>
                          <a:effectLst/>
                        </a:rPr>
                        <a:t>20% dodecane</a:t>
                      </a:r>
                      <a:endParaRPr lang="en-US" sz="200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C</a:t>
                      </a:r>
                      <a:r>
                        <a:rPr lang="en-US" sz="2000" baseline="-25000" dirty="0">
                          <a:solidFill>
                            <a:schemeClr val="tx1"/>
                          </a:solidFill>
                          <a:effectLst/>
                        </a:rPr>
                        <a:t>12</a:t>
                      </a:r>
                      <a:r>
                        <a:rPr lang="en-US" sz="2000" dirty="0">
                          <a:solidFill>
                            <a:schemeClr val="tx1"/>
                          </a:solidFill>
                          <a:effectLst/>
                        </a:rPr>
                        <a:t>H</a:t>
                      </a:r>
                      <a:r>
                        <a:rPr lang="en-US" sz="2000" baseline="-25000" dirty="0">
                          <a:solidFill>
                            <a:schemeClr val="tx1"/>
                          </a:solidFill>
                          <a:effectLst/>
                        </a:rPr>
                        <a:t>26</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0.749</a:t>
                      </a:r>
                      <a:endParaRPr lang="en-US" sz="2000" dirty="0">
                        <a:solidFill>
                          <a:schemeClr val="tx1"/>
                        </a:solidFill>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2000" dirty="0">
                          <a:solidFill>
                            <a:schemeClr val="tx1"/>
                          </a:solidFill>
                          <a:effectLst/>
                        </a:rPr>
                        <a:t>40% </a:t>
                      </a:r>
                      <a:r>
                        <a:rPr lang="en-US" sz="2000" dirty="0" err="1">
                          <a:solidFill>
                            <a:schemeClr val="tx1"/>
                          </a:solidFill>
                          <a:effectLst/>
                        </a:rPr>
                        <a:t>tridecane</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C</a:t>
                      </a:r>
                      <a:r>
                        <a:rPr lang="en-US" sz="2000" baseline="-25000" dirty="0">
                          <a:solidFill>
                            <a:schemeClr val="tx1"/>
                          </a:solidFill>
                          <a:effectLst/>
                        </a:rPr>
                        <a:t>13</a:t>
                      </a:r>
                      <a:r>
                        <a:rPr lang="en-US" sz="2000" dirty="0">
                          <a:solidFill>
                            <a:schemeClr val="tx1"/>
                          </a:solidFill>
                          <a:effectLst/>
                        </a:rPr>
                        <a:t>H</a:t>
                      </a:r>
                      <a:r>
                        <a:rPr lang="en-US" sz="2000" baseline="-25000" dirty="0">
                          <a:solidFill>
                            <a:schemeClr val="tx1"/>
                          </a:solidFill>
                          <a:effectLst/>
                        </a:rPr>
                        <a:t>28</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0.756</a:t>
                      </a:r>
                      <a:endParaRPr lang="en-US" sz="2000" dirty="0">
                        <a:solidFill>
                          <a:schemeClr val="tx1"/>
                        </a:solidFill>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2000">
                          <a:solidFill>
                            <a:schemeClr val="tx1"/>
                          </a:solidFill>
                          <a:effectLst/>
                        </a:rPr>
                        <a:t>40% tetradecane</a:t>
                      </a:r>
                      <a:endParaRPr lang="en-US" sz="200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C</a:t>
                      </a:r>
                      <a:r>
                        <a:rPr lang="en-US" sz="2000" baseline="-25000" dirty="0">
                          <a:solidFill>
                            <a:schemeClr val="tx1"/>
                          </a:solidFill>
                          <a:effectLst/>
                        </a:rPr>
                        <a:t>14</a:t>
                      </a:r>
                      <a:r>
                        <a:rPr lang="en-US" sz="2000" dirty="0">
                          <a:solidFill>
                            <a:schemeClr val="tx1"/>
                          </a:solidFill>
                          <a:effectLst/>
                        </a:rPr>
                        <a:t>H</a:t>
                      </a:r>
                      <a:r>
                        <a:rPr lang="en-US" sz="2000" baseline="-25000" dirty="0">
                          <a:solidFill>
                            <a:schemeClr val="tx1"/>
                          </a:solidFill>
                          <a:effectLst/>
                        </a:rPr>
                        <a:t>30</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0.763</a:t>
                      </a:r>
                      <a:endParaRPr lang="en-US" sz="2000" dirty="0">
                        <a:solidFill>
                          <a:schemeClr val="tx1"/>
                        </a:solidFill>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2000">
                          <a:solidFill>
                            <a:schemeClr val="tx1"/>
                          </a:solidFill>
                          <a:effectLst/>
                        </a:rPr>
                        <a:t>Uranyl nitrate</a:t>
                      </a:r>
                      <a:endParaRPr lang="en-US" sz="200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a:solidFill>
                            <a:schemeClr val="tx1"/>
                          </a:solidFill>
                          <a:effectLst/>
                        </a:rPr>
                        <a:t>UO</a:t>
                      </a:r>
                      <a:r>
                        <a:rPr lang="en-US" sz="2000" baseline="-25000">
                          <a:solidFill>
                            <a:schemeClr val="tx1"/>
                          </a:solidFill>
                          <a:effectLst/>
                        </a:rPr>
                        <a:t>2</a:t>
                      </a:r>
                      <a:r>
                        <a:rPr lang="en-US" sz="2000">
                          <a:solidFill>
                            <a:schemeClr val="tx1"/>
                          </a:solidFill>
                          <a:effectLst/>
                        </a:rPr>
                        <a:t>(NO</a:t>
                      </a:r>
                      <a:r>
                        <a:rPr lang="en-US" sz="2000" baseline="-25000">
                          <a:solidFill>
                            <a:schemeClr val="tx1"/>
                          </a:solidFill>
                          <a:effectLst/>
                        </a:rPr>
                        <a:t>3</a:t>
                      </a:r>
                      <a:r>
                        <a:rPr lang="en-US" sz="2000">
                          <a:solidFill>
                            <a:schemeClr val="tx1"/>
                          </a:solidFill>
                          <a:effectLst/>
                        </a:rPr>
                        <a:t>)</a:t>
                      </a:r>
                      <a:r>
                        <a:rPr lang="en-US" sz="2000" baseline="-25000">
                          <a:solidFill>
                            <a:schemeClr val="tx1"/>
                          </a:solidFill>
                          <a:effectLst/>
                        </a:rPr>
                        <a:t>2</a:t>
                      </a:r>
                      <a:endParaRPr lang="en-US" sz="200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2.203</a:t>
                      </a:r>
                      <a:endParaRPr lang="en-US" sz="2000" dirty="0">
                        <a:solidFill>
                          <a:schemeClr val="tx1"/>
                        </a:solidFill>
                        <a:effectLst/>
                        <a:latin typeface="Times New Roman"/>
                        <a:ea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0680075"/>
              </p:ext>
            </p:extLst>
          </p:nvPr>
        </p:nvGraphicFramePr>
        <p:xfrm>
          <a:off x="941069" y="5029200"/>
          <a:ext cx="7845743" cy="1219200"/>
        </p:xfrm>
        <a:graphic>
          <a:graphicData uri="http://schemas.openxmlformats.org/drawingml/2006/table">
            <a:tbl>
              <a:tblPr firstRow="1" firstCol="1" bandRow="1">
                <a:tableStyleId>{5C22544A-7EE6-4342-B048-85BDC9FD1C3A}</a:tableStyleId>
              </a:tblPr>
              <a:tblGrid>
                <a:gridCol w="2943860"/>
                <a:gridCol w="2021523"/>
                <a:gridCol w="2880360"/>
              </a:tblGrid>
              <a:tr h="0">
                <a:tc>
                  <a:txBody>
                    <a:bodyPr/>
                    <a:lstStyle/>
                    <a:p>
                      <a:pPr marL="0" marR="0" algn="just">
                        <a:spcBef>
                          <a:spcPts val="0"/>
                        </a:spcBef>
                        <a:spcAft>
                          <a:spcPts val="0"/>
                        </a:spcAft>
                      </a:pPr>
                      <a:r>
                        <a:rPr lang="en-US" sz="2000" dirty="0">
                          <a:solidFill>
                            <a:schemeClr val="tx1"/>
                          </a:solidFill>
                          <a:effectLst/>
                        </a:rPr>
                        <a:t>Name</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dirty="0">
                          <a:solidFill>
                            <a:schemeClr val="tx1"/>
                          </a:solidFill>
                          <a:effectLst/>
                        </a:rPr>
                        <a:t>Chemical Formula</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tabLst>
                          <a:tab pos="944880" algn="ctr"/>
                        </a:tabLst>
                      </a:pPr>
                      <a:r>
                        <a:rPr lang="en-US" sz="2000" dirty="0" smtClean="0">
                          <a:solidFill>
                            <a:schemeClr val="tx1"/>
                          </a:solidFill>
                          <a:effectLst/>
                        </a:rPr>
                        <a:t>Theoretical Density </a:t>
                      </a:r>
                      <a:r>
                        <a:rPr lang="en-US" sz="2000" dirty="0">
                          <a:solidFill>
                            <a:schemeClr val="tx1"/>
                          </a:solidFill>
                          <a:effectLst/>
                        </a:rPr>
                        <a:t>(g/cm</a:t>
                      </a:r>
                      <a:r>
                        <a:rPr lang="en-US" sz="2000" baseline="30000" dirty="0">
                          <a:solidFill>
                            <a:schemeClr val="tx1"/>
                          </a:solidFill>
                          <a:effectLst/>
                        </a:rPr>
                        <a:t>3</a:t>
                      </a:r>
                      <a:r>
                        <a:rPr lang="en-US" sz="2000" dirty="0">
                          <a:solidFill>
                            <a:schemeClr val="tx1"/>
                          </a:solidFill>
                          <a:effectLst/>
                        </a:rPr>
                        <a:t>)</a:t>
                      </a:r>
                      <a:endParaRPr lang="en-US" sz="2000" dirty="0">
                        <a:solidFill>
                          <a:schemeClr val="tx1"/>
                        </a:solidFill>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dirty="0">
                          <a:solidFill>
                            <a:schemeClr val="tx1"/>
                          </a:solidFill>
                          <a:effectLst/>
                        </a:rPr>
                        <a:t>Water</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a:solidFill>
                            <a:schemeClr val="tx1"/>
                          </a:solidFill>
                          <a:effectLst/>
                        </a:rPr>
                        <a:t>H</a:t>
                      </a:r>
                      <a:r>
                        <a:rPr lang="en-US" sz="2000" baseline="-25000">
                          <a:solidFill>
                            <a:schemeClr val="tx1"/>
                          </a:solidFill>
                          <a:effectLst/>
                        </a:rPr>
                        <a:t>2</a:t>
                      </a:r>
                      <a:r>
                        <a:rPr lang="en-US" sz="2000">
                          <a:solidFill>
                            <a:schemeClr val="tx1"/>
                          </a:solidFill>
                          <a:effectLst/>
                        </a:rPr>
                        <a:t>O</a:t>
                      </a:r>
                      <a:endParaRPr lang="en-US" sz="200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a:solidFill>
                            <a:schemeClr val="tx1"/>
                          </a:solidFill>
                          <a:effectLst/>
                        </a:rPr>
                        <a:t>0.9982</a:t>
                      </a:r>
                      <a:endParaRPr lang="en-US" sz="2000">
                        <a:solidFill>
                          <a:schemeClr val="tx1"/>
                        </a:solidFill>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2000" dirty="0">
                          <a:solidFill>
                            <a:schemeClr val="tx1"/>
                          </a:solidFill>
                          <a:effectLst/>
                        </a:rPr>
                        <a:t>Nitric Acid</a:t>
                      </a:r>
                      <a:endParaRPr lang="en-US" sz="2000" dirty="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a:solidFill>
                            <a:schemeClr val="tx1"/>
                          </a:solidFill>
                          <a:effectLst/>
                        </a:rPr>
                        <a:t>HNO</a:t>
                      </a:r>
                      <a:r>
                        <a:rPr lang="en-US" sz="2000" baseline="-25000">
                          <a:solidFill>
                            <a:schemeClr val="tx1"/>
                          </a:solidFill>
                          <a:effectLst/>
                        </a:rPr>
                        <a:t>3</a:t>
                      </a:r>
                      <a:endParaRPr lang="en-US" sz="2000">
                        <a:solidFill>
                          <a:schemeClr val="tx1"/>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2000">
                          <a:solidFill>
                            <a:schemeClr val="tx1"/>
                          </a:solidFill>
                          <a:effectLst/>
                        </a:rPr>
                        <a:t>1.55</a:t>
                      </a:r>
                      <a:endParaRPr lang="en-US" sz="2000">
                        <a:solidFill>
                          <a:schemeClr val="tx1"/>
                        </a:solidFill>
                        <a:effectLst/>
                        <a:latin typeface="Times New Roman"/>
                        <a:ea typeface="Times New Roman"/>
                      </a:endParaRPr>
                    </a:p>
                  </a:txBody>
                  <a:tcPr marL="68580" marR="68580" marT="0" marB="0"/>
                </a:tc>
              </a:tr>
              <a:tr h="0">
                <a:tc>
                  <a:txBody>
                    <a:bodyPr/>
                    <a:lstStyle/>
                    <a:p>
                      <a:pPr marL="0" marR="0">
                        <a:spcBef>
                          <a:spcPts val="0"/>
                        </a:spcBef>
                        <a:spcAft>
                          <a:spcPts val="0"/>
                        </a:spcAft>
                        <a:tabLst>
                          <a:tab pos="1475740" algn="r"/>
                        </a:tabLst>
                      </a:pPr>
                      <a:r>
                        <a:rPr lang="en-US" sz="2000" dirty="0">
                          <a:solidFill>
                            <a:schemeClr val="tx1"/>
                          </a:solidFill>
                          <a:effectLst/>
                        </a:rPr>
                        <a:t>Uranyl Nitrate (aqueous)	</a:t>
                      </a:r>
                      <a:endParaRPr lang="en-US" sz="20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solidFill>
                            <a:schemeClr val="tx1"/>
                          </a:solidFill>
                          <a:effectLst/>
                        </a:rPr>
                        <a:t>UO</a:t>
                      </a:r>
                      <a:r>
                        <a:rPr lang="en-US" sz="2000" baseline="-25000" dirty="0">
                          <a:solidFill>
                            <a:schemeClr val="tx1"/>
                          </a:solidFill>
                          <a:effectLst/>
                        </a:rPr>
                        <a:t>2</a:t>
                      </a:r>
                      <a:r>
                        <a:rPr lang="en-US" sz="2000" dirty="0">
                          <a:solidFill>
                            <a:schemeClr val="tx1"/>
                          </a:solidFill>
                          <a:effectLst/>
                        </a:rPr>
                        <a:t>(NO</a:t>
                      </a:r>
                      <a:r>
                        <a:rPr lang="en-US" sz="2000" baseline="-25000" dirty="0">
                          <a:solidFill>
                            <a:schemeClr val="tx1"/>
                          </a:solidFill>
                          <a:effectLst/>
                        </a:rPr>
                        <a:t>3</a:t>
                      </a:r>
                      <a:r>
                        <a:rPr lang="en-US" sz="2000" dirty="0">
                          <a:solidFill>
                            <a:schemeClr val="tx1"/>
                          </a:solidFill>
                          <a:effectLst/>
                        </a:rPr>
                        <a:t>)</a:t>
                      </a:r>
                      <a:r>
                        <a:rPr lang="en-US" sz="2000" baseline="-25000" dirty="0">
                          <a:solidFill>
                            <a:schemeClr val="tx1"/>
                          </a:solidFill>
                          <a:effectLst/>
                        </a:rPr>
                        <a:t>2 </a:t>
                      </a:r>
                      <a:r>
                        <a:rPr lang="en-US" sz="2000" dirty="0">
                          <a:solidFill>
                            <a:schemeClr val="tx1"/>
                          </a:solidFill>
                          <a:effectLst/>
                        </a:rPr>
                        <a:t>* 6(H</a:t>
                      </a:r>
                      <a:r>
                        <a:rPr lang="en-US" sz="2000" baseline="-25000" dirty="0">
                          <a:solidFill>
                            <a:schemeClr val="tx1"/>
                          </a:solidFill>
                          <a:effectLst/>
                        </a:rPr>
                        <a:t>2</a:t>
                      </a:r>
                      <a:r>
                        <a:rPr lang="en-US" sz="2000" dirty="0">
                          <a:solidFill>
                            <a:schemeClr val="tx1"/>
                          </a:solidFill>
                          <a:effectLst/>
                        </a:rPr>
                        <a:t>O)</a:t>
                      </a:r>
                      <a:endParaRPr lang="en-US" sz="20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solidFill>
                            <a:schemeClr val="tx1"/>
                          </a:solidFill>
                          <a:effectLst/>
                        </a:rPr>
                        <a:t>2.4183</a:t>
                      </a:r>
                      <a:endParaRPr lang="en-US" sz="2000" dirty="0">
                        <a:solidFill>
                          <a:schemeClr val="tx1"/>
                        </a:solidFill>
                        <a:effectLst/>
                        <a:latin typeface="Times New Roman"/>
                        <a:ea typeface="Times New Roman"/>
                      </a:endParaRPr>
                    </a:p>
                  </a:txBody>
                  <a:tcPr marL="68580" marR="68580" marT="0" marB="0"/>
                </a:tc>
              </a:tr>
            </a:tbl>
          </a:graphicData>
        </a:graphic>
      </p:graphicFrame>
      <p:sp>
        <p:nvSpPr>
          <p:cNvPr id="6" name="TextBox 5"/>
          <p:cNvSpPr txBox="1"/>
          <p:nvPr/>
        </p:nvSpPr>
        <p:spPr>
          <a:xfrm>
            <a:off x="421378" y="4610100"/>
            <a:ext cx="615553" cy="2057400"/>
          </a:xfrm>
          <a:prstGeom prst="rect">
            <a:avLst/>
          </a:prstGeom>
          <a:noFill/>
        </p:spPr>
        <p:txBody>
          <a:bodyPr vert="vert270" wrap="square" rtlCol="0">
            <a:spAutoFit/>
          </a:bodyPr>
          <a:lstStyle/>
          <a:p>
            <a:pPr algn="ctr"/>
            <a:r>
              <a:rPr lang="en-US" sz="2800" b="1" dirty="0" smtClean="0">
                <a:solidFill>
                  <a:srgbClr val="FF0000"/>
                </a:solidFill>
              </a:rPr>
              <a:t>Aqueous</a:t>
            </a:r>
            <a:endParaRPr lang="en-US" sz="2800" b="1" dirty="0">
              <a:solidFill>
                <a:srgbClr val="FF0000"/>
              </a:solidFill>
            </a:endParaRPr>
          </a:p>
        </p:txBody>
      </p:sp>
      <p:sp>
        <p:nvSpPr>
          <p:cNvPr id="8" name="TextBox 7"/>
          <p:cNvSpPr txBox="1"/>
          <p:nvPr/>
        </p:nvSpPr>
        <p:spPr>
          <a:xfrm>
            <a:off x="467874" y="2817395"/>
            <a:ext cx="615553" cy="2057400"/>
          </a:xfrm>
          <a:prstGeom prst="rect">
            <a:avLst/>
          </a:prstGeom>
          <a:noFill/>
        </p:spPr>
        <p:txBody>
          <a:bodyPr vert="vert270" wrap="square" rtlCol="0">
            <a:spAutoFit/>
          </a:bodyPr>
          <a:lstStyle/>
          <a:p>
            <a:pPr algn="ctr"/>
            <a:r>
              <a:rPr lang="en-US" sz="2800" b="1" dirty="0" smtClean="0">
                <a:solidFill>
                  <a:srgbClr val="FF0000"/>
                </a:solidFill>
              </a:rPr>
              <a:t>Organic</a:t>
            </a:r>
            <a:endParaRPr lang="en-US" sz="2800" b="1" dirty="0">
              <a:solidFill>
                <a:srgbClr val="FF0000"/>
              </a:solidFill>
            </a:endParaRPr>
          </a:p>
        </p:txBody>
      </p:sp>
    </p:spTree>
    <p:extLst>
      <p:ext uri="{BB962C8B-B14F-4D97-AF65-F5344CB8AC3E}">
        <p14:creationId xmlns:p14="http://schemas.microsoft.com/office/powerpoint/2010/main" val="1346809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the Mixer Settler</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80130"/>
            <a:ext cx="6520815" cy="496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711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the Mixer Settler</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00" t="20444" r="18300" b="20000"/>
          <a:stretch/>
        </p:blipFill>
        <p:spPr bwMode="auto">
          <a:xfrm>
            <a:off x="533400" y="1219200"/>
            <a:ext cx="8107680" cy="409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208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2693</TotalTime>
  <Words>2652</Words>
  <Application>Microsoft Office PowerPoint</Application>
  <PresentationFormat>On-screen Show (4:3)</PresentationFormat>
  <Paragraphs>320</Paragraphs>
  <Slides>42</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Narrow</vt:lpstr>
      <vt:lpstr>Calibri</vt:lpstr>
      <vt:lpstr>Times New Roman</vt:lpstr>
      <vt:lpstr>template</vt:lpstr>
      <vt:lpstr>PowerPoint Presentation</vt:lpstr>
      <vt:lpstr>Introduction</vt:lpstr>
      <vt:lpstr>HM-Process </vt:lpstr>
      <vt:lpstr>HM-Process </vt:lpstr>
      <vt:lpstr>Base Cases vs. Analyzed Range</vt:lpstr>
      <vt:lpstr>Model of Mixer Settler - Dimensions</vt:lpstr>
      <vt:lpstr>Model of Mixer Settler – Chemical Species</vt:lpstr>
      <vt:lpstr>Model of the Mixer Settler</vt:lpstr>
      <vt:lpstr>Model of the Mixer Settler</vt:lpstr>
      <vt:lpstr>The Chemistry Bounding Approach</vt:lpstr>
      <vt:lpstr>Bounding Parameters</vt:lpstr>
      <vt:lpstr>The Chemistry Bounding Approach</vt:lpstr>
      <vt:lpstr>Bounding through Validation and Bias</vt:lpstr>
      <vt:lpstr>Bounding Through Code Comparison</vt:lpstr>
      <vt:lpstr>Bounding Through Experimental Results</vt:lpstr>
      <vt:lpstr>Chemistry Bounding Results </vt:lpstr>
      <vt:lpstr>Aqueous Uranium Concentration </vt:lpstr>
      <vt:lpstr>Aqueous Uranium Concentration </vt:lpstr>
      <vt:lpstr>Aqueous Uranium Concentration </vt:lpstr>
      <vt:lpstr>Aqueous Uranium Concentration </vt:lpstr>
      <vt:lpstr>All of that… just to say this…</vt:lpstr>
      <vt:lpstr>All of that… just to say this…</vt:lpstr>
      <vt:lpstr>Conclusions </vt:lpstr>
      <vt:lpstr>Future Work</vt:lpstr>
      <vt:lpstr>Extra Slides</vt:lpstr>
      <vt:lpstr>SEPHIS-ACM Screenshot</vt:lpstr>
      <vt:lpstr>Model of the Mixer Settler</vt:lpstr>
      <vt:lpstr>Organic Uranium Concentration </vt:lpstr>
      <vt:lpstr>Organic Uranium Concentration </vt:lpstr>
      <vt:lpstr>Organic Uranium Concentration </vt:lpstr>
      <vt:lpstr>Organic Uranium Concentration </vt:lpstr>
      <vt:lpstr>Uranium Distribution Coefficient</vt:lpstr>
      <vt:lpstr>Uranium Distribution Coefficient</vt:lpstr>
      <vt:lpstr>Uranium Distribution Coefficient</vt:lpstr>
      <vt:lpstr>Uranium Distribution Coefficient</vt:lpstr>
      <vt:lpstr>Nitric Acid Distribution Coefficient </vt:lpstr>
      <vt:lpstr>Nitric Acid Distribution Coefficient </vt:lpstr>
      <vt:lpstr>Nitric Acid Distribution Coefficient </vt:lpstr>
      <vt:lpstr>Nitric Acid Distribution Coefficient </vt:lpstr>
      <vt:lpstr>Model of the Mixer Settler</vt:lpstr>
      <vt:lpstr>Model of the Mixer Settler</vt:lpstr>
      <vt:lpstr>Model of the Mixer Settler</vt:lpstr>
    </vt:vector>
  </TitlesOfParts>
  <Company>SRS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Monkey</cp:lastModifiedBy>
  <cp:revision>120</cp:revision>
  <dcterms:created xsi:type="dcterms:W3CDTF">2016-03-01T17:10:09Z</dcterms:created>
  <dcterms:modified xsi:type="dcterms:W3CDTF">2017-06-06T00:22:22Z</dcterms:modified>
</cp:coreProperties>
</file>