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6" r:id="rId2"/>
    <p:sldId id="298" r:id="rId3"/>
    <p:sldId id="299" r:id="rId4"/>
    <p:sldId id="300" r:id="rId5"/>
    <p:sldId id="302" r:id="rId6"/>
    <p:sldId id="303" r:id="rId7"/>
    <p:sldId id="304" r:id="rId8"/>
    <p:sldId id="305" r:id="rId9"/>
    <p:sldId id="306" r:id="rId10"/>
    <p:sldId id="317" r:id="rId11"/>
    <p:sldId id="307" r:id="rId12"/>
    <p:sldId id="301" r:id="rId13"/>
    <p:sldId id="318" r:id="rId14"/>
    <p:sldId id="308" r:id="rId15"/>
    <p:sldId id="309" r:id="rId16"/>
    <p:sldId id="311" r:id="rId17"/>
    <p:sldId id="310" r:id="rId18"/>
    <p:sldId id="312" r:id="rId19"/>
    <p:sldId id="313" r:id="rId20"/>
    <p:sldId id="315"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6" autoAdjust="0"/>
    <p:restoredTop sz="72302" autoAdjust="0"/>
  </p:normalViewPr>
  <p:slideViewPr>
    <p:cSldViewPr>
      <p:cViewPr varScale="1">
        <p:scale>
          <a:sx n="81" d="100"/>
          <a:sy n="81" d="100"/>
        </p:scale>
        <p:origin x="183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DED57-7097-4E26-A35C-D610BCE67B4F}" type="datetimeFigureOut">
              <a:rPr lang="en-US" smtClean="0"/>
              <a:t>6/5/2017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E7FC0-4370-4F7C-BFBF-2DB251E09FD3}" type="slidenum">
              <a:rPr lang="en-US" smtClean="0"/>
              <a:t>‹#›</a:t>
            </a:fld>
            <a:endParaRPr lang="en-US"/>
          </a:p>
        </p:txBody>
      </p:sp>
    </p:spTree>
    <p:extLst>
      <p:ext uri="{BB962C8B-B14F-4D97-AF65-F5344CB8AC3E}">
        <p14:creationId xmlns:p14="http://schemas.microsoft.com/office/powerpoint/2010/main" val="20861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a:t>
            </a:fld>
            <a:endParaRPr lang="en-US"/>
          </a:p>
        </p:txBody>
      </p:sp>
    </p:spTree>
    <p:extLst>
      <p:ext uri="{BB962C8B-B14F-4D97-AF65-F5344CB8AC3E}">
        <p14:creationId xmlns:p14="http://schemas.microsoft.com/office/powerpoint/2010/main" val="293182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for</a:t>
            </a:r>
            <a:r>
              <a:rPr lang="en-US" baseline="0" dirty="0" smtClean="0"/>
              <a:t> the 2” well.  Note 2” is the generic always safe slab thickness. However, this leaves very little room for operations to maneuver the fuel into the well.</a:t>
            </a: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15</a:t>
            </a:fld>
            <a:endParaRPr lang="en-US"/>
          </a:p>
        </p:txBody>
      </p:sp>
    </p:spTree>
    <p:extLst>
      <p:ext uri="{BB962C8B-B14F-4D97-AF65-F5344CB8AC3E}">
        <p14:creationId xmlns:p14="http://schemas.microsoft.com/office/powerpoint/2010/main" val="401583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well gives the operator</a:t>
            </a:r>
            <a:r>
              <a:rPr lang="en-US" baseline="0" dirty="0" smtClean="0"/>
              <a:t> room to maneuver the fuel, but there are cases which exceed k-safe. This would most likely results in a limit on terminal acid, which we would need anyway to prevent U-Mo co-precipitation.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16</a:t>
            </a:fld>
            <a:endParaRPr lang="en-US"/>
          </a:p>
        </p:txBody>
      </p:sp>
    </p:spTree>
    <p:extLst>
      <p:ext uri="{BB962C8B-B14F-4D97-AF65-F5344CB8AC3E}">
        <p14:creationId xmlns:p14="http://schemas.microsoft.com/office/powerpoint/2010/main" val="418364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SLOWPOKE</a:t>
            </a:r>
            <a:r>
              <a:rPr lang="en-US" baseline="0" dirty="0" smtClean="0"/>
              <a:t> was close in the 0.5 M and just barely passed. This is why the 4 M case was run.  There might need to be a terminal acid limit here as well.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17</a:t>
            </a:fld>
            <a:endParaRPr lang="en-US"/>
          </a:p>
        </p:txBody>
      </p:sp>
    </p:spTree>
    <p:extLst>
      <p:ext uri="{BB962C8B-B14F-4D97-AF65-F5344CB8AC3E}">
        <p14:creationId xmlns:p14="http://schemas.microsoft.com/office/powerpoint/2010/main" val="52326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heavy iron content, even</a:t>
            </a:r>
            <a:r>
              <a:rPr lang="en-US" baseline="0" dirty="0" smtClean="0"/>
              <a:t> the most limiting KAPL case was highly subcritical. On the other hand, due to the artificial creation of a very high fissile concentration well volume, even the least limiting RHF case did not pass. Other fuels were able to pass at higher acidity, but due to the assumptions made about geometry and material dispersion, the RHF did not pass </a:t>
            </a:r>
            <a:r>
              <a:rPr lang="en-US" baseline="0" smtClean="0"/>
              <a:t>this scoping. </a:t>
            </a:r>
            <a:endParaRPr lang="en-US" baseline="0" dirty="0" smtClean="0"/>
          </a:p>
          <a:p>
            <a:endParaRPr lang="en-US" baseline="0" dirty="0" smtClean="0"/>
          </a:p>
          <a:p>
            <a:r>
              <a:rPr lang="en-US" baseline="0" dirty="0" smtClean="0"/>
              <a:t>If you come to my other talk you can see how advanced modeling combined with more realistic chemistry actually shows RHF is also not an issue.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18</a:t>
            </a:fld>
            <a:endParaRPr lang="en-US"/>
          </a:p>
        </p:txBody>
      </p:sp>
    </p:spTree>
    <p:extLst>
      <p:ext uri="{BB962C8B-B14F-4D97-AF65-F5344CB8AC3E}">
        <p14:creationId xmlns:p14="http://schemas.microsoft.com/office/powerpoint/2010/main" val="313536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upper/lower and annular elements passed at both the high and low end of the acidity.</a:t>
            </a:r>
            <a:r>
              <a:rPr lang="en-US" baseline="0" dirty="0" smtClean="0"/>
              <a:t>  The lune plates and the cavity plug will be bounded by these elements so they would also safely dissolve.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19</a:t>
            </a:fld>
            <a:endParaRPr lang="en-US"/>
          </a:p>
        </p:txBody>
      </p:sp>
    </p:spTree>
    <p:extLst>
      <p:ext uri="{BB962C8B-B14F-4D97-AF65-F5344CB8AC3E}">
        <p14:creationId xmlns:p14="http://schemas.microsoft.com/office/powerpoint/2010/main" val="320813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21</a:t>
            </a:fld>
            <a:endParaRPr lang="en-US"/>
          </a:p>
        </p:txBody>
      </p:sp>
    </p:spTree>
    <p:extLst>
      <p:ext uri="{BB962C8B-B14F-4D97-AF65-F5344CB8AC3E}">
        <p14:creationId xmlns:p14="http://schemas.microsoft.com/office/powerpoint/2010/main" val="131039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Uranium-aluminum</a:t>
            </a:r>
            <a:r>
              <a:rPr lang="en-US" baseline="0" dirty="0" smtClean="0"/>
              <a:t> alloy and usually aluminum clad</a:t>
            </a:r>
          </a:p>
          <a:p>
            <a:r>
              <a:rPr lang="en-US" baseline="0" dirty="0" smtClean="0"/>
              <a:t>The insert fits down inside the dissolver. The picture is true, the dissolver sits on a sloped floor. Canyon cells are sloped so that spills and leaks will collect in a sump.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2</a:t>
            </a:fld>
            <a:endParaRPr lang="en-US"/>
          </a:p>
        </p:txBody>
      </p:sp>
    </p:spTree>
    <p:extLst>
      <p:ext uri="{BB962C8B-B14F-4D97-AF65-F5344CB8AC3E}">
        <p14:creationId xmlns:p14="http://schemas.microsoft.com/office/powerpoint/2010/main" val="340534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Circular</a:t>
            </a:r>
            <a:r>
              <a:rPr lang="en-US" baseline="0" dirty="0" smtClean="0"/>
              <a:t> is 10 5” wells and was designed originally for SRS reactor assemblies but is currently used for bundled research reactor fuels</a:t>
            </a:r>
          </a:p>
          <a:p>
            <a:r>
              <a:rPr lang="en-US" b="1" baseline="0" dirty="0" smtClean="0"/>
              <a:t>Slab</a:t>
            </a:r>
            <a:r>
              <a:rPr lang="en-US" baseline="0" dirty="0" smtClean="0"/>
              <a:t> well was for various uses and also SRS reactor assemblies, consists of four 4.5”x15” slab wells </a:t>
            </a:r>
          </a:p>
          <a:p>
            <a:r>
              <a:rPr lang="en-US" b="1" baseline="0" dirty="0" smtClean="0"/>
              <a:t>HFIR</a:t>
            </a:r>
            <a:r>
              <a:rPr lang="en-US" baseline="0" dirty="0" smtClean="0"/>
              <a:t> is specifically designed for the dissolution of ORNL’s HFIR cores.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Long cylindrical feed materials are gravity fed into the system.  HFIR and likely RHF would be submerged in acid completely </a:t>
            </a:r>
          </a:p>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3</a:t>
            </a:fld>
            <a:endParaRPr lang="en-US"/>
          </a:p>
        </p:txBody>
      </p:sp>
    </p:spTree>
    <p:extLst>
      <p:ext uri="{BB962C8B-B14F-4D97-AF65-F5344CB8AC3E}">
        <p14:creationId xmlns:p14="http://schemas.microsoft.com/office/powerpoint/2010/main" val="331085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HFIR insert</a:t>
            </a:r>
          </a:p>
          <a:p>
            <a:r>
              <a:rPr lang="en-US" dirty="0" smtClean="0"/>
              <a:t>Right</a:t>
            </a:r>
            <a:r>
              <a:rPr lang="en-US" baseline="0" dirty="0" smtClean="0"/>
              <a:t>: 10-well insert</a:t>
            </a:r>
          </a:p>
          <a:p>
            <a:r>
              <a:rPr lang="en-US" baseline="0" dirty="0" smtClean="0"/>
              <a:t>Center: 10-well insert being placed into dissolver column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4</a:t>
            </a:fld>
            <a:endParaRPr lang="en-US"/>
          </a:p>
        </p:txBody>
      </p:sp>
    </p:spTree>
    <p:extLst>
      <p:ext uri="{BB962C8B-B14F-4D97-AF65-F5344CB8AC3E}">
        <p14:creationId xmlns:p14="http://schemas.microsoft.com/office/powerpoint/2010/main" val="398900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K-safe is based upon validation work for the SCALE 6.1 code for use</a:t>
            </a:r>
            <a:r>
              <a:rPr lang="en-US" baseline="0" dirty="0" smtClean="0"/>
              <a:t> with SRNS HEU processes. </a:t>
            </a:r>
          </a:p>
          <a:p>
            <a:endParaRPr lang="en-US" baseline="0" dirty="0" smtClean="0"/>
          </a:p>
          <a:p>
            <a:r>
              <a:rPr lang="en-US" baseline="0" dirty="0" smtClean="0"/>
              <a:t>Here it is really the insert well that is of interest to the potential design of the new insert. </a:t>
            </a:r>
          </a:p>
          <a:p>
            <a:endParaRPr lang="en-US" baseline="0" dirty="0" smtClean="0"/>
          </a:p>
          <a:p>
            <a:r>
              <a:rPr lang="en-US" baseline="0" dirty="0" smtClean="0"/>
              <a:t>To prevent U-Mo from co-precipitating in low acid a 3-6 M terminal acid is usually required. The nitrogen poisoning can also provide a slight level of multiplication reduction in cases where the k was close to k-safe. It would usually not be credited but if it is required for chemistry control, it could be. </a:t>
            </a:r>
          </a:p>
        </p:txBody>
      </p:sp>
      <p:sp>
        <p:nvSpPr>
          <p:cNvPr id="4" name="Slide Number Placeholder 3"/>
          <p:cNvSpPr>
            <a:spLocks noGrp="1"/>
          </p:cNvSpPr>
          <p:nvPr>
            <p:ph type="sldNum" sz="quarter" idx="10"/>
          </p:nvPr>
        </p:nvSpPr>
        <p:spPr/>
        <p:txBody>
          <a:bodyPr/>
          <a:lstStyle/>
          <a:p>
            <a:fld id="{CC7E7FC0-4370-4F7C-BFBF-2DB251E09FD3}" type="slidenum">
              <a:rPr lang="en-US" smtClean="0"/>
              <a:t>6</a:t>
            </a:fld>
            <a:endParaRPr lang="en-US"/>
          </a:p>
        </p:txBody>
      </p:sp>
    </p:spTree>
    <p:extLst>
      <p:ext uri="{BB962C8B-B14F-4D97-AF65-F5344CB8AC3E}">
        <p14:creationId xmlns:p14="http://schemas.microsoft.com/office/powerpoint/2010/main" val="384526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stainless</a:t>
            </a:r>
            <a:r>
              <a:rPr lang="en-US" baseline="0" dirty="0" smtClean="0"/>
              <a:t> steel dissolver insert’s main contribution would be parasitic absorption in the iron, over increased reflection.  Numerous past analyses have born this out for HM-process applications. Again, the limiting well geometries are what is of concern to potential insert design. </a:t>
            </a:r>
          </a:p>
          <a:p>
            <a:endParaRPr lang="en-US" baseline="0" dirty="0" smtClean="0"/>
          </a:p>
          <a:p>
            <a:r>
              <a:rPr lang="en-US" baseline="0" dirty="0" smtClean="0"/>
              <a:t>The 150 </a:t>
            </a:r>
            <a:r>
              <a:rPr lang="en-US" baseline="0" dirty="0" err="1" smtClean="0"/>
              <a:t>gU</a:t>
            </a:r>
            <a:r>
              <a:rPr lang="en-US" baseline="0" dirty="0" smtClean="0"/>
              <a:t>/L assumption is overly conservative and based upon bounding SRNL predictions of uranium diffusion into the bulk solution. This turns the well solution into an artificially high concentration small volume, more or less surrounded by infinite water reflection. Only the APF required this assumption.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7</a:t>
            </a:fld>
            <a:endParaRPr lang="en-US"/>
          </a:p>
        </p:txBody>
      </p:sp>
    </p:spTree>
    <p:extLst>
      <p:ext uri="{BB962C8B-B14F-4D97-AF65-F5344CB8AC3E}">
        <p14:creationId xmlns:p14="http://schemas.microsoft.com/office/powerpoint/2010/main" val="46007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annular fuel element consists of 472.534 g U (440.18 g U-235) plus 2,578.6 g Al in the fuel, 5,291 g Al in the cladding and 411 g Al additional in the structural materials. The lower/upper fuel element consists of 378.13 g U (352.24 g U-235) plus 2,034 g Al in the fuel, 4,176 g Al in the cladding and 117 g Al additional in the structural materials.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Translates to 93.15 wt.%</a:t>
            </a:r>
            <a:r>
              <a:rPr lang="en-US" sz="1200" kern="1200" baseline="0" dirty="0" smtClean="0">
                <a:solidFill>
                  <a:schemeClr val="tx1"/>
                </a:solidFill>
                <a:effectLst/>
                <a:latin typeface="+mn-lt"/>
                <a:ea typeface="+mn-ea"/>
                <a:cs typeface="+mn-cs"/>
              </a:rPr>
              <a:t> enrichment but only 16 wt.% U, also 76 to 89% of the elements are free volume. </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9</a:t>
            </a:fld>
            <a:endParaRPr lang="en-US"/>
          </a:p>
        </p:txBody>
      </p:sp>
    </p:spTree>
    <p:extLst>
      <p:ext uri="{BB962C8B-B14F-4D97-AF65-F5344CB8AC3E}">
        <p14:creationId xmlns:p14="http://schemas.microsoft.com/office/powerpoint/2010/main" val="32414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oversized</a:t>
            </a:r>
            <a:r>
              <a:rPr lang="en-US" baseline="0" dirty="0" smtClean="0"/>
              <a:t> package is required for handling as this fuel is still extremely radioactive. The intention will be to dissolve the steel package with the fuel.  Iron is already credited as a neutron poison in the facility there is just going to be a lot of it.</a:t>
            </a:r>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12</a:t>
            </a:fld>
            <a:endParaRPr lang="en-US"/>
          </a:p>
        </p:txBody>
      </p:sp>
    </p:spTree>
    <p:extLst>
      <p:ext uri="{BB962C8B-B14F-4D97-AF65-F5344CB8AC3E}">
        <p14:creationId xmlns:p14="http://schemas.microsoft.com/office/powerpoint/2010/main" val="241597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E7FC0-4370-4F7C-BFBF-2DB251E09FD3}" type="slidenum">
              <a:rPr lang="en-US" smtClean="0"/>
              <a:t>14</a:t>
            </a:fld>
            <a:endParaRPr lang="en-US"/>
          </a:p>
        </p:txBody>
      </p:sp>
    </p:spTree>
    <p:extLst>
      <p:ext uri="{BB962C8B-B14F-4D97-AF65-F5344CB8AC3E}">
        <p14:creationId xmlns:p14="http://schemas.microsoft.com/office/powerpoint/2010/main" val="81986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SRNSTitleBackground3"/>
          <p:cNvPicPr>
            <a:picLocks noChangeAspect="1" noChangeArrowheads="1"/>
          </p:cNvPicPr>
          <p:nvPr/>
        </p:nvPicPr>
        <p:blipFill>
          <a:blip r:embed="rId2" cstate="print">
            <a:extLst>
              <a:ext uri="{28A0092B-C50C-407E-A947-70E740481C1C}">
                <a14:useLocalDpi xmlns:a14="http://schemas.microsoft.com/office/drawing/2010/main" val="0"/>
              </a:ext>
            </a:extLst>
          </a:blip>
          <a:srcRect t="2197" r="2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6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363083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29626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59214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48246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7250" y="1038225"/>
            <a:ext cx="3914775"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038225"/>
            <a:ext cx="3914775"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44462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39321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06507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294003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191512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5278D33-6E70-453E-8CCB-833000556998}" type="slidenum">
              <a:rPr lang="en-US" smtClean="0"/>
              <a:t>‹#›</a:t>
            </a:fld>
            <a:endParaRPr lang="en-US"/>
          </a:p>
        </p:txBody>
      </p:sp>
    </p:spTree>
    <p:extLst>
      <p:ext uri="{BB962C8B-B14F-4D97-AF65-F5344CB8AC3E}">
        <p14:creationId xmlns:p14="http://schemas.microsoft.com/office/powerpoint/2010/main" val="96930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SRNSPageBackground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50"/>
            <a:ext cx="913765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858000" y="6477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rgbClr val="005596"/>
                </a:solidFill>
              </a:defRPr>
            </a:lvl1pPr>
          </a:lstStyle>
          <a:p>
            <a:fld id="{35278D33-6E70-453E-8CCB-833000556998}" type="slidenum">
              <a:rPr lang="en-US" smtClean="0"/>
              <a:t>‹#›</a:t>
            </a:fld>
            <a:endParaRPr lang="en-US"/>
          </a:p>
        </p:txBody>
      </p:sp>
      <p:sp>
        <p:nvSpPr>
          <p:cNvPr id="1028" name="Rectangle 2"/>
          <p:cNvSpPr>
            <a:spLocks noGrp="1" noChangeArrowheads="1"/>
          </p:cNvSpPr>
          <p:nvPr>
            <p:ph type="title"/>
          </p:nvPr>
        </p:nvSpPr>
        <p:spPr bwMode="auto">
          <a:xfrm>
            <a:off x="609600" y="3048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857250" y="1038225"/>
            <a:ext cx="79819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b="1">
          <a:solidFill>
            <a:srgbClr val="005596"/>
          </a:solidFill>
          <a:latin typeface="+mj-lt"/>
          <a:ea typeface="+mj-ea"/>
          <a:cs typeface="+mj-cs"/>
        </a:defRPr>
      </a:lvl1pPr>
      <a:lvl2pPr algn="l" rtl="0" eaLnBrk="1" fontAlgn="base" hangingPunct="1">
        <a:spcBef>
          <a:spcPct val="0"/>
        </a:spcBef>
        <a:spcAft>
          <a:spcPct val="0"/>
        </a:spcAft>
        <a:defRPr sz="2800" b="1">
          <a:solidFill>
            <a:srgbClr val="005596"/>
          </a:solidFill>
          <a:latin typeface="Arial Narrow" pitchFamily="34" charset="0"/>
        </a:defRPr>
      </a:lvl2pPr>
      <a:lvl3pPr algn="l" rtl="0" eaLnBrk="1" fontAlgn="base" hangingPunct="1">
        <a:spcBef>
          <a:spcPct val="0"/>
        </a:spcBef>
        <a:spcAft>
          <a:spcPct val="0"/>
        </a:spcAft>
        <a:defRPr sz="2800" b="1">
          <a:solidFill>
            <a:srgbClr val="005596"/>
          </a:solidFill>
          <a:latin typeface="Arial Narrow" pitchFamily="34" charset="0"/>
        </a:defRPr>
      </a:lvl3pPr>
      <a:lvl4pPr algn="l" rtl="0" eaLnBrk="1" fontAlgn="base" hangingPunct="1">
        <a:spcBef>
          <a:spcPct val="0"/>
        </a:spcBef>
        <a:spcAft>
          <a:spcPct val="0"/>
        </a:spcAft>
        <a:defRPr sz="2800" b="1">
          <a:solidFill>
            <a:srgbClr val="005596"/>
          </a:solidFill>
          <a:latin typeface="Arial Narrow" pitchFamily="34" charset="0"/>
        </a:defRPr>
      </a:lvl4pPr>
      <a:lvl5pPr algn="l" rtl="0" eaLnBrk="1" fontAlgn="base" hangingPunct="1">
        <a:spcBef>
          <a:spcPct val="0"/>
        </a:spcBef>
        <a:spcAft>
          <a:spcPct val="0"/>
        </a:spcAft>
        <a:defRPr sz="2800" b="1">
          <a:solidFill>
            <a:srgbClr val="005596"/>
          </a:solidFill>
          <a:latin typeface="Arial Narrow" pitchFamily="34" charset="0"/>
        </a:defRPr>
      </a:lvl5pPr>
      <a:lvl6pPr marL="457200" algn="l" rtl="0" eaLnBrk="1" fontAlgn="base" hangingPunct="1">
        <a:spcBef>
          <a:spcPct val="0"/>
        </a:spcBef>
        <a:spcAft>
          <a:spcPct val="0"/>
        </a:spcAft>
        <a:defRPr sz="2800" b="1">
          <a:solidFill>
            <a:srgbClr val="005596"/>
          </a:solidFill>
          <a:latin typeface="Arial Narrow" pitchFamily="34" charset="0"/>
        </a:defRPr>
      </a:lvl6pPr>
      <a:lvl7pPr marL="914400" algn="l" rtl="0" eaLnBrk="1" fontAlgn="base" hangingPunct="1">
        <a:spcBef>
          <a:spcPct val="0"/>
        </a:spcBef>
        <a:spcAft>
          <a:spcPct val="0"/>
        </a:spcAft>
        <a:defRPr sz="2800" b="1">
          <a:solidFill>
            <a:srgbClr val="005596"/>
          </a:solidFill>
          <a:latin typeface="Arial Narrow" pitchFamily="34" charset="0"/>
        </a:defRPr>
      </a:lvl7pPr>
      <a:lvl8pPr marL="1371600" algn="l" rtl="0" eaLnBrk="1" fontAlgn="base" hangingPunct="1">
        <a:spcBef>
          <a:spcPct val="0"/>
        </a:spcBef>
        <a:spcAft>
          <a:spcPct val="0"/>
        </a:spcAft>
        <a:defRPr sz="2800" b="1">
          <a:solidFill>
            <a:srgbClr val="005596"/>
          </a:solidFill>
          <a:latin typeface="Arial Narrow" pitchFamily="34" charset="0"/>
        </a:defRPr>
      </a:lvl8pPr>
      <a:lvl9pPr marL="1828800" algn="l" rtl="0" eaLnBrk="1" fontAlgn="base" hangingPunct="1">
        <a:spcBef>
          <a:spcPct val="0"/>
        </a:spcBef>
        <a:spcAft>
          <a:spcPct val="0"/>
        </a:spcAft>
        <a:defRPr sz="2800" b="1">
          <a:solidFill>
            <a:srgbClr val="005596"/>
          </a:solidFill>
          <a:latin typeface="Arial Narrow" pitchFamily="3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i="1">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0" y="1600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sz="3600" dirty="0" smtClean="0">
                <a:solidFill>
                  <a:srgbClr val="0073AE"/>
                </a:solidFill>
              </a:rPr>
              <a:t>Criticality Scoping Calculations for a Multi-Function Dissolver Insert</a:t>
            </a:r>
            <a:endParaRPr lang="en-US" altLang="en-US" sz="2800" dirty="0" smtClean="0">
              <a:solidFill>
                <a:srgbClr val="0073AE"/>
              </a:solidFill>
            </a:endParaRPr>
          </a:p>
        </p:txBody>
      </p:sp>
      <p:sp>
        <p:nvSpPr>
          <p:cNvPr id="3076" name="Text Box 9"/>
          <p:cNvSpPr txBox="1">
            <a:spLocks noChangeArrowheads="1"/>
          </p:cNvSpPr>
          <p:nvPr/>
        </p:nvSpPr>
        <p:spPr bwMode="auto">
          <a:xfrm>
            <a:off x="2346325" y="3886200"/>
            <a:ext cx="4451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dirty="0" smtClean="0">
                <a:solidFill>
                  <a:srgbClr val="008852"/>
                </a:solidFill>
              </a:rPr>
              <a:t>Tracy Stover</a:t>
            </a:r>
            <a:r>
              <a:rPr lang="en-US" altLang="en-US" sz="2000" dirty="0">
                <a:solidFill>
                  <a:srgbClr val="008852"/>
                </a:solidFill>
              </a:rPr>
              <a:t> </a:t>
            </a:r>
            <a:r>
              <a:rPr lang="en-US" altLang="en-US" sz="2000" dirty="0" smtClean="0">
                <a:solidFill>
                  <a:srgbClr val="008852"/>
                </a:solidFill>
              </a:rPr>
              <a:t>and Stephen Kessler</a:t>
            </a:r>
            <a:endParaRPr lang="en-US" altLang="en-US" sz="2000" b="0" dirty="0">
              <a:solidFill>
                <a:srgbClr val="008852"/>
              </a:solidFill>
            </a:endParaRPr>
          </a:p>
        </p:txBody>
      </p:sp>
      <p:sp>
        <p:nvSpPr>
          <p:cNvPr id="3078" name="Text Box 14"/>
          <p:cNvSpPr txBox="1">
            <a:spLocks noChangeArrowheads="1"/>
          </p:cNvSpPr>
          <p:nvPr/>
        </p:nvSpPr>
        <p:spPr bwMode="auto">
          <a:xfrm>
            <a:off x="-12700" y="4800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Arial Narrow" pitchFamily="34" charset="0"/>
              </a:defRPr>
            </a:lvl1pPr>
            <a:lvl2pPr marL="742950" indent="-285750" eaLnBrk="0" hangingPunct="0">
              <a:spcBef>
                <a:spcPct val="20000"/>
              </a:spcBef>
              <a:buChar char="–"/>
              <a:defRPr sz="2400">
                <a:solidFill>
                  <a:schemeClr val="tx1"/>
                </a:solidFill>
                <a:latin typeface="Arial Narrow" pitchFamily="34" charset="0"/>
              </a:defRPr>
            </a:lvl2pPr>
            <a:lvl3pPr marL="1143000" indent="-228600" eaLnBrk="0" hangingPunct="0">
              <a:spcBef>
                <a:spcPct val="20000"/>
              </a:spcBef>
              <a:buChar char="•"/>
              <a:defRPr i="1">
                <a:solidFill>
                  <a:schemeClr val="tx1"/>
                </a:solidFill>
                <a:latin typeface="Arial Narrow" pitchFamily="34" charset="0"/>
              </a:defRPr>
            </a:lvl3pPr>
            <a:lvl4pPr marL="1600200" indent="-228600" eaLnBrk="0" hangingPunct="0">
              <a:spcBef>
                <a:spcPct val="20000"/>
              </a:spcBef>
              <a:buChar char="–"/>
              <a:defRPr>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73AE"/>
                </a:solidFill>
              </a:rPr>
              <a:t>Savannah River Nuclear Solutions, LLC</a:t>
            </a:r>
          </a:p>
          <a:p>
            <a:pPr algn="ctr" eaLnBrk="1" hangingPunct="1">
              <a:spcBef>
                <a:spcPct val="0"/>
              </a:spcBef>
              <a:buFontTx/>
              <a:buNone/>
            </a:pPr>
            <a:r>
              <a:rPr lang="en-US" altLang="en-US" sz="1800" dirty="0" smtClean="0">
                <a:solidFill>
                  <a:srgbClr val="0073AE"/>
                </a:solidFill>
              </a:rPr>
              <a:t>ANS Annual Conference June 2017</a:t>
            </a:r>
            <a:endParaRPr lang="en-US" altLang="en-US" sz="1800" dirty="0">
              <a:solidFill>
                <a:srgbClr val="0073AE"/>
              </a:solidFill>
            </a:endParaRPr>
          </a:p>
        </p:txBody>
      </p:sp>
      <p:sp>
        <p:nvSpPr>
          <p:cNvPr id="2" name="TextBox 1"/>
          <p:cNvSpPr txBox="1"/>
          <p:nvPr/>
        </p:nvSpPr>
        <p:spPr>
          <a:xfrm>
            <a:off x="7010400" y="6400800"/>
            <a:ext cx="1752600" cy="307777"/>
          </a:xfrm>
          <a:prstGeom prst="rect">
            <a:avLst/>
          </a:prstGeom>
          <a:noFill/>
        </p:spPr>
        <p:txBody>
          <a:bodyPr wrap="square" rtlCol="0">
            <a:spAutoFit/>
          </a:bodyPr>
          <a:lstStyle/>
          <a:p>
            <a:r>
              <a:rPr lang="en-US" sz="1400" b="1" dirty="0" smtClean="0"/>
              <a:t>SRNS-STI-2017-00285</a:t>
            </a:r>
            <a:endParaRPr lang="en-US" sz="1400" b="1" dirty="0"/>
          </a:p>
        </p:txBody>
      </p:sp>
    </p:spTree>
    <p:extLst>
      <p:ext uri="{BB962C8B-B14F-4D97-AF65-F5344CB8AC3E}">
        <p14:creationId xmlns:p14="http://schemas.microsoft.com/office/powerpoint/2010/main" val="107263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TSR Model</a:t>
            </a:r>
          </a:p>
        </p:txBody>
      </p:sp>
      <p:pic>
        <p:nvPicPr>
          <p:cNvPr id="3074" name="Picture 2" descr="DSC00110"/>
          <p:cNvPicPr>
            <a:picLocks noGrp="1" noChangeAspect="1" noChangeArrowheads="1"/>
          </p:cNvPicPr>
          <p:nvPr>
            <p:ph sz="half" idx="1"/>
          </p:nvPr>
        </p:nvPicPr>
        <p:blipFill>
          <a:blip r:embed="rId2">
            <a:lum bright="12000"/>
            <a:extLst>
              <a:ext uri="{28A0092B-C50C-407E-A947-70E740481C1C}">
                <a14:useLocalDpi xmlns:a14="http://schemas.microsoft.com/office/drawing/2010/main" val="0"/>
              </a:ext>
            </a:extLst>
          </a:blip>
          <a:srcRect t="3053" b="25699"/>
          <a:stretch>
            <a:fillRect/>
          </a:stretch>
        </p:blipFill>
        <p:spPr bwMode="auto">
          <a:xfrm>
            <a:off x="914399" y="1600200"/>
            <a:ext cx="755782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350" r="16617"/>
          <a:stretch/>
        </p:blipFill>
        <p:spPr bwMode="auto">
          <a:xfrm>
            <a:off x="575187" y="914400"/>
            <a:ext cx="8465574"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6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RHF Model</a:t>
            </a:r>
            <a:endParaRPr lang="en-US" dirty="0"/>
          </a:p>
        </p:txBody>
      </p:sp>
      <p:sp>
        <p:nvSpPr>
          <p:cNvPr id="4" name="Content Placeholder 3"/>
          <p:cNvSpPr>
            <a:spLocks noGrp="1"/>
          </p:cNvSpPr>
          <p:nvPr>
            <p:ph sz="half" idx="1"/>
          </p:nvPr>
        </p:nvSpPr>
        <p:spPr>
          <a:xfrm>
            <a:off x="609600" y="1038225"/>
            <a:ext cx="4162425" cy="4600575"/>
          </a:xfrm>
        </p:spPr>
        <p:txBody>
          <a:bodyPr/>
          <a:lstStyle/>
          <a:p>
            <a:r>
              <a:rPr lang="en-US" dirty="0" smtClean="0"/>
              <a:t>Element:</a:t>
            </a:r>
          </a:p>
          <a:p>
            <a:pPr lvl="1"/>
            <a:r>
              <a:rPr lang="en-US" dirty="0" smtClean="0"/>
              <a:t>Similar in design to ORNL HFIR core</a:t>
            </a:r>
          </a:p>
          <a:p>
            <a:pPr lvl="1"/>
            <a:r>
              <a:rPr lang="en-US" dirty="0" smtClean="0"/>
              <a:t>280 curved plates around annulus</a:t>
            </a:r>
          </a:p>
          <a:p>
            <a:pPr lvl="1"/>
            <a:r>
              <a:rPr lang="en-US" dirty="0" smtClean="0"/>
              <a:t>93 wt.% U-235</a:t>
            </a:r>
          </a:p>
          <a:p>
            <a:pPr lvl="1"/>
            <a:r>
              <a:rPr lang="en-US" dirty="0" smtClean="0"/>
              <a:t>15.5 wt.% U </a:t>
            </a:r>
          </a:p>
          <a:p>
            <a:pPr lvl="1"/>
            <a:r>
              <a:rPr lang="en-US" dirty="0" smtClean="0"/>
              <a:t>Thick inner/outer Al collars and Al clad</a:t>
            </a:r>
          </a:p>
          <a:p>
            <a:r>
              <a:rPr lang="en-US" dirty="0" smtClean="0"/>
              <a:t>Well:</a:t>
            </a:r>
          </a:p>
          <a:p>
            <a:pPr lvl="1"/>
            <a:r>
              <a:rPr lang="en-US" dirty="0" smtClean="0"/>
              <a:t>21.6 cm radius, 98 cm height</a:t>
            </a:r>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990600"/>
            <a:ext cx="3914775" cy="325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960" y="990600"/>
            <a:ext cx="2295446" cy="524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27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KAPL Model</a:t>
            </a:r>
            <a:endParaRPr lang="en-US" dirty="0"/>
          </a:p>
        </p:txBody>
      </p:sp>
      <p:sp>
        <p:nvSpPr>
          <p:cNvPr id="4" name="Content Placeholder 3"/>
          <p:cNvSpPr>
            <a:spLocks noGrp="1"/>
          </p:cNvSpPr>
          <p:nvPr>
            <p:ph sz="half" idx="1"/>
          </p:nvPr>
        </p:nvSpPr>
        <p:spPr/>
        <p:txBody>
          <a:bodyPr/>
          <a:lstStyle/>
          <a:p>
            <a:r>
              <a:rPr lang="en-US" dirty="0" smtClean="0"/>
              <a:t>Element</a:t>
            </a:r>
          </a:p>
          <a:p>
            <a:pPr lvl="1"/>
            <a:r>
              <a:rPr lang="en-US" dirty="0" smtClean="0"/>
              <a:t>35 U-Al plates, Al clad</a:t>
            </a:r>
          </a:p>
          <a:p>
            <a:pPr lvl="1"/>
            <a:r>
              <a:rPr lang="en-US" dirty="0" smtClean="0"/>
              <a:t>94 wt.% enrichment and ~ 24 wt.% U</a:t>
            </a:r>
          </a:p>
          <a:p>
            <a:pPr lvl="1"/>
            <a:r>
              <a:rPr lang="en-US" dirty="0" smtClean="0"/>
              <a:t>~33% free volume</a:t>
            </a:r>
          </a:p>
          <a:p>
            <a:pPr lvl="1"/>
            <a:r>
              <a:rPr lang="en-US" dirty="0" smtClean="0"/>
              <a:t>Include carbon steel container in dissolution</a:t>
            </a:r>
          </a:p>
          <a:p>
            <a:pPr lvl="1"/>
            <a:r>
              <a:rPr lang="en-US" dirty="0" smtClean="0"/>
              <a:t>Over 167 kg of iron </a:t>
            </a:r>
            <a:endParaRPr lang="en-US" dirty="0"/>
          </a:p>
        </p:txBody>
      </p:sp>
      <p:sp>
        <p:nvSpPr>
          <p:cNvPr id="5" name="Content Placeholder 4"/>
          <p:cNvSpPr>
            <a:spLocks noGrp="1"/>
          </p:cNvSpPr>
          <p:nvPr>
            <p:ph sz="half" idx="2"/>
          </p:nvPr>
        </p:nvSpPr>
        <p:spPr/>
        <p:txBody>
          <a:bodyPr/>
          <a:lstStyle/>
          <a:p>
            <a:r>
              <a:rPr lang="en-US" dirty="0" smtClean="0"/>
              <a:t>Well</a:t>
            </a:r>
          </a:p>
          <a:p>
            <a:pPr lvl="1"/>
            <a:r>
              <a:rPr lang="en-US" dirty="0" smtClean="0"/>
              <a:t>Accommodate oversized 2R container</a:t>
            </a:r>
          </a:p>
          <a:p>
            <a:pPr lvl="1"/>
            <a:r>
              <a:rPr lang="en-US" dirty="0" smtClean="0"/>
              <a:t>6 inch radius</a:t>
            </a:r>
          </a:p>
          <a:p>
            <a:pPr lvl="1"/>
            <a:r>
              <a:rPr lang="en-US" dirty="0" smtClean="0"/>
              <a:t>27 inch height</a:t>
            </a:r>
            <a:endParaRPr lang="en-US" dirty="0"/>
          </a:p>
        </p:txBody>
      </p:sp>
    </p:spTree>
    <p:extLst>
      <p:ext uri="{BB962C8B-B14F-4D97-AF65-F5344CB8AC3E}">
        <p14:creationId xmlns:p14="http://schemas.microsoft.com/office/powerpoint/2010/main" val="130367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KAPL Model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43401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80" y="1219200"/>
            <a:ext cx="83982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622" t="8134" r="27165" b="21016"/>
          <a:stretch/>
        </p:blipFill>
        <p:spPr bwMode="auto">
          <a:xfrm>
            <a:off x="772836" y="1371600"/>
            <a:ext cx="7955138" cy="44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3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wipe(down)">
                                      <p:cBhvr>
                                        <p:cTn id="1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SLOWPOKE Model </a:t>
            </a:r>
            <a:endParaRPr lang="en-US" dirty="0"/>
          </a:p>
        </p:txBody>
      </p:sp>
      <p:sp>
        <p:nvSpPr>
          <p:cNvPr id="4" name="Content Placeholder 3"/>
          <p:cNvSpPr>
            <a:spLocks noGrp="1"/>
          </p:cNvSpPr>
          <p:nvPr>
            <p:ph sz="half" idx="1"/>
          </p:nvPr>
        </p:nvSpPr>
        <p:spPr>
          <a:xfrm>
            <a:off x="609600" y="990600"/>
            <a:ext cx="4648200" cy="5105400"/>
          </a:xfrm>
        </p:spPr>
        <p:txBody>
          <a:bodyPr/>
          <a:lstStyle/>
          <a:p>
            <a:r>
              <a:rPr lang="en-US" dirty="0" smtClean="0"/>
              <a:t>Element:</a:t>
            </a:r>
          </a:p>
          <a:p>
            <a:pPr lvl="1"/>
            <a:r>
              <a:rPr lang="en-US" dirty="0" smtClean="0"/>
              <a:t>295 pins in circular concentric ring triangular pitch lattice</a:t>
            </a:r>
          </a:p>
          <a:p>
            <a:pPr lvl="1"/>
            <a:r>
              <a:rPr lang="en-US" dirty="0" smtClean="0"/>
              <a:t>U-Al alloy fuel, Al clad</a:t>
            </a:r>
          </a:p>
          <a:p>
            <a:pPr lvl="1"/>
            <a:r>
              <a:rPr lang="en-US" dirty="0" smtClean="0"/>
              <a:t>93.17 wt.% enrichment, 28.2 wt.% U</a:t>
            </a:r>
          </a:p>
          <a:p>
            <a:pPr lvl="1"/>
            <a:r>
              <a:rPr lang="en-US" dirty="0" smtClean="0"/>
              <a:t>82.9% free volume</a:t>
            </a:r>
          </a:p>
          <a:p>
            <a:r>
              <a:rPr lang="en-US" dirty="0" smtClean="0"/>
              <a:t>Well:</a:t>
            </a:r>
          </a:p>
          <a:p>
            <a:pPr lvl="1"/>
            <a:r>
              <a:rPr lang="en-US" dirty="0" smtClean="0"/>
              <a:t>35.6 cm H/D=1 cylinder</a:t>
            </a:r>
            <a:endParaRPr lang="en-US" dirty="0"/>
          </a:p>
        </p:txBody>
      </p:sp>
      <p:pic>
        <p:nvPicPr>
          <p:cNvPr id="1026" name="Picture 2" descr="Image result for slowpoke re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33249"/>
            <a:ext cx="2819400" cy="432521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791200" y="2209800"/>
            <a:ext cx="457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62800" y="1524000"/>
            <a:ext cx="533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96351" y="1333249"/>
            <a:ext cx="2999497" cy="430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8907" y="1162665"/>
            <a:ext cx="333438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7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APF Dissolution Results </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837125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575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APF Dissolution Results </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49620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42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SLOWPOKE Dissolution Results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5287" y="1066800"/>
            <a:ext cx="824631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617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RHF and KAPL Dissolution Results </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343" y="990600"/>
            <a:ext cx="837125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38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TSR Element Dissolution Results </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44467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93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What is a Dissolver and Dissolver Insert</a:t>
            </a:r>
            <a:endParaRPr lang="en-US" dirty="0"/>
          </a:p>
        </p:txBody>
      </p:sp>
      <p:sp>
        <p:nvSpPr>
          <p:cNvPr id="3" name="Content Placeholder 2"/>
          <p:cNvSpPr>
            <a:spLocks noGrp="1"/>
          </p:cNvSpPr>
          <p:nvPr>
            <p:ph sz="half" idx="1"/>
          </p:nvPr>
        </p:nvSpPr>
        <p:spPr>
          <a:xfrm>
            <a:off x="533400" y="990600"/>
            <a:ext cx="3914775" cy="4600575"/>
          </a:xfrm>
        </p:spPr>
        <p:txBody>
          <a:bodyPr/>
          <a:lstStyle/>
          <a:p>
            <a:r>
              <a:rPr lang="en-US" dirty="0" smtClean="0"/>
              <a:t>First step in fuel separations and purification at H-Canyon</a:t>
            </a:r>
          </a:p>
          <a:p>
            <a:r>
              <a:rPr lang="en-US" dirty="0" smtClean="0"/>
              <a:t>Dissolver</a:t>
            </a:r>
          </a:p>
          <a:p>
            <a:pPr lvl="1"/>
            <a:r>
              <a:rPr lang="en-US" dirty="0" smtClean="0"/>
              <a:t>Stainless steel pot</a:t>
            </a:r>
          </a:p>
          <a:p>
            <a:pPr lvl="1"/>
            <a:r>
              <a:rPr lang="en-US" dirty="0" smtClean="0"/>
              <a:t>Loaded with nitric acid</a:t>
            </a:r>
          </a:p>
          <a:p>
            <a:pPr lvl="1"/>
            <a:r>
              <a:rPr lang="en-US" dirty="0" smtClean="0"/>
              <a:t>Dissolves uranium-aluminum fuel</a:t>
            </a:r>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38263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341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All fuels except the RHF safely dissolve with the conservative assumptions made</a:t>
            </a:r>
          </a:p>
          <a:p>
            <a:r>
              <a:rPr lang="en-US" smtClean="0"/>
              <a:t>RHF </a:t>
            </a:r>
            <a:r>
              <a:rPr lang="en-US" dirty="0" smtClean="0"/>
              <a:t>could likely be shown safe with more advanced analysis since HFIR has been shown to be safe</a:t>
            </a:r>
          </a:p>
          <a:p>
            <a:r>
              <a:rPr lang="en-US" dirty="0" smtClean="0"/>
              <a:t>Scoping indicates a dissolver insert can be designed to accommodate these fuels and the other miscellaneous forms they bound.</a:t>
            </a:r>
            <a:endParaRPr lang="en-US" dirty="0"/>
          </a:p>
        </p:txBody>
      </p:sp>
    </p:spTree>
    <p:extLst>
      <p:ext uri="{BB962C8B-B14F-4D97-AF65-F5344CB8AC3E}">
        <p14:creationId xmlns:p14="http://schemas.microsoft.com/office/powerpoint/2010/main" val="2789180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a:t>Mr. Robert </a:t>
            </a:r>
            <a:r>
              <a:rPr lang="en-US" dirty="0" smtClean="0"/>
              <a:t>Smith</a:t>
            </a:r>
          </a:p>
          <a:p>
            <a:r>
              <a:rPr lang="en-US" dirty="0" smtClean="0"/>
              <a:t>Mr</a:t>
            </a:r>
            <a:r>
              <a:rPr lang="en-US" dirty="0"/>
              <a:t>. Stephen </a:t>
            </a:r>
            <a:r>
              <a:rPr lang="en-US" dirty="0" smtClean="0"/>
              <a:t>Fawcett</a:t>
            </a:r>
          </a:p>
          <a:p>
            <a:r>
              <a:rPr lang="en-US" dirty="0" smtClean="0"/>
              <a:t>Mr</a:t>
            </a:r>
            <a:r>
              <a:rPr lang="en-US" dirty="0"/>
              <a:t>. Michael </a:t>
            </a:r>
            <a:r>
              <a:rPr lang="en-US" dirty="0" err="1" smtClean="0"/>
              <a:t>Patrella</a:t>
            </a:r>
            <a:endParaRPr lang="en-US" dirty="0"/>
          </a:p>
        </p:txBody>
      </p:sp>
    </p:spTree>
    <p:extLst>
      <p:ext uri="{BB962C8B-B14F-4D97-AF65-F5344CB8AC3E}">
        <p14:creationId xmlns:p14="http://schemas.microsoft.com/office/powerpoint/2010/main" val="326624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609600"/>
          </a:xfrm>
        </p:spPr>
        <p:txBody>
          <a:bodyPr/>
          <a:lstStyle/>
          <a:p>
            <a:r>
              <a:rPr lang="en-US" dirty="0"/>
              <a:t>Background – What is a Dissolver and Dissolver Insert</a:t>
            </a:r>
          </a:p>
        </p:txBody>
      </p:sp>
      <p:sp>
        <p:nvSpPr>
          <p:cNvPr id="4" name="Content Placeholder 3"/>
          <p:cNvSpPr>
            <a:spLocks noGrp="1"/>
          </p:cNvSpPr>
          <p:nvPr>
            <p:ph sz="half" idx="1"/>
          </p:nvPr>
        </p:nvSpPr>
        <p:spPr>
          <a:xfrm>
            <a:off x="533400" y="1066800"/>
            <a:ext cx="4191000" cy="4600575"/>
          </a:xfrm>
        </p:spPr>
        <p:txBody>
          <a:bodyPr/>
          <a:lstStyle/>
          <a:p>
            <a:r>
              <a:rPr lang="en-US" dirty="0" smtClean="0"/>
              <a:t>Dissolver insert</a:t>
            </a:r>
          </a:p>
          <a:p>
            <a:pPr lvl="1"/>
            <a:r>
              <a:rPr lang="en-US" dirty="0" smtClean="0"/>
              <a:t>Drops into column in plug-n-play fashion</a:t>
            </a:r>
          </a:p>
          <a:p>
            <a:pPr lvl="1"/>
            <a:r>
              <a:rPr lang="en-US" dirty="0" smtClean="0"/>
              <a:t>Feeds fuel to acid solution</a:t>
            </a:r>
          </a:p>
          <a:p>
            <a:pPr lvl="1"/>
            <a:r>
              <a:rPr lang="en-US" dirty="0" smtClean="0"/>
              <a:t>Controlled geometry</a:t>
            </a:r>
          </a:p>
          <a:p>
            <a:pPr lvl="1"/>
            <a:r>
              <a:rPr lang="en-US" dirty="0" smtClean="0"/>
              <a:t>Controlled feed rate </a:t>
            </a:r>
          </a:p>
          <a:p>
            <a:pPr lvl="2"/>
            <a:r>
              <a:rPr lang="en-US" dirty="0" smtClean="0"/>
              <a:t>Gravity or complete submersion</a:t>
            </a:r>
          </a:p>
          <a:p>
            <a:r>
              <a:rPr lang="en-US" dirty="0" smtClean="0"/>
              <a:t>Existing dissolver inserts</a:t>
            </a:r>
          </a:p>
          <a:p>
            <a:pPr lvl="1"/>
            <a:r>
              <a:rPr lang="en-US" dirty="0" smtClean="0"/>
              <a:t>Circular well</a:t>
            </a:r>
          </a:p>
          <a:p>
            <a:pPr lvl="1"/>
            <a:r>
              <a:rPr lang="en-US" dirty="0" smtClean="0"/>
              <a:t>Slab well</a:t>
            </a:r>
          </a:p>
          <a:p>
            <a:pPr lvl="1"/>
            <a:r>
              <a:rPr lang="en-US" dirty="0" smtClean="0"/>
              <a:t>HFIR well</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0956" y="1038225"/>
            <a:ext cx="3721712"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43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What is a Dissolver and Dissolver Insert</a:t>
            </a:r>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48400" y="1157023"/>
            <a:ext cx="255051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33400" y="1097280"/>
            <a:ext cx="1779267"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799"/>
            <a:ext cx="3914775" cy="478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82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Not all material is a cylinder, slab, or HFIR core</a:t>
            </a:r>
          </a:p>
          <a:p>
            <a:r>
              <a:rPr lang="en-US" dirty="0" smtClean="0"/>
              <a:t>Scoping the potential for a new dissolver insert capable of handling miscellaneous fuel forms</a:t>
            </a:r>
          </a:p>
          <a:p>
            <a:r>
              <a:rPr lang="en-US" dirty="0" smtClean="0"/>
              <a:t>Analyzed 5 bounding fuel geometries expected to limit or influence the design of the new dissolver insert</a:t>
            </a:r>
          </a:p>
          <a:p>
            <a:pPr lvl="1"/>
            <a:r>
              <a:rPr lang="en-US" dirty="0" smtClean="0"/>
              <a:t>Generic annular plate fuel (APF)</a:t>
            </a:r>
          </a:p>
          <a:p>
            <a:pPr lvl="1"/>
            <a:r>
              <a:rPr lang="en-US" dirty="0" smtClean="0"/>
              <a:t>Tower shield reactor (TSR)</a:t>
            </a:r>
          </a:p>
          <a:p>
            <a:pPr lvl="1"/>
            <a:r>
              <a:rPr lang="en-US" dirty="0" smtClean="0"/>
              <a:t>Reactor a Haute Flux (RHF)</a:t>
            </a:r>
          </a:p>
          <a:p>
            <a:pPr lvl="1"/>
            <a:r>
              <a:rPr lang="en-US" dirty="0" smtClean="0"/>
              <a:t>Knolls Atomic Power Lab reactor (KAPL)</a:t>
            </a:r>
          </a:p>
          <a:p>
            <a:pPr lvl="1"/>
            <a:r>
              <a:rPr lang="en-US" dirty="0" smtClean="0"/>
              <a:t>SLOWPOKE reactor core</a:t>
            </a:r>
            <a:endParaRPr lang="en-US" dirty="0"/>
          </a:p>
        </p:txBody>
      </p:sp>
    </p:spTree>
    <p:extLst>
      <p:ext uri="{BB962C8B-B14F-4D97-AF65-F5344CB8AC3E}">
        <p14:creationId xmlns:p14="http://schemas.microsoft.com/office/powerpoint/2010/main" val="339384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Approach and Assumptions </a:t>
            </a:r>
            <a:endParaRPr lang="en-US" dirty="0"/>
          </a:p>
        </p:txBody>
      </p:sp>
      <p:sp>
        <p:nvSpPr>
          <p:cNvPr id="3" name="Content Placeholder 2"/>
          <p:cNvSpPr>
            <a:spLocks noGrp="1"/>
          </p:cNvSpPr>
          <p:nvPr>
            <p:ph idx="1"/>
          </p:nvPr>
        </p:nvSpPr>
        <p:spPr>
          <a:xfrm>
            <a:off x="457200" y="914400"/>
            <a:ext cx="8534400" cy="5210175"/>
          </a:xfrm>
        </p:spPr>
        <p:txBody>
          <a:bodyPr/>
          <a:lstStyle/>
          <a:p>
            <a:r>
              <a:rPr lang="en-US" dirty="0" smtClean="0"/>
              <a:t>KENO-VI in SCALE 6.1 with a k-safe of 0.966</a:t>
            </a:r>
          </a:p>
          <a:p>
            <a:r>
              <a:rPr lang="en-US" dirty="0" smtClean="0"/>
              <a:t>3 region generic geometry</a:t>
            </a:r>
          </a:p>
          <a:p>
            <a:pPr lvl="1"/>
            <a:r>
              <a:rPr lang="en-US" dirty="0" smtClean="0"/>
              <a:t>1) fuel element, 2) insert well, 3) dissolver/bulk solution</a:t>
            </a:r>
          </a:p>
          <a:p>
            <a:r>
              <a:rPr lang="en-US" dirty="0" smtClean="0"/>
              <a:t>5 phase dissolution</a:t>
            </a:r>
          </a:p>
          <a:p>
            <a:pPr lvl="1"/>
            <a:r>
              <a:rPr lang="en-US" dirty="0" smtClean="0"/>
              <a:t>0%, 25%, 50%, 75%, 100% of the fuel element dissolved by volume fraction </a:t>
            </a:r>
          </a:p>
          <a:p>
            <a:r>
              <a:rPr lang="en-US" dirty="0" smtClean="0"/>
              <a:t>2 or 3 bulk solution acidity values assumed</a:t>
            </a:r>
          </a:p>
          <a:p>
            <a:pPr lvl="1"/>
            <a:r>
              <a:rPr lang="en-US" dirty="0" smtClean="0"/>
              <a:t>0.5M (minimum) 10.4 M (maximum) </a:t>
            </a:r>
          </a:p>
          <a:p>
            <a:pPr lvl="1"/>
            <a:r>
              <a:rPr lang="en-US" dirty="0" smtClean="0"/>
              <a:t>4 M, special case for U-Mo and for control</a:t>
            </a:r>
          </a:p>
          <a:p>
            <a:r>
              <a:rPr lang="en-US" dirty="0" smtClean="0"/>
              <a:t>Assume fresh fuel, no burnup credited</a:t>
            </a:r>
          </a:p>
          <a:p>
            <a:r>
              <a:rPr lang="en-US" dirty="0" smtClean="0"/>
              <a:t>Constant dissolver bulk solution volume of 5000 L</a:t>
            </a:r>
          </a:p>
          <a:p>
            <a:r>
              <a:rPr lang="en-US" dirty="0" smtClean="0"/>
              <a:t>Replace stainless dissolver with reflective boundary conditions </a:t>
            </a:r>
          </a:p>
          <a:p>
            <a:endParaRPr lang="en-US" dirty="0"/>
          </a:p>
        </p:txBody>
      </p:sp>
    </p:spTree>
    <p:extLst>
      <p:ext uri="{BB962C8B-B14F-4D97-AF65-F5344CB8AC3E}">
        <p14:creationId xmlns:p14="http://schemas.microsoft.com/office/powerpoint/2010/main" val="95748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Approach and Assumptions </a:t>
            </a:r>
          </a:p>
        </p:txBody>
      </p:sp>
      <p:sp>
        <p:nvSpPr>
          <p:cNvPr id="3" name="Content Placeholder 2"/>
          <p:cNvSpPr>
            <a:spLocks noGrp="1"/>
          </p:cNvSpPr>
          <p:nvPr>
            <p:ph idx="1"/>
          </p:nvPr>
        </p:nvSpPr>
        <p:spPr>
          <a:xfrm>
            <a:off x="609600" y="990600"/>
            <a:ext cx="8382000" cy="5105400"/>
          </a:xfrm>
        </p:spPr>
        <p:txBody>
          <a:bodyPr/>
          <a:lstStyle/>
          <a:p>
            <a:r>
              <a:rPr lang="en-US" dirty="0" smtClean="0"/>
              <a:t>Stainless steel component do not dissolve and would need retrieval – engineering issue</a:t>
            </a:r>
          </a:p>
          <a:p>
            <a:r>
              <a:rPr lang="en-US" dirty="0" smtClean="0"/>
              <a:t>Dissolver components not modeled</a:t>
            </a:r>
          </a:p>
          <a:p>
            <a:pPr lvl="1"/>
            <a:r>
              <a:rPr lang="en-US" dirty="0" smtClean="0"/>
              <a:t>Heating coils, </a:t>
            </a:r>
            <a:r>
              <a:rPr lang="en-US" dirty="0" err="1" smtClean="0"/>
              <a:t>sparger</a:t>
            </a:r>
            <a:r>
              <a:rPr lang="en-US" dirty="0" smtClean="0"/>
              <a:t>, instrumentation tubes</a:t>
            </a:r>
          </a:p>
          <a:p>
            <a:pPr lvl="1"/>
            <a:r>
              <a:rPr lang="en-US" dirty="0" smtClean="0"/>
              <a:t>Conservatively increases interaction of fuel-solution</a:t>
            </a:r>
          </a:p>
          <a:p>
            <a:r>
              <a:rPr lang="en-US" dirty="0" smtClean="0"/>
              <a:t>Wells are tailored to fuel designs in search for limiting geometry </a:t>
            </a:r>
          </a:p>
          <a:p>
            <a:pPr lvl="1"/>
            <a:r>
              <a:rPr lang="en-US" dirty="0" smtClean="0"/>
              <a:t>Generally close fitting around the fuel element </a:t>
            </a:r>
          </a:p>
          <a:p>
            <a:pPr lvl="1"/>
            <a:r>
              <a:rPr lang="en-US" dirty="0" smtClean="0"/>
              <a:t>Limited dimensions</a:t>
            </a:r>
          </a:p>
          <a:p>
            <a:pPr lvl="1"/>
            <a:r>
              <a:rPr lang="en-US" dirty="0" smtClean="0"/>
              <a:t>Real wells are up to 20 feet in height </a:t>
            </a:r>
          </a:p>
          <a:p>
            <a:r>
              <a:rPr lang="en-US" dirty="0" smtClean="0"/>
              <a:t>Dissolved U and Al/Mo remain in the </a:t>
            </a:r>
            <a:r>
              <a:rPr lang="en-US" u="sng" dirty="0" smtClean="0">
                <a:solidFill>
                  <a:srgbClr val="FF0000"/>
                </a:solidFill>
              </a:rPr>
              <a:t>well</a:t>
            </a:r>
            <a:r>
              <a:rPr lang="en-US" dirty="0" smtClean="0">
                <a:solidFill>
                  <a:srgbClr val="FF0000"/>
                </a:solidFill>
              </a:rPr>
              <a:t> </a:t>
            </a:r>
            <a:r>
              <a:rPr lang="en-US" dirty="0" smtClean="0"/>
              <a:t>solution until 150 </a:t>
            </a:r>
            <a:r>
              <a:rPr lang="en-US" dirty="0" err="1" smtClean="0"/>
              <a:t>gU</a:t>
            </a:r>
            <a:r>
              <a:rPr lang="en-US" dirty="0" smtClean="0"/>
              <a:t>/L is exceeded (conservative modeling assumption) </a:t>
            </a:r>
          </a:p>
          <a:p>
            <a:r>
              <a:rPr lang="en-US" dirty="0" smtClean="0"/>
              <a:t>Elements, except APF, dissolved one at a time </a:t>
            </a:r>
          </a:p>
          <a:p>
            <a:endParaRPr lang="en-US" dirty="0" smtClean="0"/>
          </a:p>
          <a:p>
            <a:endParaRPr lang="en-US" dirty="0"/>
          </a:p>
        </p:txBody>
      </p:sp>
    </p:spTree>
    <p:extLst>
      <p:ext uri="{BB962C8B-B14F-4D97-AF65-F5344CB8AC3E}">
        <p14:creationId xmlns:p14="http://schemas.microsoft.com/office/powerpoint/2010/main" val="338420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APF Model</a:t>
            </a:r>
            <a:endParaRPr lang="en-US" dirty="0"/>
          </a:p>
        </p:txBody>
      </p:sp>
      <p:sp>
        <p:nvSpPr>
          <p:cNvPr id="4" name="Content Placeholder 3"/>
          <p:cNvSpPr>
            <a:spLocks noGrp="1"/>
          </p:cNvSpPr>
          <p:nvPr>
            <p:ph sz="half" idx="1"/>
          </p:nvPr>
        </p:nvSpPr>
        <p:spPr>
          <a:xfrm>
            <a:off x="609600" y="1038225"/>
            <a:ext cx="5486400" cy="4600575"/>
          </a:xfrm>
        </p:spPr>
        <p:txBody>
          <a:bodyPr/>
          <a:lstStyle/>
          <a:p>
            <a:r>
              <a:rPr lang="en-US" dirty="0" smtClean="0"/>
              <a:t>Element:</a:t>
            </a:r>
          </a:p>
          <a:p>
            <a:pPr lvl="1"/>
            <a:r>
              <a:rPr lang="en-US" dirty="0" smtClean="0"/>
              <a:t>Idealized to bound several types</a:t>
            </a:r>
          </a:p>
          <a:p>
            <a:pPr lvl="1"/>
            <a:r>
              <a:rPr lang="en-US" dirty="0" smtClean="0"/>
              <a:t>14 kg 93.5 wt.% U with 10 wt. % Mo</a:t>
            </a:r>
          </a:p>
          <a:p>
            <a:pPr lvl="1"/>
            <a:r>
              <a:rPr lang="en-US" dirty="0" smtClean="0"/>
              <a:t>7 inch annulus and 11.7 inch O.D.</a:t>
            </a:r>
          </a:p>
          <a:p>
            <a:pPr lvl="1"/>
            <a:r>
              <a:rPr lang="en-US" dirty="0" smtClean="0"/>
              <a:t>0.795 inch thick</a:t>
            </a:r>
          </a:p>
          <a:p>
            <a:r>
              <a:rPr lang="en-US" dirty="0" smtClean="0"/>
              <a:t>Well:</a:t>
            </a:r>
          </a:p>
          <a:p>
            <a:pPr lvl="1"/>
            <a:r>
              <a:rPr lang="en-US" dirty="0" smtClean="0"/>
              <a:t>12 inch wide, 14 inch high</a:t>
            </a:r>
          </a:p>
          <a:p>
            <a:pPr lvl="1"/>
            <a:r>
              <a:rPr lang="en-US" dirty="0" smtClean="0"/>
              <a:t>2 or 3 inch thicknesses </a:t>
            </a:r>
          </a:p>
          <a:p>
            <a:pPr lvl="1"/>
            <a:r>
              <a:rPr lang="en-US" dirty="0" smtClean="0"/>
              <a:t>Two wells separated by 6 or 8 inches</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400" y="1219199"/>
            <a:ext cx="2352675" cy="280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34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TSR Model</a:t>
            </a:r>
            <a:endParaRPr lang="en-US" dirty="0"/>
          </a:p>
        </p:txBody>
      </p:sp>
      <p:sp>
        <p:nvSpPr>
          <p:cNvPr id="4" name="Content Placeholder 3"/>
          <p:cNvSpPr>
            <a:spLocks noGrp="1"/>
          </p:cNvSpPr>
          <p:nvPr>
            <p:ph sz="half" idx="1"/>
          </p:nvPr>
        </p:nvSpPr>
        <p:spPr>
          <a:xfrm>
            <a:off x="533400" y="1038225"/>
            <a:ext cx="4238625" cy="5133975"/>
          </a:xfrm>
        </p:spPr>
        <p:txBody>
          <a:bodyPr/>
          <a:lstStyle/>
          <a:p>
            <a:r>
              <a:rPr lang="en-US" dirty="0" smtClean="0"/>
              <a:t>Element</a:t>
            </a:r>
          </a:p>
          <a:p>
            <a:pPr lvl="1"/>
            <a:r>
              <a:rPr lang="en-US" dirty="0" smtClean="0"/>
              <a:t>Highly unique </a:t>
            </a:r>
          </a:p>
          <a:p>
            <a:pPr lvl="1"/>
            <a:r>
              <a:rPr lang="en-US" dirty="0" smtClean="0"/>
              <a:t>Hollow sphere with 12 annular elements, 4 lower elements, 4 upper elements, 4 lune plates, 1 plug</a:t>
            </a:r>
          </a:p>
          <a:p>
            <a:pPr lvl="1"/>
            <a:r>
              <a:rPr lang="en-US" dirty="0" smtClean="0"/>
              <a:t>U-Al fuel form</a:t>
            </a:r>
          </a:p>
          <a:p>
            <a:pPr lvl="1"/>
            <a:r>
              <a:rPr lang="en-US" dirty="0" smtClean="0"/>
              <a:t>93.15 wt.%  enrichment</a:t>
            </a:r>
          </a:p>
          <a:p>
            <a:pPr lvl="1"/>
            <a:r>
              <a:rPr lang="en-US" dirty="0" smtClean="0"/>
              <a:t>Only ~16 wt.% U though</a:t>
            </a:r>
          </a:p>
          <a:p>
            <a:pPr lvl="1"/>
            <a:r>
              <a:rPr lang="en-US" dirty="0" smtClean="0"/>
              <a:t>Annular and upper/lower elements bound others in geometry and fissile mass</a:t>
            </a:r>
            <a:endParaRPr lang="en-US" dirty="0"/>
          </a:p>
        </p:txBody>
      </p:sp>
      <p:sp>
        <p:nvSpPr>
          <p:cNvPr id="5" name="Content Placeholder 4"/>
          <p:cNvSpPr>
            <a:spLocks noGrp="1"/>
          </p:cNvSpPr>
          <p:nvPr>
            <p:ph sz="half" idx="2"/>
          </p:nvPr>
        </p:nvSpPr>
        <p:spPr>
          <a:xfrm>
            <a:off x="4924425" y="1038225"/>
            <a:ext cx="3914775" cy="5133975"/>
          </a:xfrm>
        </p:spPr>
        <p:txBody>
          <a:bodyPr/>
          <a:lstStyle/>
          <a:p>
            <a:pPr lvl="1"/>
            <a:r>
              <a:rPr lang="en-US" dirty="0"/>
              <a:t>76-89% free volume in annular and upper/lower elements</a:t>
            </a:r>
          </a:p>
          <a:p>
            <a:r>
              <a:rPr lang="en-US" dirty="0" smtClean="0"/>
              <a:t>Well</a:t>
            </a:r>
          </a:p>
          <a:p>
            <a:pPr lvl="1"/>
            <a:r>
              <a:rPr lang="en-US" dirty="0" smtClean="0"/>
              <a:t>Annular element: 18 cm radius and 70 cm height</a:t>
            </a:r>
          </a:p>
          <a:p>
            <a:pPr lvl="1"/>
            <a:r>
              <a:rPr lang="en-US" dirty="0" smtClean="0"/>
              <a:t>Upper/Lower element: cubic, 40 cm sides</a:t>
            </a:r>
            <a:endParaRPr lang="en-US" dirty="0"/>
          </a:p>
        </p:txBody>
      </p:sp>
    </p:spTree>
    <p:extLst>
      <p:ext uri="{BB962C8B-B14F-4D97-AF65-F5344CB8AC3E}">
        <p14:creationId xmlns:p14="http://schemas.microsoft.com/office/powerpoint/2010/main" val="319827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3895</TotalTime>
  <Words>1457</Words>
  <Application>Microsoft Office PowerPoint</Application>
  <PresentationFormat>On-screen Show (4:3)</PresentationFormat>
  <Paragraphs>164</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Narrow</vt:lpstr>
      <vt:lpstr>Calibri</vt:lpstr>
      <vt:lpstr>template</vt:lpstr>
      <vt:lpstr>PowerPoint Presentation</vt:lpstr>
      <vt:lpstr>Background – What is a Dissolver and Dissolver Insert</vt:lpstr>
      <vt:lpstr>Background – What is a Dissolver and Dissolver Insert</vt:lpstr>
      <vt:lpstr>Background – What is a Dissolver and Dissolver Insert</vt:lpstr>
      <vt:lpstr>Background</vt:lpstr>
      <vt:lpstr>Modeling Approach and Assumptions </vt:lpstr>
      <vt:lpstr>Modeling Approach and Assumptions </vt:lpstr>
      <vt:lpstr>APF Model</vt:lpstr>
      <vt:lpstr>TSR Model</vt:lpstr>
      <vt:lpstr>TSR Model</vt:lpstr>
      <vt:lpstr>RHF Model</vt:lpstr>
      <vt:lpstr>KAPL Model</vt:lpstr>
      <vt:lpstr>KAPL Model</vt:lpstr>
      <vt:lpstr>SLOWPOKE Model </vt:lpstr>
      <vt:lpstr>APF Dissolution Results </vt:lpstr>
      <vt:lpstr>APF Dissolution Results </vt:lpstr>
      <vt:lpstr>SLOWPOKE Dissolution Results </vt:lpstr>
      <vt:lpstr>RHF and KAPL Dissolution Results </vt:lpstr>
      <vt:lpstr>TSR Element Dissolution Results </vt:lpstr>
      <vt:lpstr>Conclusions </vt:lpstr>
      <vt:lpstr>Acknowledgements </vt:lpstr>
    </vt:vector>
  </TitlesOfParts>
  <Company>SRS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Monkey</cp:lastModifiedBy>
  <cp:revision>98</cp:revision>
  <dcterms:created xsi:type="dcterms:W3CDTF">2016-03-01T17:10:09Z</dcterms:created>
  <dcterms:modified xsi:type="dcterms:W3CDTF">2017-06-06T00:24:01Z</dcterms:modified>
</cp:coreProperties>
</file>