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99" r:id="rId2"/>
    <p:sldId id="269" r:id="rId3"/>
    <p:sldId id="300" r:id="rId4"/>
    <p:sldId id="318" r:id="rId5"/>
    <p:sldId id="327" r:id="rId6"/>
    <p:sldId id="303" r:id="rId7"/>
    <p:sldId id="313" r:id="rId8"/>
    <p:sldId id="325" r:id="rId9"/>
    <p:sldId id="316" r:id="rId10"/>
    <p:sldId id="323" r:id="rId11"/>
    <p:sldId id="320" r:id="rId12"/>
    <p:sldId id="312" r:id="rId13"/>
    <p:sldId id="315" r:id="rId14"/>
    <p:sldId id="306" r:id="rId15"/>
    <p:sldId id="305" r:id="rId16"/>
    <p:sldId id="321" r:id="rId17"/>
    <p:sldId id="311" r:id="rId18"/>
    <p:sldId id="309" r:id="rId19"/>
    <p:sldId id="307" r:id="rId20"/>
    <p:sldId id="268" r:id="rId21"/>
    <p:sldId id="328" r:id="rId22"/>
    <p:sldId id="326" r:id="rId2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Title" id="{B04CFF2F-BA1B-4113-8CC0-F0BC02B71AB5}">
          <p14:sldIdLst/>
        </p14:section>
        <p14:section name="Body of Talk" id="{1CBCD388-51B9-4951-9884-B6FC8F2F521B}">
          <p14:sldIdLst>
            <p14:sldId id="299"/>
            <p14:sldId id="269"/>
            <p14:sldId id="300"/>
            <p14:sldId id="318"/>
            <p14:sldId id="327"/>
            <p14:sldId id="303"/>
            <p14:sldId id="313"/>
            <p14:sldId id="325"/>
            <p14:sldId id="316"/>
            <p14:sldId id="323"/>
            <p14:sldId id="320"/>
            <p14:sldId id="312"/>
            <p14:sldId id="315"/>
            <p14:sldId id="306"/>
            <p14:sldId id="305"/>
            <p14:sldId id="321"/>
            <p14:sldId id="311"/>
            <p14:sldId id="309"/>
            <p14:sldId id="307"/>
          </p14:sldIdLst>
        </p14:section>
        <p14:section name="End" id="{816386B3-796D-4B82-8B28-54468C1F859B}">
          <p14:sldIdLst/>
        </p14:section>
        <p14:section name="Charts Solutions" id="{BAEE5948-234D-7742-B05F-CCDED2C0A96E}">
          <p14:sldIdLst>
            <p14:sldId id="268"/>
            <p14:sldId id="328"/>
            <p14:sldId id="32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o, Peter L (ZXV)" initials="APL(" lastIdx="1" clrIdx="0">
    <p:extLst>
      <p:ext uri="{19B8F6BF-5375-455C-9EA6-DF929625EA0E}">
        <p15:presenceInfo xmlns:p15="http://schemas.microsoft.com/office/powerpoint/2012/main" userId="S-1-5-21-2047686877-259935668-285429281-135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32" autoAdjust="0"/>
    <p:restoredTop sz="96283" autoAdjust="0"/>
  </p:normalViewPr>
  <p:slideViewPr>
    <p:cSldViewPr>
      <p:cViewPr varScale="1">
        <p:scale>
          <a:sx n="74" d="100"/>
          <a:sy n="74" d="100"/>
        </p:scale>
        <p:origin x="58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52" d="100"/>
          <a:sy n="152" d="100"/>
        </p:scale>
        <p:origin x="-4680" y="-96"/>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69923" cy="480059"/>
          </a:xfrm>
          <a:prstGeom prst="rect">
            <a:avLst/>
          </a:prstGeom>
        </p:spPr>
        <p:txBody>
          <a:bodyPr vert="horz" lIns="96567" tIns="48284" rIns="96567" bIns="48284" rtlCol="0"/>
          <a:lstStyle>
            <a:lvl1pPr algn="l">
              <a:defRPr sz="1100"/>
            </a:lvl1pPr>
          </a:lstStyle>
          <a:p>
            <a:endParaRPr lang="en-US"/>
          </a:p>
        </p:txBody>
      </p:sp>
      <p:sp>
        <p:nvSpPr>
          <p:cNvPr id="3" name="Date Placeholder 2"/>
          <p:cNvSpPr>
            <a:spLocks noGrp="1"/>
          </p:cNvSpPr>
          <p:nvPr>
            <p:ph type="dt" sz="quarter" idx="1"/>
          </p:nvPr>
        </p:nvSpPr>
        <p:spPr>
          <a:xfrm>
            <a:off x="4143588" y="2"/>
            <a:ext cx="3169923" cy="480059"/>
          </a:xfrm>
          <a:prstGeom prst="rect">
            <a:avLst/>
          </a:prstGeom>
        </p:spPr>
        <p:txBody>
          <a:bodyPr vert="horz" lIns="96567" tIns="48284" rIns="96567" bIns="48284" rtlCol="0"/>
          <a:lstStyle>
            <a:lvl1pPr algn="r">
              <a:defRPr sz="1100"/>
            </a:lvl1pPr>
          </a:lstStyle>
          <a:p>
            <a:fld id="{FD022FFF-4CF8-4B32-AED7-8F7307CE4BA2}" type="datetimeFigureOut">
              <a:rPr lang="en-US" smtClean="0"/>
              <a:t>6/7/2017</a:t>
            </a:fld>
            <a:endParaRPr lang="en-US"/>
          </a:p>
        </p:txBody>
      </p:sp>
      <p:sp>
        <p:nvSpPr>
          <p:cNvPr id="5" name="Slide Number Placeholder 4"/>
          <p:cNvSpPr>
            <a:spLocks noGrp="1"/>
          </p:cNvSpPr>
          <p:nvPr>
            <p:ph type="sldNum" sz="quarter" idx="3"/>
          </p:nvPr>
        </p:nvSpPr>
        <p:spPr>
          <a:xfrm>
            <a:off x="4143588" y="9119475"/>
            <a:ext cx="3169923" cy="480059"/>
          </a:xfrm>
          <a:prstGeom prst="rect">
            <a:avLst/>
          </a:prstGeom>
        </p:spPr>
        <p:txBody>
          <a:bodyPr vert="horz" lIns="96567" tIns="48284" rIns="96567" bIns="48284" rtlCol="0" anchor="b"/>
          <a:lstStyle>
            <a:lvl1pPr algn="r">
              <a:defRPr sz="1100"/>
            </a:lvl1pPr>
          </a:lstStyle>
          <a:p>
            <a:fld id="{72D16BD6-125D-4479-92DB-2C200C3F36D8}" type="slidenum">
              <a:rPr lang="en-US" smtClean="0"/>
              <a:t>‹#›</a:t>
            </a:fld>
            <a:endParaRPr lang="en-US"/>
          </a:p>
        </p:txBody>
      </p:sp>
    </p:spTree>
    <p:extLst>
      <p:ext uri="{BB962C8B-B14F-4D97-AF65-F5344CB8AC3E}">
        <p14:creationId xmlns:p14="http://schemas.microsoft.com/office/powerpoint/2010/main" val="113828429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69923" cy="480059"/>
          </a:xfrm>
          <a:prstGeom prst="rect">
            <a:avLst/>
          </a:prstGeom>
        </p:spPr>
        <p:txBody>
          <a:bodyPr vert="horz" lIns="96567" tIns="48284" rIns="96567" bIns="48284" rtlCol="0"/>
          <a:lstStyle>
            <a:lvl1pPr algn="l" fontAlgn="auto">
              <a:spcBef>
                <a:spcPts val="0"/>
              </a:spcBef>
              <a:spcAft>
                <a:spcPts val="0"/>
              </a:spcAft>
              <a:defRPr sz="1100">
                <a:latin typeface="+mn-lt"/>
                <a:cs typeface="+mn-cs"/>
              </a:defRPr>
            </a:lvl1pPr>
          </a:lstStyle>
          <a:p>
            <a:pPr>
              <a:defRPr/>
            </a:pPr>
            <a:endParaRPr lang="en-US"/>
          </a:p>
        </p:txBody>
      </p:sp>
      <p:sp>
        <p:nvSpPr>
          <p:cNvPr id="3" name="Date Placeholder 2"/>
          <p:cNvSpPr>
            <a:spLocks noGrp="1"/>
          </p:cNvSpPr>
          <p:nvPr>
            <p:ph type="dt" idx="1"/>
          </p:nvPr>
        </p:nvSpPr>
        <p:spPr>
          <a:xfrm>
            <a:off x="4143588" y="2"/>
            <a:ext cx="3169923" cy="480059"/>
          </a:xfrm>
          <a:prstGeom prst="rect">
            <a:avLst/>
          </a:prstGeom>
        </p:spPr>
        <p:txBody>
          <a:bodyPr vert="horz" lIns="96567" tIns="48284" rIns="96567" bIns="48284" rtlCol="0"/>
          <a:lstStyle>
            <a:lvl1pPr algn="r" fontAlgn="auto">
              <a:spcBef>
                <a:spcPts val="0"/>
              </a:spcBef>
              <a:spcAft>
                <a:spcPts val="0"/>
              </a:spcAft>
              <a:defRPr sz="1100">
                <a:latin typeface="+mn-lt"/>
                <a:cs typeface="+mn-cs"/>
              </a:defRPr>
            </a:lvl1pPr>
          </a:lstStyle>
          <a:p>
            <a:pPr>
              <a:defRPr/>
            </a:pPr>
            <a:fld id="{ABC57762-3A12-464F-908C-D344E6DF2F4C}" type="datetimeFigureOut">
              <a:rPr lang="en-US"/>
              <a:pPr>
                <a:defRPr/>
              </a:pPr>
              <a:t>6/7/2017</a:t>
            </a:fld>
            <a:endParaRPr lang="en-US"/>
          </a:p>
        </p:txBody>
      </p:sp>
      <p:sp>
        <p:nvSpPr>
          <p:cNvPr id="4" name="Slide Image Placeholder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6567" tIns="48284" rIns="96567" bIns="48284" rtlCol="0" anchor="ctr"/>
          <a:lstStyle/>
          <a:p>
            <a:pPr lvl="0"/>
            <a:endParaRPr lang="en-US" noProof="0"/>
          </a:p>
        </p:txBody>
      </p:sp>
      <p:sp>
        <p:nvSpPr>
          <p:cNvPr id="5" name="Notes Placeholder 4"/>
          <p:cNvSpPr>
            <a:spLocks noGrp="1"/>
          </p:cNvSpPr>
          <p:nvPr>
            <p:ph type="body" sz="quarter" idx="3"/>
          </p:nvPr>
        </p:nvSpPr>
        <p:spPr>
          <a:xfrm>
            <a:off x="731521" y="4560573"/>
            <a:ext cx="5852160" cy="4320539"/>
          </a:xfrm>
          <a:prstGeom prst="rect">
            <a:avLst/>
          </a:prstGeom>
        </p:spPr>
        <p:txBody>
          <a:bodyPr vert="horz" lIns="96567" tIns="48284" rIns="96567" bIns="4828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Slide Number Placeholder 6"/>
          <p:cNvSpPr>
            <a:spLocks noGrp="1"/>
          </p:cNvSpPr>
          <p:nvPr>
            <p:ph type="sldNum" sz="quarter" idx="5"/>
          </p:nvPr>
        </p:nvSpPr>
        <p:spPr>
          <a:xfrm>
            <a:off x="4143588" y="9119475"/>
            <a:ext cx="3169923" cy="480059"/>
          </a:xfrm>
          <a:prstGeom prst="rect">
            <a:avLst/>
          </a:prstGeom>
        </p:spPr>
        <p:txBody>
          <a:bodyPr vert="horz" lIns="96567" tIns="48284" rIns="96567" bIns="48284" rtlCol="0" anchor="b"/>
          <a:lstStyle>
            <a:lvl1pPr algn="r" fontAlgn="auto">
              <a:spcBef>
                <a:spcPts val="0"/>
              </a:spcBef>
              <a:spcAft>
                <a:spcPts val="0"/>
              </a:spcAft>
              <a:defRPr sz="1100">
                <a:latin typeface="+mn-lt"/>
                <a:cs typeface="+mn-cs"/>
              </a:defRPr>
            </a:lvl1pPr>
          </a:lstStyle>
          <a:p>
            <a:pPr>
              <a:defRPr/>
            </a:pPr>
            <a:fld id="{36030246-B050-4014-AA62-84A97B9B9FAB}" type="slidenum">
              <a:rPr lang="en-US"/>
              <a:pPr>
                <a:defRPr/>
              </a:pPr>
              <a:t>‹#›</a:t>
            </a:fld>
            <a:endParaRPr lang="en-US"/>
          </a:p>
        </p:txBody>
      </p:sp>
    </p:spTree>
    <p:extLst>
      <p:ext uri="{BB962C8B-B14F-4D97-AF65-F5344CB8AC3E}">
        <p14:creationId xmlns:p14="http://schemas.microsoft.com/office/powerpoint/2010/main" val="8155196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1</a:t>
            </a:fld>
            <a:endParaRPr lang="en-US" dirty="0"/>
          </a:p>
        </p:txBody>
      </p:sp>
      <p:sp>
        <p:nvSpPr>
          <p:cNvPr id="5" name="Footer Placeholder 4"/>
          <p:cNvSpPr>
            <a:spLocks noGrp="1"/>
          </p:cNvSpPr>
          <p:nvPr>
            <p:ph type="ftr" sz="quarter" idx="11"/>
          </p:nvPr>
        </p:nvSpPr>
        <p:spPr>
          <a:xfrm>
            <a:off x="1" y="9119475"/>
            <a:ext cx="3169923" cy="480059"/>
          </a:xfrm>
          <a:prstGeom prst="rect">
            <a:avLst/>
          </a:prstGeom>
        </p:spPr>
        <p:txBody>
          <a:bodyPr lIns="96567" tIns="48284" rIns="96567" bIns="48284"/>
          <a:lstStyle/>
          <a:p>
            <a:pPr>
              <a:defRPr/>
            </a:pPr>
            <a:r>
              <a:rPr lang="en-US" dirty="0" smtClean="0"/>
              <a:t>Internal Use Only</a:t>
            </a:r>
            <a:endParaRPr lang="en-US" dirty="0"/>
          </a:p>
        </p:txBody>
      </p:sp>
    </p:spTree>
    <p:extLst>
      <p:ext uri="{BB962C8B-B14F-4D97-AF65-F5344CB8AC3E}">
        <p14:creationId xmlns:p14="http://schemas.microsoft.com/office/powerpoint/2010/main" val="1908553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030246-B050-4014-AA62-84A97B9B9FAB}" type="slidenum">
              <a:rPr lang="en-US" smtClean="0"/>
              <a:pPr>
                <a:defRPr/>
              </a:pPr>
              <a:t>6</a:t>
            </a:fld>
            <a:endParaRPr lang="en-US"/>
          </a:p>
        </p:txBody>
      </p:sp>
    </p:spTree>
    <p:extLst>
      <p:ext uri="{BB962C8B-B14F-4D97-AF65-F5344CB8AC3E}">
        <p14:creationId xmlns:p14="http://schemas.microsoft.com/office/powerpoint/2010/main" val="59633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CNS_2">
    <p:spTree>
      <p:nvGrpSpPr>
        <p:cNvPr id="1" name=""/>
        <p:cNvGrpSpPr/>
        <p:nvPr/>
      </p:nvGrpSpPr>
      <p:grpSpPr>
        <a:xfrm>
          <a:off x="0" y="0"/>
          <a:ext cx="0" cy="0"/>
          <a:chOff x="0" y="0"/>
          <a:chExt cx="0" cy="0"/>
        </a:xfrm>
      </p:grpSpPr>
      <p:sp>
        <p:nvSpPr>
          <p:cNvPr id="6" name="Rectangle 5" hidden="1"/>
          <p:cNvSpPr/>
          <p:nvPr/>
        </p:nvSpPr>
        <p:spPr>
          <a:xfrm flipV="1">
            <a:off x="0" y="0"/>
            <a:ext cx="9153525" cy="6858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hidden="1"/>
          <p:cNvSpPr/>
          <p:nvPr/>
        </p:nvSpPr>
        <p:spPr>
          <a:xfrm>
            <a:off x="0" y="1676400"/>
            <a:ext cx="9153525"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pic>
        <p:nvPicPr>
          <p:cNvPr id="8" name="Picture 1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1" y="0"/>
            <a:ext cx="9143998" cy="3200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3200400"/>
            <a:ext cx="9153525"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
        <p:nvSpPr>
          <p:cNvPr id="12" name="Rectangle 11"/>
          <p:cNvSpPr/>
          <p:nvPr/>
        </p:nvSpPr>
        <p:spPr>
          <a:xfrm flipV="1">
            <a:off x="0" y="6705600"/>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 Placeholder 14"/>
          <p:cNvSpPr>
            <a:spLocks noGrp="1"/>
          </p:cNvSpPr>
          <p:nvPr>
            <p:ph type="body" sz="quarter" idx="13"/>
          </p:nvPr>
        </p:nvSpPr>
        <p:spPr>
          <a:xfrm>
            <a:off x="4724400" y="2895600"/>
            <a:ext cx="3881437" cy="1143000"/>
          </a:xfrm>
        </p:spPr>
        <p:txBody>
          <a:bodyPr lIns="0" rIns="0" anchor="b">
            <a:normAutofit/>
          </a:bodyPr>
          <a:lstStyle>
            <a:lvl1pPr marL="0" indent="0">
              <a:buFontTx/>
              <a:buNone/>
              <a:defRPr sz="2000" baseline="0">
                <a:solidFill>
                  <a:schemeClr val="accent2"/>
                </a:solidFill>
              </a:defRPr>
            </a:lvl1pPr>
          </a:lstStyle>
          <a:p>
            <a:pPr lvl="0"/>
            <a:r>
              <a:rPr lang="en-US" dirty="0" smtClean="0"/>
              <a:t>Click to edit Master text styles</a:t>
            </a:r>
          </a:p>
        </p:txBody>
      </p:sp>
      <p:sp>
        <p:nvSpPr>
          <p:cNvPr id="18" name="Text Placeholder 14"/>
          <p:cNvSpPr>
            <a:spLocks noGrp="1"/>
          </p:cNvSpPr>
          <p:nvPr>
            <p:ph type="body" sz="quarter" idx="14"/>
          </p:nvPr>
        </p:nvSpPr>
        <p:spPr>
          <a:xfrm>
            <a:off x="4724400" y="4114800"/>
            <a:ext cx="3881437" cy="304800"/>
          </a:xfrm>
        </p:spPr>
        <p:txBody>
          <a:bodyPr lIns="0" rIns="0">
            <a:noAutofit/>
          </a:bodyPr>
          <a:lstStyle>
            <a:lvl1pPr marL="0" indent="0">
              <a:buFontTx/>
              <a:buNone/>
              <a:defRPr sz="1600" b="1" i="0" baseline="0">
                <a:solidFill>
                  <a:schemeClr val="accent3"/>
                </a:solidFill>
              </a:defRPr>
            </a:lvl1pPr>
          </a:lstStyle>
          <a:p>
            <a:pPr lvl="0"/>
            <a:r>
              <a:rPr lang="en-US" smtClean="0"/>
              <a:t>Click to edit Master text styles</a:t>
            </a:r>
          </a:p>
        </p:txBody>
      </p:sp>
      <p:sp>
        <p:nvSpPr>
          <p:cNvPr id="19" name="Text Placeholder 14"/>
          <p:cNvSpPr>
            <a:spLocks noGrp="1"/>
          </p:cNvSpPr>
          <p:nvPr>
            <p:ph type="body" sz="quarter" idx="15"/>
          </p:nvPr>
        </p:nvSpPr>
        <p:spPr>
          <a:xfrm>
            <a:off x="4724400" y="4678680"/>
            <a:ext cx="3881437" cy="807720"/>
          </a:xfrm>
        </p:spPr>
        <p:txBody>
          <a:bodyPr lIns="0" rIns="0">
            <a:normAutofit/>
          </a:bodyPr>
          <a:lstStyle>
            <a:lvl1pPr marL="0" indent="0">
              <a:buFontTx/>
              <a:buNone/>
              <a:defRPr sz="1400" b="0" i="0" baseline="0">
                <a:solidFill>
                  <a:schemeClr val="accent3"/>
                </a:solidFill>
              </a:defRPr>
            </a:lvl1pPr>
          </a:lstStyle>
          <a:p>
            <a:pPr lvl="0"/>
            <a:r>
              <a:rPr lang="en-US" dirty="0" smtClean="0"/>
              <a:t>Click to edit Master text styles</a:t>
            </a:r>
          </a:p>
        </p:txBody>
      </p:sp>
      <p:sp>
        <p:nvSpPr>
          <p:cNvPr id="21" name="Text Placeholder 14"/>
          <p:cNvSpPr>
            <a:spLocks noGrp="1"/>
          </p:cNvSpPr>
          <p:nvPr>
            <p:ph type="body" sz="quarter" idx="16"/>
          </p:nvPr>
        </p:nvSpPr>
        <p:spPr>
          <a:xfrm>
            <a:off x="4724400" y="4419600"/>
            <a:ext cx="3881437" cy="256032"/>
          </a:xfrm>
        </p:spPr>
        <p:txBody>
          <a:bodyPr lIns="0" rIns="0" anchor="ctr">
            <a:noAutofit/>
          </a:bodyPr>
          <a:lstStyle>
            <a:lvl1pPr marL="0" indent="0">
              <a:buFontTx/>
              <a:buNone/>
              <a:defRPr sz="1600" b="0" i="1" baseline="0">
                <a:solidFill>
                  <a:schemeClr val="accent1"/>
                </a:solidFill>
              </a:defRPr>
            </a:lvl1pPr>
          </a:lstStyle>
          <a:p>
            <a:pPr lvl="0"/>
            <a:r>
              <a:rPr lang="en-US" smtClean="0"/>
              <a:t>Click to edit Master text styles</a:t>
            </a:r>
          </a:p>
        </p:txBody>
      </p:sp>
      <p:sp>
        <p:nvSpPr>
          <p:cNvPr id="13" name="Date Placeholder 1"/>
          <p:cNvSpPr>
            <a:spLocks noGrp="1"/>
          </p:cNvSpPr>
          <p:nvPr>
            <p:ph type="dt" sz="half" idx="17"/>
          </p:nvPr>
        </p:nvSpPr>
        <p:spPr/>
        <p:txBody>
          <a:bodyPr/>
          <a:lstStyle>
            <a:lvl1pPr>
              <a:defRPr smtClean="0"/>
            </a:lvl1pPr>
          </a:lstStyle>
          <a:p>
            <a:pPr>
              <a:defRPr/>
            </a:pPr>
            <a:fld id="{C2C1DF25-2719-314C-9BCC-038B045B0F77}" type="datetime1">
              <a:rPr lang="en-US" smtClean="0"/>
              <a:t>6/7/2017</a:t>
            </a:fld>
            <a:endParaRPr lang="en-US"/>
          </a:p>
        </p:txBody>
      </p:sp>
      <p:sp>
        <p:nvSpPr>
          <p:cNvPr id="16" name="Slide Number Placeholder 3"/>
          <p:cNvSpPr>
            <a:spLocks noGrp="1"/>
          </p:cNvSpPr>
          <p:nvPr>
            <p:ph type="sldNum" sz="quarter" idx="19"/>
          </p:nvPr>
        </p:nvSpPr>
        <p:spPr/>
        <p:txBody>
          <a:bodyPr/>
          <a:lstStyle>
            <a:lvl1pPr>
              <a:defRPr/>
            </a:lvl1pPr>
          </a:lstStyle>
          <a:p>
            <a:pPr>
              <a:defRPr/>
            </a:pPr>
            <a:fld id="{A7B10A47-14A5-4C25-A6F3-FAEED61D5604}" type="slidenum">
              <a:rPr lang="en-US"/>
              <a:pPr>
                <a:defRPr/>
              </a:pPr>
              <a:t>‹#›</a:t>
            </a:fld>
            <a:endParaRPr lang="en-US"/>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100" y="3398520"/>
            <a:ext cx="3886200" cy="1554480"/>
          </a:xfrm>
          <a:prstGeom prst="rect">
            <a:avLst/>
          </a:prstGeom>
        </p:spPr>
      </p:pic>
      <p:sp>
        <p:nvSpPr>
          <p:cNvPr id="14" name="TextBox 13"/>
          <p:cNvSpPr txBox="1"/>
          <p:nvPr userDrawn="1"/>
        </p:nvSpPr>
        <p:spPr>
          <a:xfrm>
            <a:off x="381000" y="5486400"/>
            <a:ext cx="1715746" cy="1011815"/>
          </a:xfrm>
          <a:prstGeom prst="rect">
            <a:avLst/>
          </a:prstGeom>
          <a:noFill/>
          <a:ln>
            <a:solidFill>
              <a:schemeClr val="bg1">
                <a:lumMod val="65000"/>
              </a:schemeClr>
            </a:solidFill>
          </a:ln>
        </p:spPr>
        <p:txBody>
          <a:bodyPr wrap="square" rtlCol="0">
            <a:spAutoFit/>
          </a:bodyPr>
          <a:lstStyle/>
          <a:p>
            <a:pPr algn="ctr">
              <a:lnSpc>
                <a:spcPts val="900"/>
              </a:lnSpc>
            </a:pPr>
            <a:r>
              <a:rPr lang="en-US" sz="600" b="1" dirty="0" smtClean="0">
                <a:solidFill>
                  <a:schemeClr val="tx1">
                    <a:lumMod val="50000"/>
                    <a:lumOff val="50000"/>
                  </a:schemeClr>
                </a:solidFill>
                <a:latin typeface="Arial"/>
                <a:cs typeface="Arial"/>
              </a:rPr>
              <a:t>UNCLASSIFIED</a:t>
            </a:r>
          </a:p>
          <a:p>
            <a:pPr>
              <a:lnSpc>
                <a:spcPts val="900"/>
              </a:lnSpc>
            </a:pPr>
            <a:r>
              <a:rPr lang="en-US" sz="600" dirty="0" smtClean="0">
                <a:solidFill>
                  <a:schemeClr val="tx1">
                    <a:lumMod val="50000"/>
                    <a:lumOff val="50000"/>
                  </a:schemeClr>
                </a:solidFill>
                <a:latin typeface="Arial"/>
                <a:cs typeface="Arial"/>
              </a:rPr>
              <a:t>This document has been reviewed by a Y-12 DC/UCNI-RO and has been determined to be UNCLASSIFIED and contains no UCNI. This review does not constitute clearance for public release.</a:t>
            </a:r>
          </a:p>
          <a:p>
            <a:pPr>
              <a:lnSpc>
                <a:spcPts val="900"/>
              </a:lnSpc>
            </a:pPr>
            <a:r>
              <a:rPr lang="en-US" sz="600" dirty="0" smtClean="0">
                <a:solidFill>
                  <a:schemeClr val="tx1">
                    <a:lumMod val="50000"/>
                    <a:lumOff val="50000"/>
                  </a:schemeClr>
                </a:solidFill>
                <a:latin typeface="Arial"/>
                <a:cs typeface="Arial"/>
              </a:rPr>
              <a:t>Name: </a:t>
            </a:r>
          </a:p>
          <a:p>
            <a:pPr>
              <a:lnSpc>
                <a:spcPts val="900"/>
              </a:lnSpc>
            </a:pPr>
            <a:r>
              <a:rPr lang="en-US" sz="600" dirty="0" smtClean="0">
                <a:solidFill>
                  <a:schemeClr val="tx1">
                    <a:lumMod val="50000"/>
                    <a:lumOff val="50000"/>
                  </a:schemeClr>
                </a:solidFill>
                <a:latin typeface="Arial"/>
                <a:cs typeface="Arial"/>
              </a:rPr>
              <a:t>Date:</a:t>
            </a:r>
            <a:r>
              <a:rPr lang="en-US" sz="600" baseline="0" dirty="0" smtClean="0">
                <a:solidFill>
                  <a:schemeClr val="tx1">
                    <a:lumMod val="50000"/>
                    <a:lumOff val="50000"/>
                  </a:schemeClr>
                </a:solidFill>
                <a:latin typeface="Arial"/>
                <a:cs typeface="Arial"/>
              </a:rPr>
              <a:t> </a:t>
            </a:r>
            <a:endParaRPr lang="en-US" sz="600" dirty="0" smtClean="0">
              <a:solidFill>
                <a:schemeClr val="tx1">
                  <a:lumMod val="50000"/>
                  <a:lumOff val="50000"/>
                </a:schemeClr>
              </a:solidFill>
              <a:latin typeface="Arial"/>
              <a:cs typeface="Arial"/>
            </a:endParaRPr>
          </a:p>
        </p:txBody>
      </p:sp>
      <p:sp>
        <p:nvSpPr>
          <p:cNvPr id="20" name="Text Placeholder 8"/>
          <p:cNvSpPr>
            <a:spLocks noGrp="1"/>
          </p:cNvSpPr>
          <p:nvPr>
            <p:ph type="body" sz="quarter" idx="20" hasCustomPrompt="1"/>
          </p:nvPr>
        </p:nvSpPr>
        <p:spPr>
          <a:xfrm>
            <a:off x="685800" y="6172200"/>
            <a:ext cx="1371600" cy="304800"/>
          </a:xfrm>
          <a:noFill/>
          <a:ln w="3175" cmpd="sng">
            <a:noFill/>
          </a:ln>
        </p:spPr>
        <p:txBody>
          <a:bodyPr/>
          <a:lstStyle>
            <a:lvl1pPr marL="0" indent="0">
              <a:buFontTx/>
              <a:buNone/>
              <a:defRPr sz="700" u="sng">
                <a:solidFill>
                  <a:schemeClr val="bg1">
                    <a:lumMod val="50000"/>
                  </a:schemeClr>
                </a:solidFill>
              </a:defRPr>
            </a:lvl1pPr>
          </a:lstStyle>
          <a:p>
            <a:r>
              <a:rPr lang="en-US" dirty="0" smtClean="0"/>
              <a:t>Click to enter Name and Date</a:t>
            </a:r>
            <a:endParaRPr lang="en-US" dirty="0"/>
          </a:p>
        </p:txBody>
      </p:sp>
    </p:spTree>
    <p:extLst>
      <p:ext uri="{BB962C8B-B14F-4D97-AF65-F5344CB8AC3E}">
        <p14:creationId xmlns:p14="http://schemas.microsoft.com/office/powerpoint/2010/main" val="39446407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2F791B7A-EDB5-1449-A269-8BCD7B56D4E5}" type="datetime1">
              <a:rPr lang="en-US" smtClean="0"/>
              <a:t>6/7/2017</a:t>
            </a:fld>
            <a:endParaRPr lang="en-US"/>
          </a:p>
        </p:txBody>
      </p:sp>
      <p:sp>
        <p:nvSpPr>
          <p:cNvPr id="7" name="Slide Number Placeholder 6"/>
          <p:cNvSpPr>
            <a:spLocks noGrp="1"/>
          </p:cNvSpPr>
          <p:nvPr>
            <p:ph type="sldNum" sz="quarter" idx="12"/>
          </p:nvPr>
        </p:nvSpPr>
        <p:spPr/>
        <p:txBody>
          <a:bodyPr/>
          <a:lstStyle/>
          <a:p>
            <a:pPr>
              <a:defRPr/>
            </a:pPr>
            <a:fld id="{6B820FF5-620D-45C0-8177-A68AAE615B0A}" type="slidenum">
              <a:rPr lang="en-US" smtClean="0"/>
              <a:pPr>
                <a:defRPr/>
              </a:pPr>
              <a:t>‹#›</a:t>
            </a:fld>
            <a:endParaRPr lang="en-US" dirty="0"/>
          </a:p>
        </p:txBody>
      </p:sp>
    </p:spTree>
    <p:extLst>
      <p:ext uri="{BB962C8B-B14F-4D97-AF65-F5344CB8AC3E}">
        <p14:creationId xmlns:p14="http://schemas.microsoft.com/office/powerpoint/2010/main" val="28558204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7EB536-8BFA-AC4B-84ED-5CB9FE8C716E}" type="datetime1">
              <a:rPr lang="en-US" smtClean="0"/>
              <a:t>6/7/2017</a:t>
            </a:fld>
            <a:endParaRPr lang="en-US"/>
          </a:p>
        </p:txBody>
      </p:sp>
      <p:sp>
        <p:nvSpPr>
          <p:cNvPr id="5" name="Slide Number Placeholder 5"/>
          <p:cNvSpPr>
            <a:spLocks noGrp="1"/>
          </p:cNvSpPr>
          <p:nvPr>
            <p:ph type="sldNum" sz="quarter" idx="12"/>
          </p:nvPr>
        </p:nvSpPr>
        <p:spPr/>
        <p:txBody>
          <a:bodyPr/>
          <a:lstStyle>
            <a:lvl1pPr>
              <a:defRPr/>
            </a:lvl1pPr>
          </a:lstStyle>
          <a:p>
            <a:pPr>
              <a:defRPr/>
            </a:pPr>
            <a:fld id="{9CFB6CFC-D1FF-4A9F-ADFA-DB07BBA1A8D7}" type="slidenum">
              <a:rPr lang="en-US"/>
              <a:pPr>
                <a:defRPr/>
              </a:pPr>
              <a:t>‹#›</a:t>
            </a:fld>
            <a:endParaRPr lang="en-US" dirty="0"/>
          </a:p>
        </p:txBody>
      </p:sp>
    </p:spTree>
    <p:extLst>
      <p:ext uri="{BB962C8B-B14F-4D97-AF65-F5344CB8AC3E}">
        <p14:creationId xmlns:p14="http://schemas.microsoft.com/office/powerpoint/2010/main" val="26609020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spcBef>
                <a:spcPts val="1800"/>
              </a:spcBef>
              <a:buFontTx/>
              <a:buNone/>
              <a:defRPr b="1">
                <a:solidFill>
                  <a:schemeClr val="accent3"/>
                </a:solidFill>
              </a:defRPr>
            </a:lvl1pPr>
            <a:lvl2pPr marL="342900" indent="-171450">
              <a:spcBef>
                <a:spcPts val="600"/>
              </a:spcBef>
              <a:defRPr>
                <a:solidFill>
                  <a:schemeClr val="accent3"/>
                </a:solidFill>
              </a:defRPr>
            </a:lvl2pPr>
            <a:lvl3pPr marL="628650" indent="-171450">
              <a:defRPr>
                <a:solidFill>
                  <a:schemeClr val="accent3"/>
                </a:solidFill>
              </a:defRPr>
            </a:lvl3pPr>
            <a:lvl4pPr marL="857250" indent="-114300">
              <a:defRPr>
                <a:solidFill>
                  <a:schemeClr val="accent3"/>
                </a:solidFill>
              </a:defRPr>
            </a:lvl4pPr>
            <a:lvl5pPr marL="1028700" indent="-114300">
              <a:defRPr>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892D491-855B-204A-B6EB-860E30B46757}" type="datetime1">
              <a:rPr lang="en-US" smtClean="0"/>
              <a:t>6/7/2017</a:t>
            </a:fld>
            <a:endParaRPr lang="en-US"/>
          </a:p>
        </p:txBody>
      </p:sp>
      <p:sp>
        <p:nvSpPr>
          <p:cNvPr id="6" name="Slide Number Placeholder 5"/>
          <p:cNvSpPr>
            <a:spLocks noGrp="1"/>
          </p:cNvSpPr>
          <p:nvPr>
            <p:ph type="sldNum" sz="quarter" idx="12"/>
          </p:nvPr>
        </p:nvSpPr>
        <p:spPr/>
        <p:txBody>
          <a:bodyPr/>
          <a:lstStyle>
            <a:lvl1pPr>
              <a:defRPr/>
            </a:lvl1pPr>
          </a:lstStyle>
          <a:p>
            <a:pPr>
              <a:defRPr/>
            </a:pPr>
            <a:fld id="{B466DA7F-B1C4-48E6-AD3D-09D598288690}" type="slidenum">
              <a:rPr lang="en-US"/>
              <a:pPr>
                <a:defRPr/>
              </a:pPr>
              <a:t>‹#›</a:t>
            </a:fld>
            <a:endParaRPr lang="en-US" dirty="0"/>
          </a:p>
        </p:txBody>
      </p:sp>
    </p:spTree>
    <p:extLst>
      <p:ext uri="{BB962C8B-B14F-4D97-AF65-F5344CB8AC3E}">
        <p14:creationId xmlns:p14="http://schemas.microsoft.com/office/powerpoint/2010/main" val="8886705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200"/>
              </a:spcBef>
              <a:defRPr b="0">
                <a:solidFill>
                  <a:schemeClr val="accent3"/>
                </a:solidFill>
              </a:defRPr>
            </a:lvl1pPr>
            <a:lvl2pPr>
              <a:spcBef>
                <a:spcPts val="600"/>
              </a:spcBef>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4CC9BB6-1D32-FE4A-85F5-2C452737B594}" type="datetime1">
              <a:rPr lang="en-US" smtClean="0"/>
              <a:t>6/7/2017</a:t>
            </a:fld>
            <a:endParaRPr lang="en-US"/>
          </a:p>
        </p:txBody>
      </p:sp>
      <p:sp>
        <p:nvSpPr>
          <p:cNvPr id="6" name="Slide Number Placeholder 5"/>
          <p:cNvSpPr>
            <a:spLocks noGrp="1"/>
          </p:cNvSpPr>
          <p:nvPr>
            <p:ph type="sldNum" sz="quarter" idx="12"/>
          </p:nvPr>
        </p:nvSpPr>
        <p:spPr/>
        <p:txBody>
          <a:bodyPr/>
          <a:lstStyle>
            <a:lvl1pPr>
              <a:defRPr/>
            </a:lvl1pPr>
          </a:lstStyle>
          <a:p>
            <a:pPr>
              <a:defRPr/>
            </a:pPr>
            <a:fld id="{2CE61A14-1810-48E4-8E95-F6A74C1A9C7A}" type="slidenum">
              <a:rPr lang="en-US"/>
              <a:pPr>
                <a:defRPr/>
              </a:pPr>
              <a:t>‹#›</a:t>
            </a:fld>
            <a:endParaRPr lang="en-US" dirty="0"/>
          </a:p>
        </p:txBody>
      </p:sp>
    </p:spTree>
    <p:extLst>
      <p:ext uri="{BB962C8B-B14F-4D97-AF65-F5344CB8AC3E}">
        <p14:creationId xmlns:p14="http://schemas.microsoft.com/office/powerpoint/2010/main" val="359734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67187"/>
            <a:ext cx="7772400" cy="1362075"/>
          </a:xfrm>
        </p:spPr>
        <p:txBody>
          <a:bodyPr anchor="t"/>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667000"/>
            <a:ext cx="7772400" cy="1500187"/>
          </a:xfrm>
        </p:spPr>
        <p:txBody>
          <a:bodyPr anchor="b"/>
          <a:lstStyle>
            <a:lvl1pPr marL="0" indent="0">
              <a:buNone/>
              <a:defRPr sz="2000">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F65CAED-588C-A546-9D78-2DECBAFCF78E}" type="datetime1">
              <a:rPr lang="en-US" smtClean="0"/>
              <a:t>6/7/2017</a:t>
            </a:fld>
            <a:endParaRPr lang="en-US"/>
          </a:p>
        </p:txBody>
      </p:sp>
      <p:sp>
        <p:nvSpPr>
          <p:cNvPr id="6" name="Slide Number Placeholder 5"/>
          <p:cNvSpPr>
            <a:spLocks noGrp="1"/>
          </p:cNvSpPr>
          <p:nvPr>
            <p:ph type="sldNum" sz="quarter" idx="12"/>
          </p:nvPr>
        </p:nvSpPr>
        <p:spPr/>
        <p:txBody>
          <a:bodyPr/>
          <a:lstStyle>
            <a:lvl1pPr>
              <a:defRPr/>
            </a:lvl1pPr>
          </a:lstStyle>
          <a:p>
            <a:pPr>
              <a:defRPr/>
            </a:pPr>
            <a:fld id="{7FA2233A-206C-4377-AB40-2F902EE8173F}" type="slidenum">
              <a:rPr lang="en-US"/>
              <a:pPr>
                <a:defRPr/>
              </a:pPr>
              <a:t>‹#›</a:t>
            </a:fld>
            <a:endParaRPr lang="en-US" dirty="0"/>
          </a:p>
        </p:txBody>
      </p:sp>
    </p:spTree>
    <p:extLst>
      <p:ext uri="{BB962C8B-B14F-4D97-AF65-F5344CB8AC3E}">
        <p14:creationId xmlns:p14="http://schemas.microsoft.com/office/powerpoint/2010/main" val="28808123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chor="b"/>
          <a:lstStyle>
            <a:lvl1pPr algn="ct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1371600" y="3276600"/>
            <a:ext cx="6400800" cy="1752600"/>
          </a:xfrm>
        </p:spPr>
        <p:txBody>
          <a:bodyPr/>
          <a:lstStyle>
            <a:lvl1pPr marL="0" indent="0" algn="ctr">
              <a:buNone/>
              <a:defRPr>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EBB767B-E949-CA49-A6B7-22BE9AE21CD7}" type="datetime1">
              <a:rPr lang="en-US" smtClean="0"/>
              <a:t>6/7/2017</a:t>
            </a:fld>
            <a:endParaRPr lang="en-US"/>
          </a:p>
        </p:txBody>
      </p:sp>
      <p:sp>
        <p:nvSpPr>
          <p:cNvPr id="6" name="Slide Number Placeholder 5"/>
          <p:cNvSpPr>
            <a:spLocks noGrp="1"/>
          </p:cNvSpPr>
          <p:nvPr>
            <p:ph type="sldNum" sz="quarter" idx="12"/>
          </p:nvPr>
        </p:nvSpPr>
        <p:spPr/>
        <p:txBody>
          <a:bodyPr/>
          <a:lstStyle>
            <a:lvl1pPr>
              <a:defRPr/>
            </a:lvl1pPr>
          </a:lstStyle>
          <a:p>
            <a:pPr>
              <a:defRPr/>
            </a:pPr>
            <a:fld id="{D8E21035-F1CF-401B-8768-D0EF2ACE3622}" type="slidenum">
              <a:rPr lang="en-US"/>
              <a:pPr>
                <a:defRPr/>
              </a:pPr>
              <a:t>‹#›</a:t>
            </a:fld>
            <a:endParaRPr lang="en-US" dirty="0"/>
          </a:p>
        </p:txBody>
      </p:sp>
    </p:spTree>
    <p:extLst>
      <p:ext uri="{BB962C8B-B14F-4D97-AF65-F5344CB8AC3E}">
        <p14:creationId xmlns:p14="http://schemas.microsoft.com/office/powerpoint/2010/main" val="1476619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4191000" cy="5059363"/>
          </a:xfrm>
        </p:spPr>
        <p:txBody>
          <a:bodyPr>
            <a:normAutofit/>
          </a:bodyPr>
          <a:lstStyle>
            <a:lvl1pPr>
              <a:defRPr sz="2000">
                <a:solidFill>
                  <a:schemeClr val="accent3"/>
                </a:solidFill>
              </a:defRPr>
            </a:lvl1pPr>
            <a:lvl2pPr>
              <a:defRPr sz="1800">
                <a:solidFill>
                  <a:schemeClr val="accent3"/>
                </a:solidFill>
              </a:defRPr>
            </a:lvl2pPr>
            <a:lvl3pPr>
              <a:defRPr sz="1600">
                <a:solidFill>
                  <a:schemeClr val="accent3"/>
                </a:solidFill>
              </a:defRPr>
            </a:lvl3pPr>
            <a:lvl4pPr>
              <a:defRPr sz="1400">
                <a:solidFill>
                  <a:schemeClr val="accent3"/>
                </a:solidFill>
              </a:defRPr>
            </a:lvl4pPr>
            <a:lvl5pPr>
              <a:defRPr sz="1400">
                <a:solidFill>
                  <a:schemeClr val="accent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66800"/>
            <a:ext cx="4191000" cy="5059363"/>
          </a:xfrm>
        </p:spPr>
        <p:txBody>
          <a:bodyPr>
            <a:normAutofit/>
          </a:bodyPr>
          <a:lstStyle>
            <a:lvl1pPr>
              <a:defRPr sz="2000">
                <a:solidFill>
                  <a:srgbClr val="555759"/>
                </a:solidFill>
              </a:defRPr>
            </a:lvl1pPr>
            <a:lvl2pPr>
              <a:defRPr sz="1800">
                <a:solidFill>
                  <a:srgbClr val="555759"/>
                </a:solidFill>
              </a:defRPr>
            </a:lvl2pPr>
            <a:lvl3pPr>
              <a:defRPr sz="1600">
                <a:solidFill>
                  <a:srgbClr val="555759"/>
                </a:solidFill>
              </a:defRPr>
            </a:lvl3pPr>
            <a:lvl4pPr>
              <a:defRPr sz="1400">
                <a:solidFill>
                  <a:srgbClr val="555759"/>
                </a:solidFill>
              </a:defRPr>
            </a:lvl4pPr>
            <a:lvl5pPr>
              <a:defRPr sz="1400">
                <a:solidFill>
                  <a:srgbClr val="55575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C089C3D-825A-A14B-9F11-0EF45017115D}" type="datetime1">
              <a:rPr lang="en-US" smtClean="0"/>
              <a:t>6/7/2017</a:t>
            </a:fld>
            <a:endParaRPr lang="en-US"/>
          </a:p>
        </p:txBody>
      </p:sp>
      <p:sp>
        <p:nvSpPr>
          <p:cNvPr id="7" name="Slide Number Placeholder 5"/>
          <p:cNvSpPr>
            <a:spLocks noGrp="1"/>
          </p:cNvSpPr>
          <p:nvPr>
            <p:ph type="sldNum" sz="quarter" idx="12"/>
          </p:nvPr>
        </p:nvSpPr>
        <p:spPr/>
        <p:txBody>
          <a:bodyPr/>
          <a:lstStyle>
            <a:lvl1pPr>
              <a:defRPr/>
            </a:lvl1pPr>
          </a:lstStyle>
          <a:p>
            <a:pPr>
              <a:defRPr/>
            </a:pPr>
            <a:fld id="{F50429E8-629E-441E-8F8D-D084DB6622CE}" type="slidenum">
              <a:rPr lang="en-US"/>
              <a:pPr>
                <a:defRPr/>
              </a:pPr>
              <a:t>‹#›</a:t>
            </a:fld>
            <a:endParaRPr lang="en-US" dirty="0"/>
          </a:p>
        </p:txBody>
      </p:sp>
    </p:spTree>
    <p:extLst>
      <p:ext uri="{BB962C8B-B14F-4D97-AF65-F5344CB8AC3E}">
        <p14:creationId xmlns:p14="http://schemas.microsoft.com/office/powerpoint/2010/main" val="2034064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66800"/>
            <a:ext cx="4192588" cy="639762"/>
          </a:xfrm>
        </p:spPr>
        <p:txBody>
          <a:bodyPr anchor="ctr">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676400"/>
            <a:ext cx="4192588" cy="4449763"/>
          </a:xfrm>
        </p:spPr>
        <p:txBody>
          <a:bodyPr>
            <a:normAutofit/>
          </a:bodyPr>
          <a:lstStyle>
            <a:lvl1pPr>
              <a:defRPr sz="1800">
                <a:solidFill>
                  <a:srgbClr val="555759"/>
                </a:solidFill>
              </a:defRPr>
            </a:lvl1pPr>
            <a:lvl2pPr>
              <a:defRPr sz="1600">
                <a:solidFill>
                  <a:srgbClr val="555759"/>
                </a:solidFill>
              </a:defRPr>
            </a:lvl2pPr>
            <a:lvl3pPr>
              <a:defRPr sz="1400">
                <a:solidFill>
                  <a:srgbClr val="555759"/>
                </a:solidFill>
              </a:defRPr>
            </a:lvl3pPr>
            <a:lvl4pPr>
              <a:defRPr sz="1200">
                <a:solidFill>
                  <a:srgbClr val="555759"/>
                </a:solidFill>
              </a:defRPr>
            </a:lvl4pPr>
            <a:lvl5pPr>
              <a:defRPr sz="1200">
                <a:solidFill>
                  <a:srgbClr val="55575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66800"/>
            <a:ext cx="4041775" cy="639762"/>
          </a:xfrm>
        </p:spPr>
        <p:txBody>
          <a:bodyPr anchor="ctr">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76400"/>
            <a:ext cx="4041775" cy="4449763"/>
          </a:xfrm>
        </p:spPr>
        <p:txBody>
          <a:bodyPr>
            <a:normAutofit/>
          </a:bodyPr>
          <a:lstStyle>
            <a:lvl1pPr>
              <a:defRPr sz="1800">
                <a:solidFill>
                  <a:srgbClr val="555759"/>
                </a:solidFill>
              </a:defRPr>
            </a:lvl1pPr>
            <a:lvl2pPr>
              <a:defRPr sz="1600">
                <a:solidFill>
                  <a:srgbClr val="555759"/>
                </a:solidFill>
              </a:defRPr>
            </a:lvl2pPr>
            <a:lvl3pPr>
              <a:defRPr sz="1400">
                <a:solidFill>
                  <a:srgbClr val="555759"/>
                </a:solidFill>
              </a:defRPr>
            </a:lvl3pPr>
            <a:lvl4pPr>
              <a:defRPr sz="1200">
                <a:solidFill>
                  <a:srgbClr val="555759"/>
                </a:solidFill>
              </a:defRPr>
            </a:lvl4pPr>
            <a:lvl5pPr>
              <a:defRPr sz="1200">
                <a:solidFill>
                  <a:srgbClr val="55575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7962606-B08F-9F47-A4B9-726C663EE19D}" type="datetime1">
              <a:rPr lang="en-US" smtClean="0"/>
              <a:t>6/7/2017</a:t>
            </a:fld>
            <a:endParaRPr lang="en-US"/>
          </a:p>
        </p:txBody>
      </p:sp>
      <p:sp>
        <p:nvSpPr>
          <p:cNvPr id="9" name="Slide Number Placeholder 5"/>
          <p:cNvSpPr>
            <a:spLocks noGrp="1"/>
          </p:cNvSpPr>
          <p:nvPr>
            <p:ph type="sldNum" sz="quarter" idx="12"/>
          </p:nvPr>
        </p:nvSpPr>
        <p:spPr/>
        <p:txBody>
          <a:bodyPr/>
          <a:lstStyle>
            <a:lvl1pPr>
              <a:defRPr/>
            </a:lvl1pPr>
          </a:lstStyle>
          <a:p>
            <a:pPr>
              <a:defRPr/>
            </a:pPr>
            <a:fld id="{5BD1A4FE-4269-4A9E-BFCD-764434B1D4F1}" type="slidenum">
              <a:rPr lang="en-US"/>
              <a:pPr>
                <a:defRPr/>
              </a:pPr>
              <a:t>‹#›</a:t>
            </a:fld>
            <a:endParaRPr lang="en-US" dirty="0"/>
          </a:p>
        </p:txBody>
      </p:sp>
    </p:spTree>
    <p:extLst>
      <p:ext uri="{BB962C8B-B14F-4D97-AF65-F5344CB8AC3E}">
        <p14:creationId xmlns:p14="http://schemas.microsoft.com/office/powerpoint/2010/main" val="3517167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hidden="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46754" y="0"/>
            <a:ext cx="4297253" cy="6858000"/>
          </a:xfrm>
          <a:prstGeom prst="rect">
            <a:avLst/>
          </a:prstGeom>
        </p:spPr>
      </p:pic>
      <p:sp>
        <p:nvSpPr>
          <p:cNvPr id="11" name="Rectangle 10" hidden="1"/>
          <p:cNvSpPr/>
          <p:nvPr/>
        </p:nvSpPr>
        <p:spPr>
          <a:xfrm flipV="1">
            <a:off x="0" y="0"/>
            <a:ext cx="9153525" cy="6858000"/>
          </a:xfrm>
          <a:prstGeom prst="rect">
            <a:avLst/>
          </a:prstGeom>
          <a:pattFill prst="dkVert">
            <a:fgClr>
              <a:schemeClr val="bg1">
                <a:lumMod val="7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hidden="1"/>
          <p:cNvSpPr/>
          <p:nvPr/>
        </p:nvSpPr>
        <p:spPr>
          <a:xfrm>
            <a:off x="0" y="0"/>
            <a:ext cx="9144000" cy="6858000"/>
          </a:xfrm>
          <a:prstGeom prst="rect">
            <a:avLst/>
          </a:prstGeom>
          <a:gradFill flip="none" rotWithShape="1">
            <a:gsLst>
              <a:gs pos="0">
                <a:schemeClr val="bg1">
                  <a:alpha val="0"/>
                  <a:lumMod val="0"/>
                  <a:lumOff val="100000"/>
                </a:schemeClr>
              </a:gs>
              <a:gs pos="9000">
                <a:schemeClr val="bg1">
                  <a:shade val="100000"/>
                  <a:satMod val="115000"/>
                  <a:lumMod val="0"/>
                  <a:lumOff val="10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v</a:t>
            </a:r>
          </a:p>
        </p:txBody>
      </p:sp>
      <p:sp>
        <p:nvSpPr>
          <p:cNvPr id="9" name="Rectangle 8"/>
          <p:cNvSpPr/>
          <p:nvPr/>
        </p:nvSpPr>
        <p:spPr>
          <a:xfrm flipV="1">
            <a:off x="0" y="6705600"/>
            <a:ext cx="91440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itle Placeholder 1"/>
          <p:cNvSpPr>
            <a:spLocks noGrp="1"/>
          </p:cNvSpPr>
          <p:nvPr>
            <p:ph type="title"/>
          </p:nvPr>
        </p:nvSpPr>
        <p:spPr bwMode="auto">
          <a:xfrm>
            <a:off x="304800" y="304800"/>
            <a:ext cx="85344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p>
            <a:pPr lvl="0"/>
            <a:r>
              <a:rPr lang="en-US" altLang="en-US" smtClean="0"/>
              <a:t>Click to edit Master title style</a:t>
            </a:r>
          </a:p>
        </p:txBody>
      </p:sp>
      <p:sp>
        <p:nvSpPr>
          <p:cNvPr id="1030" name="Text Placeholder 2"/>
          <p:cNvSpPr>
            <a:spLocks noGrp="1"/>
          </p:cNvSpPr>
          <p:nvPr>
            <p:ph type="body" idx="1"/>
          </p:nvPr>
        </p:nvSpPr>
        <p:spPr bwMode="auto">
          <a:xfrm>
            <a:off x="304800" y="990600"/>
            <a:ext cx="8534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4" name="Date Placeholder 3"/>
          <p:cNvSpPr>
            <a:spLocks noGrp="1"/>
          </p:cNvSpPr>
          <p:nvPr>
            <p:ph type="dt" sz="half" idx="2"/>
          </p:nvPr>
        </p:nvSpPr>
        <p:spPr>
          <a:xfrm>
            <a:off x="381000" y="70104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70C31E3-433F-754F-817C-2949CFB2759E}" type="datetime1">
              <a:rPr lang="en-US" smtClean="0"/>
              <a:t>6/7/2017</a:t>
            </a:fld>
            <a:endParaRPr lang="en-US"/>
          </a:p>
        </p:txBody>
      </p:sp>
      <p:sp>
        <p:nvSpPr>
          <p:cNvPr id="6" name="Slide Number Placeholder 5"/>
          <p:cNvSpPr>
            <a:spLocks noGrp="1"/>
          </p:cNvSpPr>
          <p:nvPr>
            <p:ph type="sldNum" sz="quarter" idx="4"/>
          </p:nvPr>
        </p:nvSpPr>
        <p:spPr>
          <a:xfrm>
            <a:off x="8610600" y="6324600"/>
            <a:ext cx="457200" cy="365125"/>
          </a:xfrm>
          <a:prstGeom prst="rect">
            <a:avLst/>
          </a:prstGeom>
        </p:spPr>
        <p:txBody>
          <a:bodyPr vert="horz" lIns="91440" tIns="45720" rIns="91440" bIns="45720" rtlCol="0" anchor="ctr"/>
          <a:lstStyle>
            <a:lvl1pPr algn="r" fontAlgn="auto">
              <a:spcBef>
                <a:spcPts val="0"/>
              </a:spcBef>
              <a:spcAft>
                <a:spcPts val="0"/>
              </a:spcAft>
              <a:defRPr sz="1050">
                <a:solidFill>
                  <a:schemeClr val="tx1">
                    <a:tint val="75000"/>
                  </a:schemeClr>
                </a:solidFill>
                <a:latin typeface="+mn-lt"/>
                <a:cs typeface="+mn-cs"/>
              </a:defRPr>
            </a:lvl1pPr>
          </a:lstStyle>
          <a:p>
            <a:pPr>
              <a:defRPr/>
            </a:pPr>
            <a:fld id="{6B820FF5-620D-45C0-8177-A68AAE615B0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p:titleStyle>
    <p:bodyStyle>
      <a:lvl1pPr marL="171450" indent="-171450" algn="l" rtl="0" eaLnBrk="1" fontAlgn="base" hangingPunct="1">
        <a:spcBef>
          <a:spcPct val="20000"/>
        </a:spcBef>
        <a:spcAft>
          <a:spcPct val="0"/>
        </a:spcAft>
        <a:buClr>
          <a:schemeClr val="accent2"/>
        </a:buClr>
        <a:buFont typeface="Arial" charset="0"/>
        <a:buChar char="•"/>
        <a:defRPr b="1" kern="1200">
          <a:solidFill>
            <a:srgbClr val="555759"/>
          </a:solidFill>
          <a:latin typeface="+mn-lt"/>
          <a:ea typeface="+mn-ea"/>
          <a:cs typeface="+mn-cs"/>
        </a:defRPr>
      </a:lvl1pPr>
      <a:lvl2pPr marL="457200" indent="-171450" algn="l" rtl="0" eaLnBrk="1" fontAlgn="base" hangingPunct="1">
        <a:spcBef>
          <a:spcPct val="20000"/>
        </a:spcBef>
        <a:spcAft>
          <a:spcPct val="0"/>
        </a:spcAft>
        <a:buClr>
          <a:schemeClr val="accent2"/>
        </a:buClr>
        <a:buFont typeface="Arial" charset="0"/>
        <a:buChar char="•"/>
        <a:defRPr sz="1600" kern="1200">
          <a:solidFill>
            <a:srgbClr val="555759"/>
          </a:solidFill>
          <a:latin typeface="+mn-lt"/>
          <a:ea typeface="+mn-ea"/>
          <a:cs typeface="+mn-cs"/>
        </a:defRPr>
      </a:lvl2pPr>
      <a:lvl3pPr marL="742950" indent="-171450" algn="l" rtl="0" eaLnBrk="1" fontAlgn="base" hangingPunct="1">
        <a:spcBef>
          <a:spcPct val="20000"/>
        </a:spcBef>
        <a:spcAft>
          <a:spcPct val="0"/>
        </a:spcAft>
        <a:buClr>
          <a:schemeClr val="accent2"/>
        </a:buClr>
        <a:buFont typeface="Arial" charset="0"/>
        <a:buChar char="•"/>
        <a:defRPr sz="1400" kern="1200">
          <a:solidFill>
            <a:srgbClr val="555759"/>
          </a:solidFill>
          <a:latin typeface="+mn-lt"/>
          <a:ea typeface="+mn-ea"/>
          <a:cs typeface="+mn-cs"/>
        </a:defRPr>
      </a:lvl3pPr>
      <a:lvl4pPr marL="9715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4pPr>
      <a:lvl5pPr marL="1200150" indent="-114300" algn="l" rtl="0" eaLnBrk="1" fontAlgn="base" hangingPunct="1">
        <a:spcBef>
          <a:spcPct val="20000"/>
        </a:spcBef>
        <a:spcAft>
          <a:spcPct val="0"/>
        </a:spcAft>
        <a:buClr>
          <a:schemeClr val="accent2"/>
        </a:buClr>
        <a:buFont typeface="Arial" charset="0"/>
        <a:buChar char="•"/>
        <a:defRPr sz="1200" kern="1200">
          <a:solidFill>
            <a:srgbClr val="5557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1.bin"/><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24.JPG"/><Relationship Id="rId7"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21.wmf"/><Relationship Id="rId11" Type="http://schemas.openxmlformats.org/officeDocument/2006/relationships/image" Target="../media/image26.JPG"/><Relationship Id="rId5" Type="http://schemas.openxmlformats.org/officeDocument/2006/relationships/oleObject" Target="../embeddings/oleObject2.bin"/><Relationship Id="rId10" Type="http://schemas.openxmlformats.org/officeDocument/2006/relationships/image" Target="../media/image23.wmf"/><Relationship Id="rId4" Type="http://schemas.openxmlformats.org/officeDocument/2006/relationships/image" Target="../media/image25.JPG"/><Relationship Id="rId9"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5.xml"/><Relationship Id="rId5" Type="http://schemas.openxmlformats.org/officeDocument/2006/relationships/image" Target="../media/image30.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Placeholder 8"/>
          <p:cNvSpPr>
            <a:spLocks noGrp="1"/>
          </p:cNvSpPr>
          <p:nvPr>
            <p:ph type="body" sz="quarter" idx="13"/>
          </p:nvPr>
        </p:nvSpPr>
        <p:spPr>
          <a:xfrm>
            <a:off x="4382244" y="3711067"/>
            <a:ext cx="4261338" cy="1143000"/>
          </a:xfrm>
        </p:spPr>
        <p:txBody>
          <a:bodyPr>
            <a:noAutofit/>
          </a:bodyPr>
          <a:lstStyle/>
          <a:p>
            <a:r>
              <a:rPr lang="en-US" altLang="en-US" sz="2200" dirty="0" smtClean="0"/>
              <a:t>A New Look at Historic CRAC “Divergence” Experiments – Implications for a CAAS Minimum Accident of Concern</a:t>
            </a:r>
          </a:p>
        </p:txBody>
      </p:sp>
      <p:sp>
        <p:nvSpPr>
          <p:cNvPr id="10" name="Text Placeholder 9"/>
          <p:cNvSpPr>
            <a:spLocks noGrp="1"/>
          </p:cNvSpPr>
          <p:nvPr>
            <p:ph type="body" sz="quarter" idx="14"/>
          </p:nvPr>
        </p:nvSpPr>
        <p:spPr>
          <a:xfrm>
            <a:off x="4495800" y="5100291"/>
            <a:ext cx="4648200" cy="685800"/>
          </a:xfrm>
          <a:noFill/>
        </p:spPr>
        <p:txBody>
          <a:bodyPr rtlCol="0"/>
          <a:lstStyle/>
          <a:p>
            <a:pPr fontAlgn="auto">
              <a:spcBef>
                <a:spcPts val="0"/>
              </a:spcBef>
              <a:spcAft>
                <a:spcPts val="0"/>
              </a:spcAft>
              <a:defRPr/>
            </a:pPr>
            <a:r>
              <a:rPr lang="en-US" sz="1400" dirty="0" smtClean="0"/>
              <a:t>Peter L. Angelo</a:t>
            </a:r>
          </a:p>
          <a:p>
            <a:pPr fontAlgn="auto">
              <a:spcBef>
                <a:spcPts val="0"/>
              </a:spcBef>
              <a:spcAft>
                <a:spcPts val="0"/>
              </a:spcAft>
              <a:defRPr/>
            </a:pPr>
            <a:r>
              <a:rPr lang="en-US" altLang="en-US" sz="1400" b="0" i="1" dirty="0">
                <a:solidFill>
                  <a:schemeClr val="accent1"/>
                </a:solidFill>
              </a:rPr>
              <a:t>Peter.Angelo@cns.doe.gov </a:t>
            </a:r>
            <a:endParaRPr lang="en-US" altLang="en-US" sz="1400" b="0" i="1" dirty="0" smtClean="0">
              <a:solidFill>
                <a:schemeClr val="accent1"/>
              </a:solidFill>
            </a:endParaRPr>
          </a:p>
          <a:p>
            <a:pPr fontAlgn="auto">
              <a:spcBef>
                <a:spcPts val="0"/>
              </a:spcBef>
              <a:spcAft>
                <a:spcPts val="0"/>
              </a:spcAft>
              <a:defRPr/>
            </a:pPr>
            <a:r>
              <a:rPr lang="en-US" sz="1400" b="0" dirty="0">
                <a:solidFill>
                  <a:schemeClr val="tx1">
                    <a:lumMod val="75000"/>
                    <a:lumOff val="25000"/>
                  </a:schemeClr>
                </a:solidFill>
              </a:rPr>
              <a:t>Y-12 National Security Complex, Oak Ridge TN</a:t>
            </a:r>
          </a:p>
          <a:p>
            <a:pPr fontAlgn="auto">
              <a:spcAft>
                <a:spcPts val="0"/>
              </a:spcAft>
              <a:defRPr/>
            </a:pPr>
            <a:endParaRPr lang="en-US" altLang="en-US" dirty="0" smtClean="0"/>
          </a:p>
          <a:p>
            <a:pPr fontAlgn="auto">
              <a:spcAft>
                <a:spcPts val="0"/>
              </a:spcAft>
              <a:defRPr/>
            </a:pPr>
            <a:endParaRPr lang="en-US" altLang="en-US" dirty="0"/>
          </a:p>
          <a:p>
            <a:pPr fontAlgn="auto">
              <a:spcAft>
                <a:spcPts val="0"/>
              </a:spcAft>
              <a:defRPr/>
            </a:pPr>
            <a:endParaRPr lang="en-US" dirty="0" smtClean="0"/>
          </a:p>
          <a:p>
            <a:pPr fontAlgn="auto">
              <a:spcAft>
                <a:spcPts val="0"/>
              </a:spcAft>
              <a:defRPr/>
            </a:pPr>
            <a:r>
              <a:rPr lang="en-US" dirty="0" smtClean="0"/>
              <a:t>	</a:t>
            </a:r>
            <a:endParaRPr lang="en-US" dirty="0"/>
          </a:p>
        </p:txBody>
      </p:sp>
      <p:sp>
        <p:nvSpPr>
          <p:cNvPr id="11" name="Text Placeholder 10"/>
          <p:cNvSpPr>
            <a:spLocks noGrp="1"/>
          </p:cNvSpPr>
          <p:nvPr>
            <p:ph type="body" sz="quarter" idx="15"/>
          </p:nvPr>
        </p:nvSpPr>
        <p:spPr>
          <a:xfrm>
            <a:off x="4495800" y="6040276"/>
            <a:ext cx="5029200" cy="568648"/>
          </a:xfrm>
        </p:spPr>
        <p:txBody>
          <a:bodyPr rtlCol="0">
            <a:noAutofit/>
          </a:bodyPr>
          <a:lstStyle/>
          <a:p>
            <a:pPr fontAlgn="auto">
              <a:spcAft>
                <a:spcPts val="0"/>
              </a:spcAft>
              <a:defRPr/>
            </a:pPr>
            <a:r>
              <a:rPr lang="en-US" b="1" dirty="0" smtClean="0"/>
              <a:t>ANS 2017 San Francisco, CA June 12-16, 2017</a:t>
            </a:r>
            <a:endParaRPr lang="en-US" b="1" dirty="0"/>
          </a:p>
        </p:txBody>
      </p:sp>
      <p:sp>
        <p:nvSpPr>
          <p:cNvPr id="2" name="Text Placeholder 1"/>
          <p:cNvSpPr>
            <a:spLocks noGrp="1"/>
          </p:cNvSpPr>
          <p:nvPr>
            <p:ph type="body" sz="quarter" idx="20"/>
          </p:nvPr>
        </p:nvSpPr>
        <p:spPr>
          <a:xfrm>
            <a:off x="762000" y="6202362"/>
            <a:ext cx="1371600" cy="304800"/>
          </a:xfrm>
        </p:spPr>
        <p:txBody>
          <a:bodyPr/>
          <a:lstStyle/>
          <a:p>
            <a:r>
              <a:rPr lang="en-US" dirty="0" smtClean="0"/>
              <a:t>Peter Angelo</a:t>
            </a:r>
          </a:p>
          <a:p>
            <a:r>
              <a:rPr lang="en-US" dirty="0" smtClean="0"/>
              <a:t>June 4 2017</a:t>
            </a:r>
            <a:endParaRPr lang="en-US" dirty="0"/>
          </a:p>
        </p:txBody>
      </p:sp>
      <p:sp>
        <p:nvSpPr>
          <p:cNvPr id="3" name="Slide Number Placeholder 2"/>
          <p:cNvSpPr>
            <a:spLocks noGrp="1"/>
          </p:cNvSpPr>
          <p:nvPr>
            <p:ph type="sldNum" sz="quarter" idx="19"/>
          </p:nvPr>
        </p:nvSpPr>
        <p:spPr/>
        <p:txBody>
          <a:bodyPr/>
          <a:lstStyle/>
          <a:p>
            <a:pPr>
              <a:defRPr/>
            </a:pPr>
            <a:fld id="{A7B10A47-14A5-4C25-A6F3-FAEED61D5604}" type="slidenum">
              <a:rPr lang="en-US" smtClean="0"/>
              <a:pPr>
                <a:defRPr/>
              </a:pPr>
              <a:t>1</a:t>
            </a:fld>
            <a:endParaRPr lang="en-US" dirty="0"/>
          </a:p>
        </p:txBody>
      </p:sp>
    </p:spTree>
    <p:extLst>
      <p:ext uri="{BB962C8B-B14F-4D97-AF65-F5344CB8AC3E}">
        <p14:creationId xmlns:p14="http://schemas.microsoft.com/office/powerpoint/2010/main" val="3345076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stretch>
            <a:fillRect/>
          </a:stretch>
        </p:blipFill>
        <p:spPr>
          <a:xfrm>
            <a:off x="4406826" y="3714940"/>
            <a:ext cx="4652009" cy="2772053"/>
          </a:xfrm>
          <a:prstGeom prst="rect">
            <a:avLst/>
          </a:prstGeom>
        </p:spPr>
      </p:pic>
      <p:sp>
        <p:nvSpPr>
          <p:cNvPr id="2" name="Title 1"/>
          <p:cNvSpPr>
            <a:spLocks noGrp="1"/>
          </p:cNvSpPr>
          <p:nvPr>
            <p:ph type="title"/>
          </p:nvPr>
        </p:nvSpPr>
        <p:spPr>
          <a:xfrm>
            <a:off x="0" y="-130860"/>
            <a:ext cx="8534400" cy="593725"/>
          </a:xfrm>
        </p:spPr>
        <p:txBody>
          <a:bodyPr/>
          <a:lstStyle/>
          <a:p>
            <a:r>
              <a:rPr lang="en-US" dirty="0"/>
              <a:t>Appendix A Divergence Experiments Compared vs Slow </a:t>
            </a:r>
          </a:p>
        </p:txBody>
      </p:sp>
      <p:sp>
        <p:nvSpPr>
          <p:cNvPr id="3" name="Content Placeholder 2"/>
          <p:cNvSpPr>
            <a:spLocks noGrp="1"/>
          </p:cNvSpPr>
          <p:nvPr>
            <p:ph idx="1"/>
          </p:nvPr>
        </p:nvSpPr>
        <p:spPr>
          <a:xfrm>
            <a:off x="74289" y="838200"/>
            <a:ext cx="4125835" cy="5105400"/>
          </a:xfrm>
        </p:spPr>
        <p:txBody>
          <a:bodyPr/>
          <a:lstStyle/>
          <a:p>
            <a:r>
              <a:rPr lang="en-US" dirty="0" smtClean="0"/>
              <a:t>“Slow” defined in terms of total reactivity, and period or T2</a:t>
            </a:r>
          </a:p>
          <a:p>
            <a:r>
              <a:rPr lang="en-US" dirty="0" smtClean="0"/>
              <a:t>Peak Power/Volume  ~ 1E13-1E14 fissions/s-L </a:t>
            </a:r>
          </a:p>
          <a:p>
            <a:r>
              <a:rPr lang="en-US" dirty="0" smtClean="0"/>
              <a:t>Centered around 8 s period (5.5 s Doubling Time T2)</a:t>
            </a:r>
          </a:p>
          <a:p>
            <a:r>
              <a:rPr lang="en-US" dirty="0" smtClean="0"/>
              <a:t>CRAC D01-02 $0.33 </a:t>
            </a:r>
            <a:r>
              <a:rPr lang="en-US" dirty="0"/>
              <a:t>(15 s period) </a:t>
            </a:r>
            <a:r>
              <a:rPr lang="en-US" b="1" dirty="0" smtClean="0">
                <a:solidFill>
                  <a:srgbClr val="0000CC"/>
                </a:solidFill>
              </a:rPr>
              <a:t>not </a:t>
            </a:r>
            <a:r>
              <a:rPr lang="en-US" b="1" dirty="0">
                <a:solidFill>
                  <a:srgbClr val="0000CC"/>
                </a:solidFill>
              </a:rPr>
              <a:t>slowest CRAC </a:t>
            </a:r>
            <a:endParaRPr lang="en-US" b="1" dirty="0" smtClean="0">
              <a:solidFill>
                <a:srgbClr val="0000CC"/>
              </a:solidFill>
            </a:endParaRPr>
          </a:p>
          <a:p>
            <a:r>
              <a:rPr lang="en-US" dirty="0" smtClean="0"/>
              <a:t>(</a:t>
            </a:r>
            <a:r>
              <a:rPr lang="en-US" dirty="0" smtClean="0">
                <a:solidFill>
                  <a:schemeClr val="tx1"/>
                </a:solidFill>
              </a:rPr>
              <a:t>CRAC D56-02 $0.25 26 s period)</a:t>
            </a:r>
          </a:p>
          <a:p>
            <a:r>
              <a:rPr lang="en-US" b="1" dirty="0" smtClean="0">
                <a:solidFill>
                  <a:srgbClr val="FF0000"/>
                </a:solidFill>
              </a:rPr>
              <a:t>CRAC 01 (Kinetic Experiment </a:t>
            </a:r>
            <a:r>
              <a:rPr lang="en-US" b="1" dirty="0" smtClean="0">
                <a:solidFill>
                  <a:srgbClr val="FF0000"/>
                </a:solidFill>
                <a:latin typeface="Symbol" panose="05050102010706020507" pitchFamily="18" charset="2"/>
              </a:rPr>
              <a:t>r</a:t>
            </a:r>
            <a:r>
              <a:rPr lang="en-US" b="1" dirty="0" smtClean="0">
                <a:solidFill>
                  <a:srgbClr val="FF0000"/>
                </a:solidFill>
              </a:rPr>
              <a:t> &lt; $1)</a:t>
            </a:r>
            <a:endParaRPr lang="en-US" b="1" dirty="0">
              <a:solidFill>
                <a:srgbClr val="FF0000"/>
              </a:solidFill>
            </a:endParaRPr>
          </a:p>
          <a:p>
            <a:r>
              <a:rPr lang="en-US" b="1" dirty="0" smtClean="0">
                <a:solidFill>
                  <a:srgbClr val="FF0000"/>
                </a:solidFill>
              </a:rPr>
              <a:t>CRAC 03 (Kinetic Experiment) slower than CRAC D08-03</a:t>
            </a:r>
            <a:endParaRPr lang="en-US" b="1" dirty="0">
              <a:solidFill>
                <a:srgbClr val="FF0000"/>
              </a:solidFill>
            </a:endParaRPr>
          </a:p>
          <a:p>
            <a:r>
              <a:rPr lang="en-US" dirty="0" smtClean="0">
                <a:solidFill>
                  <a:schemeClr val="tx1">
                    <a:lumMod val="85000"/>
                    <a:lumOff val="15000"/>
                  </a:schemeClr>
                </a:solidFill>
              </a:rPr>
              <a:t>SILENE slow experiments (grey dots) bracket both CRAC Divergence 300mm , 800 mm campaigns</a:t>
            </a:r>
          </a:p>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10</a:t>
            </a:fld>
            <a:endParaRPr lang="en-US" dirty="0"/>
          </a:p>
        </p:txBody>
      </p:sp>
      <p:pic>
        <p:nvPicPr>
          <p:cNvPr id="6" name="Picture 5"/>
          <p:cNvPicPr>
            <a:picLocks noChangeAspect="1"/>
          </p:cNvPicPr>
          <p:nvPr/>
        </p:nvPicPr>
        <p:blipFill>
          <a:blip r:embed="rId3"/>
          <a:stretch>
            <a:fillRect/>
          </a:stretch>
        </p:blipFill>
        <p:spPr>
          <a:xfrm>
            <a:off x="4418866" y="593725"/>
            <a:ext cx="4707490" cy="2977836"/>
          </a:xfrm>
          <a:prstGeom prst="rect">
            <a:avLst/>
          </a:prstGeom>
        </p:spPr>
      </p:pic>
      <p:sp>
        <p:nvSpPr>
          <p:cNvPr id="8" name="TextBox 7"/>
          <p:cNvSpPr txBox="1"/>
          <p:nvPr/>
        </p:nvSpPr>
        <p:spPr>
          <a:xfrm>
            <a:off x="7154280" y="1523882"/>
            <a:ext cx="1164101" cy="276999"/>
          </a:xfrm>
          <a:prstGeom prst="rect">
            <a:avLst/>
          </a:prstGeom>
          <a:noFill/>
        </p:spPr>
        <p:txBody>
          <a:bodyPr wrap="none" rtlCol="0">
            <a:spAutoFit/>
          </a:bodyPr>
          <a:lstStyle/>
          <a:p>
            <a:r>
              <a:rPr lang="en-US" sz="1200" dirty="0" smtClean="0"/>
              <a:t>CRAC D08-03</a:t>
            </a:r>
            <a:endParaRPr lang="en-US" sz="1200" dirty="0"/>
          </a:p>
        </p:txBody>
      </p:sp>
      <p:sp>
        <p:nvSpPr>
          <p:cNvPr id="9" name="TextBox 8"/>
          <p:cNvSpPr txBox="1"/>
          <p:nvPr/>
        </p:nvSpPr>
        <p:spPr>
          <a:xfrm>
            <a:off x="7508386" y="1868700"/>
            <a:ext cx="1164101" cy="276999"/>
          </a:xfrm>
          <a:prstGeom prst="rect">
            <a:avLst/>
          </a:prstGeom>
          <a:noFill/>
        </p:spPr>
        <p:txBody>
          <a:bodyPr wrap="none" rtlCol="0">
            <a:spAutoFit/>
          </a:bodyPr>
          <a:lstStyle/>
          <a:p>
            <a:r>
              <a:rPr lang="en-US" sz="1200" dirty="0" smtClean="0"/>
              <a:t>CRAC D01-02</a:t>
            </a:r>
            <a:endParaRPr lang="en-US" sz="1200" dirty="0"/>
          </a:p>
        </p:txBody>
      </p:sp>
      <p:sp>
        <p:nvSpPr>
          <p:cNvPr id="10" name="TextBox 9"/>
          <p:cNvSpPr txBox="1"/>
          <p:nvPr/>
        </p:nvSpPr>
        <p:spPr>
          <a:xfrm>
            <a:off x="7279786" y="4459123"/>
            <a:ext cx="1164101" cy="276999"/>
          </a:xfrm>
          <a:prstGeom prst="rect">
            <a:avLst/>
          </a:prstGeom>
          <a:noFill/>
        </p:spPr>
        <p:txBody>
          <a:bodyPr wrap="none" rtlCol="0">
            <a:spAutoFit/>
          </a:bodyPr>
          <a:lstStyle/>
          <a:p>
            <a:r>
              <a:rPr lang="en-US" sz="1200" dirty="0" smtClean="0"/>
              <a:t>CRAC D08-03</a:t>
            </a:r>
            <a:endParaRPr lang="en-US" sz="1200" dirty="0"/>
          </a:p>
        </p:txBody>
      </p:sp>
      <p:cxnSp>
        <p:nvCxnSpPr>
          <p:cNvPr id="11" name="Straight Arrow Connector 10"/>
          <p:cNvCxnSpPr/>
          <p:nvPr/>
        </p:nvCxnSpPr>
        <p:spPr>
          <a:xfrm flipH="1">
            <a:off x="6620212" y="1758453"/>
            <a:ext cx="534068" cy="23089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1"/>
          </p:cNvCxnSpPr>
          <p:nvPr/>
        </p:nvCxnSpPr>
        <p:spPr>
          <a:xfrm flipH="1">
            <a:off x="7064300" y="2007200"/>
            <a:ext cx="444086" cy="28053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01478" y="4947079"/>
            <a:ext cx="1164101" cy="276999"/>
          </a:xfrm>
          <a:prstGeom prst="rect">
            <a:avLst/>
          </a:prstGeom>
          <a:noFill/>
        </p:spPr>
        <p:txBody>
          <a:bodyPr wrap="none" rtlCol="0">
            <a:spAutoFit/>
          </a:bodyPr>
          <a:lstStyle/>
          <a:p>
            <a:r>
              <a:rPr lang="en-US" sz="1200" dirty="0" smtClean="0"/>
              <a:t>CRAC D01-02</a:t>
            </a:r>
            <a:endParaRPr lang="en-US" sz="1200" dirty="0"/>
          </a:p>
        </p:txBody>
      </p:sp>
      <p:cxnSp>
        <p:nvCxnSpPr>
          <p:cNvPr id="17" name="Straight Arrow Connector 16"/>
          <p:cNvCxnSpPr/>
          <p:nvPr/>
        </p:nvCxnSpPr>
        <p:spPr>
          <a:xfrm>
            <a:off x="6172200" y="5020253"/>
            <a:ext cx="592451"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727787" y="4619856"/>
            <a:ext cx="558556" cy="19825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200848" y="5100966"/>
            <a:ext cx="365761" cy="13033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64560" y="4851948"/>
            <a:ext cx="832279" cy="276999"/>
          </a:xfrm>
          <a:prstGeom prst="rect">
            <a:avLst/>
          </a:prstGeom>
          <a:noFill/>
        </p:spPr>
        <p:txBody>
          <a:bodyPr wrap="none" rtlCol="0">
            <a:spAutoFit/>
          </a:bodyPr>
          <a:lstStyle/>
          <a:p>
            <a:r>
              <a:rPr lang="en-US" sz="1200" dirty="0" smtClean="0"/>
              <a:t>CRAC 03</a:t>
            </a:r>
            <a:endParaRPr lang="en-US" sz="1200" dirty="0"/>
          </a:p>
        </p:txBody>
      </p:sp>
      <p:sp>
        <p:nvSpPr>
          <p:cNvPr id="29" name="TextBox 28"/>
          <p:cNvSpPr txBox="1"/>
          <p:nvPr/>
        </p:nvSpPr>
        <p:spPr>
          <a:xfrm>
            <a:off x="7768362" y="2202767"/>
            <a:ext cx="1164101" cy="276999"/>
          </a:xfrm>
          <a:prstGeom prst="rect">
            <a:avLst/>
          </a:prstGeom>
          <a:noFill/>
        </p:spPr>
        <p:txBody>
          <a:bodyPr wrap="none" rtlCol="0">
            <a:spAutoFit/>
          </a:bodyPr>
          <a:lstStyle/>
          <a:p>
            <a:r>
              <a:rPr lang="en-US" sz="1200" dirty="0" smtClean="0"/>
              <a:t>CRAC D56-02</a:t>
            </a:r>
            <a:endParaRPr lang="en-US" sz="1200" dirty="0"/>
          </a:p>
        </p:txBody>
      </p:sp>
      <p:cxnSp>
        <p:nvCxnSpPr>
          <p:cNvPr id="30" name="Straight Arrow Connector 29"/>
          <p:cNvCxnSpPr>
            <a:stCxn id="29" idx="1"/>
          </p:cNvCxnSpPr>
          <p:nvPr/>
        </p:nvCxnSpPr>
        <p:spPr>
          <a:xfrm flipH="1">
            <a:off x="7364856" y="2341267"/>
            <a:ext cx="403506" cy="12664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604923" y="5272348"/>
            <a:ext cx="1164101" cy="276999"/>
          </a:xfrm>
          <a:prstGeom prst="rect">
            <a:avLst/>
          </a:prstGeom>
          <a:noFill/>
        </p:spPr>
        <p:txBody>
          <a:bodyPr wrap="none" rtlCol="0">
            <a:spAutoFit/>
          </a:bodyPr>
          <a:lstStyle/>
          <a:p>
            <a:r>
              <a:rPr lang="en-US" sz="1200" dirty="0" smtClean="0"/>
              <a:t>CRAC D56-02</a:t>
            </a:r>
            <a:endParaRPr lang="en-US" sz="1200" dirty="0"/>
          </a:p>
        </p:txBody>
      </p:sp>
      <p:cxnSp>
        <p:nvCxnSpPr>
          <p:cNvPr id="34" name="Straight Arrow Connector 33"/>
          <p:cNvCxnSpPr>
            <a:stCxn id="32" idx="1"/>
          </p:cNvCxnSpPr>
          <p:nvPr/>
        </p:nvCxnSpPr>
        <p:spPr>
          <a:xfrm flipH="1">
            <a:off x="7364857" y="5410848"/>
            <a:ext cx="240066" cy="2899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55595" y="4650232"/>
            <a:ext cx="832279" cy="276999"/>
          </a:xfrm>
          <a:prstGeom prst="rect">
            <a:avLst/>
          </a:prstGeom>
          <a:noFill/>
        </p:spPr>
        <p:txBody>
          <a:bodyPr wrap="none" rtlCol="0">
            <a:spAutoFit/>
          </a:bodyPr>
          <a:lstStyle/>
          <a:p>
            <a:r>
              <a:rPr lang="en-US" sz="1200" dirty="0" smtClean="0"/>
              <a:t>CRAC 01</a:t>
            </a:r>
            <a:endParaRPr lang="en-US" sz="1200" dirty="0"/>
          </a:p>
        </p:txBody>
      </p:sp>
      <p:cxnSp>
        <p:nvCxnSpPr>
          <p:cNvPr id="38" name="Straight Arrow Connector 37"/>
          <p:cNvCxnSpPr/>
          <p:nvPr/>
        </p:nvCxnSpPr>
        <p:spPr>
          <a:xfrm>
            <a:off x="6096000" y="4851948"/>
            <a:ext cx="524212"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755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558"/>
            <a:ext cx="8534400" cy="593725"/>
          </a:xfrm>
        </p:spPr>
        <p:txBody>
          <a:bodyPr/>
          <a:lstStyle/>
          <a:p>
            <a:r>
              <a:rPr lang="en-US" dirty="0" smtClean="0"/>
              <a:t>Evaluation Workflow</a:t>
            </a:r>
            <a:endParaRPr lang="en-US" dirty="0"/>
          </a:p>
        </p:txBody>
      </p:sp>
      <p:sp>
        <p:nvSpPr>
          <p:cNvPr id="3" name="Content Placeholder 2"/>
          <p:cNvSpPr>
            <a:spLocks noGrp="1"/>
          </p:cNvSpPr>
          <p:nvPr>
            <p:ph idx="1"/>
          </p:nvPr>
        </p:nvSpPr>
        <p:spPr>
          <a:xfrm>
            <a:off x="16564" y="643186"/>
            <a:ext cx="5122739" cy="5105400"/>
          </a:xfrm>
        </p:spPr>
        <p:txBody>
          <a:bodyPr/>
          <a:lstStyle/>
          <a:p>
            <a:r>
              <a:rPr lang="en-US" dirty="0" smtClean="0">
                <a:solidFill>
                  <a:schemeClr val="bg2">
                    <a:lumMod val="25000"/>
                  </a:schemeClr>
                </a:solidFill>
              </a:rPr>
              <a:t>Same as ICNC 2011 </a:t>
            </a:r>
            <a:r>
              <a:rPr lang="en-US" dirty="0" smtClean="0"/>
              <a:t>except </a:t>
            </a:r>
            <a:r>
              <a:rPr lang="en-US" b="1" dirty="0" smtClean="0">
                <a:solidFill>
                  <a:srgbClr val="FF0000"/>
                </a:solidFill>
              </a:rPr>
              <a:t>absolute times </a:t>
            </a:r>
            <a:r>
              <a:rPr lang="en-US" dirty="0" smtClean="0"/>
              <a:t>vs relative times and COMSOL vs Python code</a:t>
            </a:r>
          </a:p>
          <a:p>
            <a:r>
              <a:rPr lang="en-US" dirty="0" smtClean="0"/>
              <a:t>Determine 0.2 Gy fissions and fission rate for 0.2 Gy/min air using SCALE/MCNP </a:t>
            </a:r>
          </a:p>
          <a:p>
            <a:r>
              <a:rPr lang="en-US" dirty="0" smtClean="0"/>
              <a:t>Determine kinetic parameters, and reactivity feedback parameters– and published values</a:t>
            </a:r>
          </a:p>
          <a:p>
            <a:r>
              <a:rPr lang="en-US" dirty="0" smtClean="0"/>
              <a:t>Apply thermal characteristics (heat capacity, density) from </a:t>
            </a:r>
            <a:r>
              <a:rPr lang="en-US" dirty="0" err="1" smtClean="0"/>
              <a:t>Barbry</a:t>
            </a:r>
            <a:r>
              <a:rPr lang="en-US" dirty="0" smtClean="0"/>
              <a:t> reports</a:t>
            </a:r>
          </a:p>
          <a:p>
            <a:r>
              <a:rPr lang="en-US" b="1" dirty="0" smtClean="0">
                <a:solidFill>
                  <a:srgbClr val="FF0000"/>
                </a:solidFill>
              </a:rPr>
              <a:t>Use ACTUAL P</a:t>
            </a:r>
            <a:r>
              <a:rPr lang="en-US" b="1" baseline="-25000" dirty="0" smtClean="0">
                <a:solidFill>
                  <a:srgbClr val="FF0000"/>
                </a:solidFill>
              </a:rPr>
              <a:t>0</a:t>
            </a:r>
            <a:r>
              <a:rPr lang="en-US" b="1" dirty="0" smtClean="0">
                <a:solidFill>
                  <a:srgbClr val="FF0000"/>
                </a:solidFill>
              </a:rPr>
              <a:t> from Kinetic Experiment power trace, t0 = 0 s, P</a:t>
            </a:r>
            <a:r>
              <a:rPr lang="en-US" b="1" baseline="-25000" dirty="0" smtClean="0">
                <a:solidFill>
                  <a:srgbClr val="FF0000"/>
                </a:solidFill>
              </a:rPr>
              <a:t>0</a:t>
            </a:r>
            <a:r>
              <a:rPr lang="en-US" b="1" dirty="0" smtClean="0">
                <a:solidFill>
                  <a:srgbClr val="FF0000"/>
                </a:solidFill>
              </a:rPr>
              <a:t> = 2e10 fissions/s</a:t>
            </a:r>
            <a:endParaRPr lang="en-US" dirty="0"/>
          </a:p>
          <a:p>
            <a:r>
              <a:rPr lang="en-US" dirty="0" smtClean="0"/>
              <a:t>Determine power history using end state solution heights and </a:t>
            </a:r>
            <a:r>
              <a:rPr lang="en-US" dirty="0" err="1" smtClean="0"/>
              <a:t>reactivities</a:t>
            </a:r>
            <a:endParaRPr lang="en-US" dirty="0" smtClean="0"/>
          </a:p>
          <a:p>
            <a:r>
              <a:rPr lang="en-US" dirty="0" smtClean="0"/>
              <a:t>Evaluate for other solution heights and </a:t>
            </a:r>
            <a:r>
              <a:rPr lang="en-US" dirty="0" err="1" smtClean="0"/>
              <a:t>reactivities</a:t>
            </a:r>
            <a:r>
              <a:rPr lang="en-US" dirty="0" smtClean="0"/>
              <a:t> notes and others for inter-comparison</a:t>
            </a:r>
          </a:p>
          <a:p>
            <a:r>
              <a:rPr lang="en-US" b="1" dirty="0" smtClean="0">
                <a:solidFill>
                  <a:srgbClr val="FF0000"/>
                </a:solidFill>
              </a:rPr>
              <a:t>Determine reactivity to 0.2 Gy 60 s from same initial conditions</a:t>
            </a:r>
          </a:p>
          <a:p>
            <a:pPr marL="0" indent="0">
              <a:buNone/>
            </a:pPr>
            <a:endParaRPr lang="en-US" dirty="0" smtClean="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834" y="191740"/>
            <a:ext cx="3846966" cy="3925570"/>
          </a:xfrm>
          <a:prstGeom prst="rect">
            <a:avLst/>
          </a:prstGeom>
        </p:spPr>
      </p:pic>
      <p:cxnSp>
        <p:nvCxnSpPr>
          <p:cNvPr id="7" name="Straight Arrow Connector 6"/>
          <p:cNvCxnSpPr/>
          <p:nvPr/>
        </p:nvCxnSpPr>
        <p:spPr>
          <a:xfrm>
            <a:off x="5867400" y="3581400"/>
            <a:ext cx="914400"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39304" y="4108608"/>
            <a:ext cx="4038600" cy="3293209"/>
          </a:xfrm>
          <a:prstGeom prst="rect">
            <a:avLst/>
          </a:prstGeom>
          <a:noFill/>
        </p:spPr>
        <p:txBody>
          <a:bodyPr wrap="square" rtlCol="0">
            <a:spAutoFit/>
          </a:bodyPr>
          <a:lstStyle/>
          <a:p>
            <a:r>
              <a:rPr lang="en-US" sz="1600" b="1" dirty="0" smtClean="0"/>
              <a:t>CRAC 01 Kinetic Experiment P</a:t>
            </a:r>
            <a:r>
              <a:rPr lang="en-US" sz="1600" b="1" baseline="-25000" dirty="0" smtClean="0"/>
              <a:t>0</a:t>
            </a:r>
            <a:r>
              <a:rPr lang="en-US" sz="1600" b="1" dirty="0" smtClean="0"/>
              <a:t> at “debut du </a:t>
            </a:r>
            <a:r>
              <a:rPr lang="en-US" sz="1600" b="1" dirty="0" err="1" smtClean="0"/>
              <a:t>phenomene</a:t>
            </a:r>
            <a:r>
              <a:rPr lang="en-US" sz="1600" b="1" dirty="0" smtClean="0"/>
              <a:t>” (start of phenomena)  2e10 fissions/s or ~ 0.6 w</a:t>
            </a:r>
          </a:p>
          <a:p>
            <a:r>
              <a:rPr lang="en-US" sz="1600" b="1" dirty="0" err="1" smtClean="0"/>
              <a:t>t</a:t>
            </a:r>
            <a:r>
              <a:rPr lang="en-US" sz="1600" b="1" baseline="-25000" dirty="0" err="1" smtClean="0"/>
              <a:t>deb</a:t>
            </a:r>
            <a:r>
              <a:rPr lang="en-US" sz="1600" b="1" dirty="0" smtClean="0"/>
              <a:t> =160 s</a:t>
            </a:r>
          </a:p>
          <a:p>
            <a:endParaRPr lang="en-US" sz="1600" b="1" dirty="0"/>
          </a:p>
          <a:p>
            <a:r>
              <a:rPr lang="en-US" sz="1600" b="1" dirty="0" smtClean="0"/>
              <a:t>Ramp rate of insertion – to ultimate $0.57 to peak, </a:t>
            </a:r>
            <a:r>
              <a:rPr lang="en-US" sz="1600" b="1" dirty="0" err="1" smtClean="0"/>
              <a:t>t</a:t>
            </a:r>
            <a:r>
              <a:rPr lang="en-US" sz="1600" b="1" baseline="-25000" dirty="0" err="1" smtClean="0"/>
              <a:t>p</a:t>
            </a:r>
            <a:r>
              <a:rPr lang="en-US" sz="1600" b="1" dirty="0" smtClean="0"/>
              <a:t> = 232 s, </a:t>
            </a:r>
            <a:r>
              <a:rPr lang="en-US" sz="1600" b="1" dirty="0" smtClean="0">
                <a:latin typeface="Symbol" panose="05050102010706020507" pitchFamily="18" charset="2"/>
              </a:rPr>
              <a:t>D</a:t>
            </a:r>
            <a:r>
              <a:rPr lang="en-US" sz="1600" b="1" dirty="0" smtClean="0"/>
              <a:t>t = 72 s </a:t>
            </a:r>
          </a:p>
          <a:p>
            <a:r>
              <a:rPr lang="en-US" sz="1600" b="1" dirty="0" smtClean="0"/>
              <a:t>Rate of insertion (3.4E-3 $/s)</a:t>
            </a:r>
          </a:p>
          <a:p>
            <a:r>
              <a:rPr lang="en-US" sz="1600" b="1" dirty="0" smtClean="0"/>
              <a:t>Peak power =1.1E16 fission/s at 226 L</a:t>
            </a:r>
          </a:p>
          <a:p>
            <a:r>
              <a:rPr lang="en-US" sz="1600" b="1" dirty="0" smtClean="0"/>
              <a:t>Total Fissions Peak = </a:t>
            </a:r>
            <a:r>
              <a:rPr lang="en-US" sz="1600" b="1" dirty="0" smtClean="0">
                <a:solidFill>
                  <a:srgbClr val="FF0000"/>
                </a:solidFill>
              </a:rPr>
              <a:t>2.7E17</a:t>
            </a:r>
          </a:p>
          <a:p>
            <a:endParaRPr lang="en-US" sz="1600" b="1" dirty="0" smtClean="0"/>
          </a:p>
          <a:p>
            <a:r>
              <a:rPr lang="en-US" sz="1600" b="1" dirty="0" smtClean="0"/>
              <a:t> </a:t>
            </a:r>
          </a:p>
          <a:p>
            <a:endParaRPr lang="en-US" sz="1600" b="1" dirty="0" smtClean="0"/>
          </a:p>
        </p:txBody>
      </p:sp>
      <p:sp>
        <p:nvSpPr>
          <p:cNvPr id="12" name="Freeform 11"/>
          <p:cNvSpPr/>
          <p:nvPr/>
        </p:nvSpPr>
        <p:spPr>
          <a:xfrm>
            <a:off x="6824663" y="1738495"/>
            <a:ext cx="2130131" cy="1847668"/>
          </a:xfrm>
          <a:custGeom>
            <a:avLst/>
            <a:gdLst>
              <a:gd name="connsiteX0" fmla="*/ 0 w 2130131"/>
              <a:gd name="connsiteY0" fmla="*/ 1847668 h 1847668"/>
              <a:gd name="connsiteX1" fmla="*/ 495300 w 2130131"/>
              <a:gd name="connsiteY1" fmla="*/ 452255 h 1847668"/>
              <a:gd name="connsiteX2" fmla="*/ 600075 w 2130131"/>
              <a:gd name="connsiteY2" fmla="*/ 137930 h 1847668"/>
              <a:gd name="connsiteX3" fmla="*/ 657225 w 2130131"/>
              <a:gd name="connsiteY3" fmla="*/ 18868 h 1847668"/>
              <a:gd name="connsiteX4" fmla="*/ 714375 w 2130131"/>
              <a:gd name="connsiteY4" fmla="*/ 9343 h 1847668"/>
              <a:gd name="connsiteX5" fmla="*/ 785812 w 2130131"/>
              <a:gd name="connsiteY5" fmla="*/ 109355 h 1847668"/>
              <a:gd name="connsiteX6" fmla="*/ 885825 w 2130131"/>
              <a:gd name="connsiteY6" fmla="*/ 256993 h 1847668"/>
              <a:gd name="connsiteX7" fmla="*/ 1062037 w 2130131"/>
              <a:gd name="connsiteY7" fmla="*/ 361768 h 1847668"/>
              <a:gd name="connsiteX8" fmla="*/ 1543050 w 2130131"/>
              <a:gd name="connsiteY8" fmla="*/ 409393 h 1847668"/>
              <a:gd name="connsiteX9" fmla="*/ 1838325 w 2130131"/>
              <a:gd name="connsiteY9" fmla="*/ 414155 h 1847668"/>
              <a:gd name="connsiteX10" fmla="*/ 2085975 w 2130131"/>
              <a:gd name="connsiteY10" fmla="*/ 437968 h 1847668"/>
              <a:gd name="connsiteX11" fmla="*/ 2128837 w 2130131"/>
              <a:gd name="connsiteY11" fmla="*/ 447493 h 184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30131" h="1847668">
                <a:moveTo>
                  <a:pt x="0" y="1847668"/>
                </a:moveTo>
                <a:lnTo>
                  <a:pt x="495300" y="452255"/>
                </a:lnTo>
                <a:cubicBezTo>
                  <a:pt x="595312" y="167299"/>
                  <a:pt x="573087" y="210161"/>
                  <a:pt x="600075" y="137930"/>
                </a:cubicBezTo>
                <a:cubicBezTo>
                  <a:pt x="627063" y="65699"/>
                  <a:pt x="638175" y="40299"/>
                  <a:pt x="657225" y="18868"/>
                </a:cubicBezTo>
                <a:cubicBezTo>
                  <a:pt x="676275" y="-2563"/>
                  <a:pt x="692944" y="-5738"/>
                  <a:pt x="714375" y="9343"/>
                </a:cubicBezTo>
                <a:cubicBezTo>
                  <a:pt x="735806" y="24424"/>
                  <a:pt x="757237" y="68080"/>
                  <a:pt x="785812" y="109355"/>
                </a:cubicBezTo>
                <a:cubicBezTo>
                  <a:pt x="814387" y="150630"/>
                  <a:pt x="839788" y="214924"/>
                  <a:pt x="885825" y="256993"/>
                </a:cubicBezTo>
                <a:cubicBezTo>
                  <a:pt x="931863" y="299062"/>
                  <a:pt x="952500" y="336368"/>
                  <a:pt x="1062037" y="361768"/>
                </a:cubicBezTo>
                <a:cubicBezTo>
                  <a:pt x="1171575" y="387168"/>
                  <a:pt x="1413669" y="400662"/>
                  <a:pt x="1543050" y="409393"/>
                </a:cubicBezTo>
                <a:cubicBezTo>
                  <a:pt x="1672431" y="418124"/>
                  <a:pt x="1747838" y="409393"/>
                  <a:pt x="1838325" y="414155"/>
                </a:cubicBezTo>
                <a:cubicBezTo>
                  <a:pt x="1928812" y="418917"/>
                  <a:pt x="2037556" y="432412"/>
                  <a:pt x="2085975" y="437968"/>
                </a:cubicBezTo>
                <a:cubicBezTo>
                  <a:pt x="2134394" y="443524"/>
                  <a:pt x="2131615" y="445508"/>
                  <a:pt x="2128837" y="4474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7158604" y="1295400"/>
            <a:ext cx="1891666" cy="1240956"/>
          </a:xfrm>
          <a:custGeom>
            <a:avLst/>
            <a:gdLst>
              <a:gd name="connsiteX0" fmla="*/ 0 w 1891666"/>
              <a:gd name="connsiteY0" fmla="*/ 1240956 h 1240956"/>
              <a:gd name="connsiteX1" fmla="*/ 247650 w 1891666"/>
              <a:gd name="connsiteY1" fmla="*/ 412281 h 1240956"/>
              <a:gd name="connsiteX2" fmla="*/ 319088 w 1891666"/>
              <a:gd name="connsiteY2" fmla="*/ 236068 h 1240956"/>
              <a:gd name="connsiteX3" fmla="*/ 409575 w 1891666"/>
              <a:gd name="connsiteY3" fmla="*/ 121768 h 1240956"/>
              <a:gd name="connsiteX4" fmla="*/ 709613 w 1891666"/>
              <a:gd name="connsiteY4" fmla="*/ 55093 h 1240956"/>
              <a:gd name="connsiteX5" fmla="*/ 1790700 w 1891666"/>
              <a:gd name="connsiteY5" fmla="*/ 2706 h 1240956"/>
              <a:gd name="connsiteX6" fmla="*/ 1781175 w 1891666"/>
              <a:gd name="connsiteY6" fmla="*/ 12231 h 124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1666" h="1240956">
                <a:moveTo>
                  <a:pt x="0" y="1240956"/>
                </a:moveTo>
                <a:cubicBezTo>
                  <a:pt x="97234" y="910359"/>
                  <a:pt x="194469" y="579762"/>
                  <a:pt x="247650" y="412281"/>
                </a:cubicBezTo>
                <a:cubicBezTo>
                  <a:pt x="300831" y="244800"/>
                  <a:pt x="292101" y="284487"/>
                  <a:pt x="319088" y="236068"/>
                </a:cubicBezTo>
                <a:cubicBezTo>
                  <a:pt x="346076" y="187649"/>
                  <a:pt x="344488" y="151930"/>
                  <a:pt x="409575" y="121768"/>
                </a:cubicBezTo>
                <a:cubicBezTo>
                  <a:pt x="474662" y="91606"/>
                  <a:pt x="479426" y="74937"/>
                  <a:pt x="709613" y="55093"/>
                </a:cubicBezTo>
                <a:cubicBezTo>
                  <a:pt x="939800" y="35249"/>
                  <a:pt x="1612106" y="9850"/>
                  <a:pt x="1790700" y="2706"/>
                </a:cubicBezTo>
                <a:cubicBezTo>
                  <a:pt x="1969294" y="-4438"/>
                  <a:pt x="1875234" y="3896"/>
                  <a:pt x="1781175" y="12231"/>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6597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63" y="-95115"/>
            <a:ext cx="8534400" cy="593725"/>
          </a:xfrm>
        </p:spPr>
        <p:txBody>
          <a:bodyPr/>
          <a:lstStyle/>
          <a:p>
            <a:r>
              <a:rPr lang="en-US" dirty="0" smtClean="0"/>
              <a:t>Gy/fission in air for D01-02 and D08-03 </a:t>
            </a: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12</a:t>
            </a:fld>
            <a:endParaRPr lang="en-US" dirty="0"/>
          </a:p>
        </p:txBody>
      </p:sp>
      <p:grpSp>
        <p:nvGrpSpPr>
          <p:cNvPr id="5" name="Group 15"/>
          <p:cNvGrpSpPr>
            <a:grpSpLocks noGrp="1"/>
          </p:cNvGrpSpPr>
          <p:nvPr/>
        </p:nvGrpSpPr>
        <p:grpSpPr bwMode="auto">
          <a:xfrm>
            <a:off x="6772593" y="491596"/>
            <a:ext cx="2111233" cy="2091861"/>
            <a:chOff x="3329" y="1202"/>
            <a:chExt cx="1458" cy="1710"/>
          </a:xfrm>
        </p:grpSpPr>
        <p:sp>
          <p:nvSpPr>
            <p:cNvPr id="6" name="Oval 5"/>
            <p:cNvSpPr>
              <a:spLocks noChangeArrowheads="1"/>
            </p:cNvSpPr>
            <p:nvPr/>
          </p:nvSpPr>
          <p:spPr bwMode="auto">
            <a:xfrm>
              <a:off x="3669" y="1608"/>
              <a:ext cx="789" cy="873"/>
            </a:xfrm>
            <a:prstGeom prst="ellipse">
              <a:avLst/>
            </a:prstGeom>
            <a:solidFill>
              <a:schemeClr val="bg2"/>
            </a:solidFill>
            <a:ln w="38100" algn="ctr">
              <a:solidFill>
                <a:schemeClr val="tx1"/>
              </a:solidFill>
              <a:round/>
              <a:headEnd/>
              <a:tailEnd/>
            </a:ln>
          </p:spPr>
          <p:txBody>
            <a:bodyPr wrap="none" anchor="ctr"/>
            <a:lstStyle>
              <a:lvl1pPr eaLnBrk="0" hangingPunct="0">
                <a:defRPr sz="2400">
                  <a:solidFill>
                    <a:srgbClr val="9D0015"/>
                  </a:solidFill>
                  <a:latin typeface="Arial" panose="020B0604020202020204" pitchFamily="34" charset="0"/>
                </a:defRPr>
              </a:lvl1pPr>
              <a:lvl2pPr marL="742950" indent="-285750" eaLnBrk="0" hangingPunct="0">
                <a:defRPr sz="2400">
                  <a:solidFill>
                    <a:srgbClr val="9D0015"/>
                  </a:solidFill>
                  <a:latin typeface="Arial" panose="020B0604020202020204" pitchFamily="34" charset="0"/>
                </a:defRPr>
              </a:lvl2pPr>
              <a:lvl3pPr marL="1143000" indent="-228600" eaLnBrk="0" hangingPunct="0">
                <a:defRPr sz="2400">
                  <a:solidFill>
                    <a:srgbClr val="9D0015"/>
                  </a:solidFill>
                  <a:latin typeface="Arial" panose="020B0604020202020204" pitchFamily="34" charset="0"/>
                </a:defRPr>
              </a:lvl3pPr>
              <a:lvl4pPr marL="1600200" indent="-228600" eaLnBrk="0" hangingPunct="0">
                <a:defRPr sz="2400">
                  <a:solidFill>
                    <a:srgbClr val="9D0015"/>
                  </a:solidFill>
                  <a:latin typeface="Arial" panose="020B0604020202020204" pitchFamily="34" charset="0"/>
                </a:defRPr>
              </a:lvl4pPr>
              <a:lvl5pPr marL="2057400" indent="-228600" eaLnBrk="0" hangingPunct="0">
                <a:defRPr sz="2400">
                  <a:solidFill>
                    <a:srgbClr val="9D0015"/>
                  </a:solidFill>
                  <a:latin typeface="Arial" panose="020B0604020202020204" pitchFamily="34" charset="0"/>
                </a:defRPr>
              </a:lvl5pPr>
              <a:lvl6pPr marL="2514600" indent="-228600" algn="ctr" eaLnBrk="0" fontAlgn="base" hangingPunct="0">
                <a:spcBef>
                  <a:spcPct val="0"/>
                </a:spcBef>
                <a:spcAft>
                  <a:spcPct val="0"/>
                </a:spcAft>
                <a:defRPr sz="2400">
                  <a:solidFill>
                    <a:srgbClr val="9D0015"/>
                  </a:solidFill>
                  <a:latin typeface="Arial" panose="020B0604020202020204" pitchFamily="34" charset="0"/>
                </a:defRPr>
              </a:lvl6pPr>
              <a:lvl7pPr marL="2971800" indent="-228600" algn="ctr" eaLnBrk="0" fontAlgn="base" hangingPunct="0">
                <a:spcBef>
                  <a:spcPct val="0"/>
                </a:spcBef>
                <a:spcAft>
                  <a:spcPct val="0"/>
                </a:spcAft>
                <a:defRPr sz="2400">
                  <a:solidFill>
                    <a:srgbClr val="9D0015"/>
                  </a:solidFill>
                  <a:latin typeface="Arial" panose="020B0604020202020204" pitchFamily="34" charset="0"/>
                </a:defRPr>
              </a:lvl7pPr>
              <a:lvl8pPr marL="3429000" indent="-228600" algn="ctr" eaLnBrk="0" fontAlgn="base" hangingPunct="0">
                <a:spcBef>
                  <a:spcPct val="0"/>
                </a:spcBef>
                <a:spcAft>
                  <a:spcPct val="0"/>
                </a:spcAft>
                <a:defRPr sz="2400">
                  <a:solidFill>
                    <a:srgbClr val="9D0015"/>
                  </a:solidFill>
                  <a:latin typeface="Arial" panose="020B0604020202020204" pitchFamily="34" charset="0"/>
                </a:defRPr>
              </a:lvl8pPr>
              <a:lvl9pPr marL="3886200" indent="-228600" algn="ctr" eaLnBrk="0" fontAlgn="base" hangingPunct="0">
                <a:spcBef>
                  <a:spcPct val="0"/>
                </a:spcBef>
                <a:spcAft>
                  <a:spcPct val="0"/>
                </a:spcAft>
                <a:defRPr sz="2400">
                  <a:solidFill>
                    <a:srgbClr val="9D0015"/>
                  </a:solidFill>
                  <a:latin typeface="Arial" panose="020B0604020202020204" pitchFamily="34" charset="0"/>
                </a:defRPr>
              </a:lvl9pPr>
            </a:lstStyle>
            <a:p>
              <a:pPr eaLnBrk="1" hangingPunct="1"/>
              <a:endParaRPr lang="en-US" altLang="en-US" sz="3200">
                <a:solidFill>
                  <a:schemeClr val="tx1"/>
                </a:solidFill>
              </a:endParaRPr>
            </a:p>
          </p:txBody>
        </p:sp>
        <p:sp>
          <p:nvSpPr>
            <p:cNvPr id="7" name="Oval 6"/>
            <p:cNvSpPr>
              <a:spLocks noChangeArrowheads="1"/>
            </p:cNvSpPr>
            <p:nvPr/>
          </p:nvSpPr>
          <p:spPr bwMode="auto">
            <a:xfrm>
              <a:off x="3329" y="1202"/>
              <a:ext cx="1458" cy="1710"/>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rgbClr val="9D0015"/>
                  </a:solidFill>
                  <a:latin typeface="Arial" panose="020B0604020202020204" pitchFamily="34" charset="0"/>
                </a:defRPr>
              </a:lvl1pPr>
              <a:lvl2pPr marL="742950" indent="-285750" eaLnBrk="0" hangingPunct="0">
                <a:defRPr sz="2400">
                  <a:solidFill>
                    <a:srgbClr val="9D0015"/>
                  </a:solidFill>
                  <a:latin typeface="Arial" panose="020B0604020202020204" pitchFamily="34" charset="0"/>
                </a:defRPr>
              </a:lvl2pPr>
              <a:lvl3pPr marL="1143000" indent="-228600" eaLnBrk="0" hangingPunct="0">
                <a:defRPr sz="2400">
                  <a:solidFill>
                    <a:srgbClr val="9D0015"/>
                  </a:solidFill>
                  <a:latin typeface="Arial" panose="020B0604020202020204" pitchFamily="34" charset="0"/>
                </a:defRPr>
              </a:lvl3pPr>
              <a:lvl4pPr marL="1600200" indent="-228600" eaLnBrk="0" hangingPunct="0">
                <a:defRPr sz="2400">
                  <a:solidFill>
                    <a:srgbClr val="9D0015"/>
                  </a:solidFill>
                  <a:latin typeface="Arial" panose="020B0604020202020204" pitchFamily="34" charset="0"/>
                </a:defRPr>
              </a:lvl4pPr>
              <a:lvl5pPr marL="2057400" indent="-228600" eaLnBrk="0" hangingPunct="0">
                <a:defRPr sz="2400">
                  <a:solidFill>
                    <a:srgbClr val="9D0015"/>
                  </a:solidFill>
                  <a:latin typeface="Arial" panose="020B0604020202020204" pitchFamily="34" charset="0"/>
                </a:defRPr>
              </a:lvl5pPr>
              <a:lvl6pPr marL="2514600" indent="-228600" algn="ctr" eaLnBrk="0" fontAlgn="base" hangingPunct="0">
                <a:spcBef>
                  <a:spcPct val="0"/>
                </a:spcBef>
                <a:spcAft>
                  <a:spcPct val="0"/>
                </a:spcAft>
                <a:defRPr sz="2400">
                  <a:solidFill>
                    <a:srgbClr val="9D0015"/>
                  </a:solidFill>
                  <a:latin typeface="Arial" panose="020B0604020202020204" pitchFamily="34" charset="0"/>
                </a:defRPr>
              </a:lvl6pPr>
              <a:lvl7pPr marL="2971800" indent="-228600" algn="ctr" eaLnBrk="0" fontAlgn="base" hangingPunct="0">
                <a:spcBef>
                  <a:spcPct val="0"/>
                </a:spcBef>
                <a:spcAft>
                  <a:spcPct val="0"/>
                </a:spcAft>
                <a:defRPr sz="2400">
                  <a:solidFill>
                    <a:srgbClr val="9D0015"/>
                  </a:solidFill>
                  <a:latin typeface="Arial" panose="020B0604020202020204" pitchFamily="34" charset="0"/>
                </a:defRPr>
              </a:lvl7pPr>
              <a:lvl8pPr marL="3429000" indent="-228600" algn="ctr" eaLnBrk="0" fontAlgn="base" hangingPunct="0">
                <a:spcBef>
                  <a:spcPct val="0"/>
                </a:spcBef>
                <a:spcAft>
                  <a:spcPct val="0"/>
                </a:spcAft>
                <a:defRPr sz="2400">
                  <a:solidFill>
                    <a:srgbClr val="9D0015"/>
                  </a:solidFill>
                  <a:latin typeface="Arial" panose="020B0604020202020204" pitchFamily="34" charset="0"/>
                </a:defRPr>
              </a:lvl8pPr>
              <a:lvl9pPr marL="3886200" indent="-228600" algn="ctr" eaLnBrk="0" fontAlgn="base" hangingPunct="0">
                <a:spcBef>
                  <a:spcPct val="0"/>
                </a:spcBef>
                <a:spcAft>
                  <a:spcPct val="0"/>
                </a:spcAft>
                <a:defRPr sz="2400">
                  <a:solidFill>
                    <a:srgbClr val="9D0015"/>
                  </a:solidFill>
                  <a:latin typeface="Arial" panose="020B0604020202020204" pitchFamily="34" charset="0"/>
                </a:defRPr>
              </a:lvl9pPr>
            </a:lstStyle>
            <a:p>
              <a:pPr eaLnBrk="1" hangingPunct="1"/>
              <a:endParaRPr lang="en-US" altLang="en-US" sz="3200">
                <a:solidFill>
                  <a:schemeClr val="tx1"/>
                </a:solidFill>
              </a:endParaRPr>
            </a:p>
          </p:txBody>
        </p:sp>
        <p:sp>
          <p:nvSpPr>
            <p:cNvPr id="8" name="Line 7"/>
            <p:cNvSpPr>
              <a:spLocks noChangeShapeType="1"/>
            </p:cNvSpPr>
            <p:nvPr/>
          </p:nvSpPr>
          <p:spPr bwMode="auto">
            <a:xfrm flipH="1">
              <a:off x="3702" y="2417"/>
              <a:ext cx="174" cy="38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Text Box 13"/>
            <p:cNvSpPr txBox="1">
              <a:spLocks noChangeArrowheads="1"/>
            </p:cNvSpPr>
            <p:nvPr/>
          </p:nvSpPr>
          <p:spPr bwMode="auto">
            <a:xfrm>
              <a:off x="3630" y="1905"/>
              <a:ext cx="1157"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rgbClr val="9D0015"/>
                  </a:solidFill>
                  <a:latin typeface="Arial" panose="020B0604020202020204" pitchFamily="34" charset="0"/>
                </a:defRPr>
              </a:lvl1pPr>
              <a:lvl2pPr marL="742950" indent="-285750" eaLnBrk="0" hangingPunct="0">
                <a:defRPr sz="2400">
                  <a:solidFill>
                    <a:srgbClr val="9D0015"/>
                  </a:solidFill>
                  <a:latin typeface="Arial" panose="020B0604020202020204" pitchFamily="34" charset="0"/>
                </a:defRPr>
              </a:lvl2pPr>
              <a:lvl3pPr marL="1143000" indent="-228600" eaLnBrk="0" hangingPunct="0">
                <a:defRPr sz="2400">
                  <a:solidFill>
                    <a:srgbClr val="9D0015"/>
                  </a:solidFill>
                  <a:latin typeface="Arial" panose="020B0604020202020204" pitchFamily="34" charset="0"/>
                </a:defRPr>
              </a:lvl3pPr>
              <a:lvl4pPr marL="1600200" indent="-228600" eaLnBrk="0" hangingPunct="0">
                <a:defRPr sz="2400">
                  <a:solidFill>
                    <a:srgbClr val="9D0015"/>
                  </a:solidFill>
                  <a:latin typeface="Arial" panose="020B0604020202020204" pitchFamily="34" charset="0"/>
                </a:defRPr>
              </a:lvl4pPr>
              <a:lvl5pPr marL="2057400" indent="-228600" eaLnBrk="0" hangingPunct="0">
                <a:defRPr sz="2400">
                  <a:solidFill>
                    <a:srgbClr val="9D0015"/>
                  </a:solidFill>
                  <a:latin typeface="Arial" panose="020B0604020202020204" pitchFamily="34" charset="0"/>
                </a:defRPr>
              </a:lvl5pPr>
              <a:lvl6pPr marL="2514600" indent="-228600" algn="ctr" eaLnBrk="0" fontAlgn="base" hangingPunct="0">
                <a:spcBef>
                  <a:spcPct val="0"/>
                </a:spcBef>
                <a:spcAft>
                  <a:spcPct val="0"/>
                </a:spcAft>
                <a:defRPr sz="2400">
                  <a:solidFill>
                    <a:srgbClr val="9D0015"/>
                  </a:solidFill>
                  <a:latin typeface="Arial" panose="020B0604020202020204" pitchFamily="34" charset="0"/>
                </a:defRPr>
              </a:lvl6pPr>
              <a:lvl7pPr marL="2971800" indent="-228600" algn="ctr" eaLnBrk="0" fontAlgn="base" hangingPunct="0">
                <a:spcBef>
                  <a:spcPct val="0"/>
                </a:spcBef>
                <a:spcAft>
                  <a:spcPct val="0"/>
                </a:spcAft>
                <a:defRPr sz="2400">
                  <a:solidFill>
                    <a:srgbClr val="9D0015"/>
                  </a:solidFill>
                  <a:latin typeface="Arial" panose="020B0604020202020204" pitchFamily="34" charset="0"/>
                </a:defRPr>
              </a:lvl7pPr>
              <a:lvl8pPr marL="3429000" indent="-228600" algn="ctr" eaLnBrk="0" fontAlgn="base" hangingPunct="0">
                <a:spcBef>
                  <a:spcPct val="0"/>
                </a:spcBef>
                <a:spcAft>
                  <a:spcPct val="0"/>
                </a:spcAft>
                <a:defRPr sz="2400">
                  <a:solidFill>
                    <a:srgbClr val="9D0015"/>
                  </a:solidFill>
                  <a:latin typeface="Arial" panose="020B0604020202020204" pitchFamily="34" charset="0"/>
                </a:defRPr>
              </a:lvl8pPr>
              <a:lvl9pPr marL="3886200" indent="-228600" algn="ctr" eaLnBrk="0" fontAlgn="base" hangingPunct="0">
                <a:spcBef>
                  <a:spcPct val="0"/>
                </a:spcBef>
                <a:spcAft>
                  <a:spcPct val="0"/>
                </a:spcAft>
                <a:defRPr sz="2400">
                  <a:solidFill>
                    <a:srgbClr val="9D0015"/>
                  </a:solidFill>
                  <a:latin typeface="Arial" panose="020B0604020202020204" pitchFamily="34" charset="0"/>
                </a:defRPr>
              </a:lvl9pPr>
            </a:lstStyle>
            <a:p>
              <a:pPr eaLnBrk="1" hangingPunct="1"/>
              <a:r>
                <a:rPr lang="en-US" altLang="en-US" sz="1600" b="1" dirty="0">
                  <a:solidFill>
                    <a:schemeClr val="tx1"/>
                  </a:solidFill>
                </a:rPr>
                <a:t>U(100)-H2O</a:t>
              </a:r>
            </a:p>
          </p:txBody>
        </p:sp>
        <p:sp>
          <p:nvSpPr>
            <p:cNvPr id="10" name="Text Box 14"/>
            <p:cNvSpPr txBox="1">
              <a:spLocks noChangeArrowheads="1"/>
            </p:cNvSpPr>
            <p:nvPr/>
          </p:nvSpPr>
          <p:spPr bwMode="auto">
            <a:xfrm>
              <a:off x="3800" y="2539"/>
              <a:ext cx="658"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rgbClr val="9D0015"/>
                  </a:solidFill>
                  <a:latin typeface="Arial" panose="020B0604020202020204" pitchFamily="34" charset="0"/>
                </a:defRPr>
              </a:lvl1pPr>
              <a:lvl2pPr marL="742950" indent="-285750" eaLnBrk="0" hangingPunct="0">
                <a:defRPr sz="2400">
                  <a:solidFill>
                    <a:srgbClr val="9D0015"/>
                  </a:solidFill>
                  <a:latin typeface="Arial" panose="020B0604020202020204" pitchFamily="34" charset="0"/>
                </a:defRPr>
              </a:lvl2pPr>
              <a:lvl3pPr marL="1143000" indent="-228600" eaLnBrk="0" hangingPunct="0">
                <a:defRPr sz="2400">
                  <a:solidFill>
                    <a:srgbClr val="9D0015"/>
                  </a:solidFill>
                  <a:latin typeface="Arial" panose="020B0604020202020204" pitchFamily="34" charset="0"/>
                </a:defRPr>
              </a:lvl3pPr>
              <a:lvl4pPr marL="1600200" indent="-228600" eaLnBrk="0" hangingPunct="0">
                <a:defRPr sz="2400">
                  <a:solidFill>
                    <a:srgbClr val="9D0015"/>
                  </a:solidFill>
                  <a:latin typeface="Arial" panose="020B0604020202020204" pitchFamily="34" charset="0"/>
                </a:defRPr>
              </a:lvl4pPr>
              <a:lvl5pPr marL="2057400" indent="-228600" eaLnBrk="0" hangingPunct="0">
                <a:defRPr sz="2400">
                  <a:solidFill>
                    <a:srgbClr val="9D0015"/>
                  </a:solidFill>
                  <a:latin typeface="Arial" panose="020B0604020202020204" pitchFamily="34" charset="0"/>
                </a:defRPr>
              </a:lvl5pPr>
              <a:lvl6pPr marL="2514600" indent="-228600" algn="ctr" eaLnBrk="0" fontAlgn="base" hangingPunct="0">
                <a:spcBef>
                  <a:spcPct val="0"/>
                </a:spcBef>
                <a:spcAft>
                  <a:spcPct val="0"/>
                </a:spcAft>
                <a:defRPr sz="2400">
                  <a:solidFill>
                    <a:srgbClr val="9D0015"/>
                  </a:solidFill>
                  <a:latin typeface="Arial" panose="020B0604020202020204" pitchFamily="34" charset="0"/>
                </a:defRPr>
              </a:lvl6pPr>
              <a:lvl7pPr marL="2971800" indent="-228600" algn="ctr" eaLnBrk="0" fontAlgn="base" hangingPunct="0">
                <a:spcBef>
                  <a:spcPct val="0"/>
                </a:spcBef>
                <a:spcAft>
                  <a:spcPct val="0"/>
                </a:spcAft>
                <a:defRPr sz="2400">
                  <a:solidFill>
                    <a:srgbClr val="9D0015"/>
                  </a:solidFill>
                  <a:latin typeface="Arial" panose="020B0604020202020204" pitchFamily="34" charset="0"/>
                </a:defRPr>
              </a:lvl7pPr>
              <a:lvl8pPr marL="3429000" indent="-228600" algn="ctr" eaLnBrk="0" fontAlgn="base" hangingPunct="0">
                <a:spcBef>
                  <a:spcPct val="0"/>
                </a:spcBef>
                <a:spcAft>
                  <a:spcPct val="0"/>
                </a:spcAft>
                <a:defRPr sz="2400">
                  <a:solidFill>
                    <a:srgbClr val="9D0015"/>
                  </a:solidFill>
                  <a:latin typeface="Arial" panose="020B0604020202020204" pitchFamily="34" charset="0"/>
                </a:defRPr>
              </a:lvl8pPr>
              <a:lvl9pPr marL="3886200" indent="-228600" algn="ctr" eaLnBrk="0" fontAlgn="base" hangingPunct="0">
                <a:spcBef>
                  <a:spcPct val="0"/>
                </a:spcBef>
                <a:spcAft>
                  <a:spcPct val="0"/>
                </a:spcAft>
                <a:defRPr sz="2400">
                  <a:solidFill>
                    <a:srgbClr val="9D0015"/>
                  </a:solidFill>
                  <a:latin typeface="Arial" panose="020B0604020202020204" pitchFamily="34" charset="0"/>
                </a:defRPr>
              </a:lvl9pPr>
            </a:lstStyle>
            <a:p>
              <a:pPr eaLnBrk="1" hangingPunct="1"/>
              <a:r>
                <a:rPr lang="en-US" altLang="en-US" sz="1600" dirty="0" smtClean="0">
                  <a:solidFill>
                    <a:schemeClr val="tx1"/>
                  </a:solidFill>
                </a:rPr>
                <a:t>2m Air</a:t>
              </a:r>
              <a:endParaRPr lang="en-US" altLang="en-US" sz="1600" dirty="0">
                <a:solidFill>
                  <a:schemeClr val="tx1"/>
                </a:solidFill>
              </a:endParaRPr>
            </a:p>
          </p:txBody>
        </p:sp>
      </p:grpSp>
      <p:pic>
        <p:nvPicPr>
          <p:cNvPr id="12" name="Picture 11"/>
          <p:cNvPicPr>
            <a:picLocks noChangeAspect="1"/>
          </p:cNvPicPr>
          <p:nvPr/>
        </p:nvPicPr>
        <p:blipFill>
          <a:blip r:embed="rId3"/>
          <a:stretch>
            <a:fillRect/>
          </a:stretch>
        </p:blipFill>
        <p:spPr>
          <a:xfrm>
            <a:off x="6855162" y="2705489"/>
            <a:ext cx="2057400" cy="344506"/>
          </a:xfrm>
          <a:prstGeom prst="rect">
            <a:avLst/>
          </a:prstGeom>
        </p:spPr>
      </p:pic>
      <p:pic>
        <p:nvPicPr>
          <p:cNvPr id="14" name="Content Placeholder 13"/>
          <p:cNvPicPr>
            <a:picLocks noGrp="1" noChangeAspect="1"/>
          </p:cNvPicPr>
          <p:nvPr>
            <p:ph idx="1"/>
          </p:nvPr>
        </p:nvPicPr>
        <p:blipFill>
          <a:blip r:embed="rId4"/>
          <a:stretch>
            <a:fillRect/>
          </a:stretch>
        </p:blipFill>
        <p:spPr>
          <a:xfrm>
            <a:off x="7060034" y="3593159"/>
            <a:ext cx="1672965" cy="318910"/>
          </a:xfrm>
          <a:prstGeom prst="rect">
            <a:avLst/>
          </a:prstGeom>
        </p:spPr>
      </p:pic>
      <p:graphicFrame>
        <p:nvGraphicFramePr>
          <p:cNvPr id="15" name="Object 15"/>
          <p:cNvGraphicFramePr>
            <a:graphicFrameLocks noChangeAspect="1"/>
          </p:cNvGraphicFramePr>
          <p:nvPr>
            <p:extLst>
              <p:ext uri="{D42A27DB-BD31-4B8C-83A1-F6EECF244321}">
                <p14:modId xmlns:p14="http://schemas.microsoft.com/office/powerpoint/2010/main" val="1051426697"/>
              </p:ext>
            </p:extLst>
          </p:nvPr>
        </p:nvGraphicFramePr>
        <p:xfrm>
          <a:off x="6880472" y="3182645"/>
          <a:ext cx="2032090" cy="371500"/>
        </p:xfrm>
        <a:graphic>
          <a:graphicData uri="http://schemas.openxmlformats.org/presentationml/2006/ole">
            <mc:AlternateContent xmlns:mc="http://schemas.openxmlformats.org/markup-compatibility/2006">
              <mc:Choice xmlns:v="urn:schemas-microsoft-com:vml" Requires="v">
                <p:oleObj spid="_x0000_s1077" name="Equation" r:id="rId5" imgW="1320480" imgH="241200" progId="Equation.3">
                  <p:embed/>
                </p:oleObj>
              </mc:Choice>
              <mc:Fallback>
                <p:oleObj name="Equation" r:id="rId5" imgW="132048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0472" y="3182645"/>
                        <a:ext cx="2032090" cy="371500"/>
                      </a:xfrm>
                      <a:prstGeom prst="rect">
                        <a:avLst/>
                      </a:prstGeom>
                      <a:noFill/>
                      <a:ln>
                        <a:noFill/>
                      </a:ln>
                    </p:spPr>
                  </p:pic>
                </p:oleObj>
              </mc:Fallback>
            </mc:AlternateContent>
          </a:graphicData>
        </a:graphic>
      </p:graphicFrame>
      <p:sp>
        <p:nvSpPr>
          <p:cNvPr id="16" name="Rectangle 15"/>
          <p:cNvSpPr/>
          <p:nvPr/>
        </p:nvSpPr>
        <p:spPr>
          <a:xfrm>
            <a:off x="73209" y="4249081"/>
            <a:ext cx="6934081" cy="2554545"/>
          </a:xfrm>
          <a:prstGeom prst="rect">
            <a:avLst/>
          </a:prstGeom>
        </p:spPr>
        <p:txBody>
          <a:bodyPr wrap="square">
            <a:spAutoFit/>
          </a:bodyPr>
          <a:lstStyle/>
          <a:p>
            <a:endParaRPr lang="en-US" sz="1600" b="1" dirty="0">
              <a:solidFill>
                <a:srgbClr val="FF0000"/>
              </a:solidFill>
              <a:latin typeface="+mj-lt"/>
              <a:cs typeface="Times New Roman" panose="02020603050405020304" pitchFamily="18" charset="0"/>
            </a:endParaRPr>
          </a:p>
          <a:p>
            <a:r>
              <a:rPr lang="en-US" sz="1600" dirty="0" smtClean="0">
                <a:cs typeface="Times New Roman" panose="02020603050405020304" pitchFamily="18" charset="0"/>
              </a:rPr>
              <a:t>CRAC concentrations on “flat part” of MAC vs gU/L</a:t>
            </a:r>
          </a:p>
          <a:p>
            <a:endParaRPr lang="en-US" sz="1600" dirty="0" smtClean="0">
              <a:cs typeface="Times New Roman" panose="02020603050405020304" pitchFamily="18" charset="0"/>
            </a:endParaRPr>
          </a:p>
          <a:p>
            <a:r>
              <a:rPr lang="en-US" sz="1600" dirty="0" smtClean="0">
                <a:cs typeface="Times New Roman" panose="02020603050405020304" pitchFamily="18" charset="0"/>
              </a:rPr>
              <a:t>D01-02 </a:t>
            </a:r>
            <a:r>
              <a:rPr lang="en-US" sz="1600" dirty="0" smtClean="0">
                <a:latin typeface="+mj-lt"/>
                <a:cs typeface="Times New Roman" panose="02020603050405020304" pitchFamily="18" charset="0"/>
              </a:rPr>
              <a:t>5.6E15 fissions air, 2.7E15 fissions tissue</a:t>
            </a:r>
          </a:p>
          <a:p>
            <a:r>
              <a:rPr lang="en-US" sz="1600" dirty="0" smtClean="0">
                <a:latin typeface="+mj-lt"/>
                <a:cs typeface="Times New Roman" panose="02020603050405020304" pitchFamily="18" charset="0"/>
              </a:rPr>
              <a:t>D08-03 5.9E15 fissions air, 2.7E15 fission tissue</a:t>
            </a:r>
          </a:p>
          <a:p>
            <a:pPr marL="285750" indent="-285750">
              <a:buFontTx/>
              <a:buChar char="-"/>
            </a:pPr>
            <a:endParaRPr lang="en-US" sz="1600" b="1" dirty="0" smtClean="0">
              <a:latin typeface="+mj-lt"/>
              <a:cs typeface="Times New Roman" panose="02020603050405020304" pitchFamily="18" charset="0"/>
            </a:endParaRPr>
          </a:p>
          <a:p>
            <a:r>
              <a:rPr lang="en-US" sz="1600" b="1" dirty="0" smtClean="0">
                <a:solidFill>
                  <a:srgbClr val="0000CC"/>
                </a:solidFill>
                <a:latin typeface="+mj-lt"/>
                <a:cs typeface="Times New Roman" panose="02020603050405020304" pitchFamily="18" charset="0"/>
              </a:rPr>
              <a:t>places 0.2 Gy air/min ~ 1E14 fissions/s vs 4.5E13 fissions/s (tissue)</a:t>
            </a:r>
          </a:p>
          <a:p>
            <a:pPr marL="285750" indent="-285750">
              <a:buFontTx/>
              <a:buChar char="-"/>
            </a:pPr>
            <a:endParaRPr lang="en-US" sz="1600" b="1" dirty="0" smtClean="0">
              <a:latin typeface="+mj-lt"/>
              <a:cs typeface="Times New Roman" panose="02020603050405020304" pitchFamily="18" charset="0"/>
            </a:endParaRPr>
          </a:p>
          <a:p>
            <a:r>
              <a:rPr lang="en-US" sz="1600" b="1" dirty="0" smtClean="0">
                <a:solidFill>
                  <a:srgbClr val="FF0000"/>
                </a:solidFill>
                <a:latin typeface="+mj-lt"/>
                <a:cs typeface="Times New Roman" panose="02020603050405020304" pitchFamily="18" charset="0"/>
              </a:rPr>
              <a:t>HIGHER TOTAL FISSIONS and 0.2 Gy/min air means longer absolute times from P0 for a given reactivity insertion</a:t>
            </a:r>
            <a:endParaRPr lang="en-US" sz="1600" b="1" dirty="0">
              <a:solidFill>
                <a:srgbClr val="FF0000"/>
              </a:solidFill>
              <a:latin typeface="+mj-lt"/>
            </a:endParaRP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695" y="620619"/>
            <a:ext cx="5607305" cy="3715871"/>
          </a:xfrm>
          <a:prstGeom prst="rect">
            <a:avLst/>
          </a:prstGeom>
        </p:spPr>
      </p:pic>
      <p:cxnSp>
        <p:nvCxnSpPr>
          <p:cNvPr id="18" name="Straight Arrow Connector 17"/>
          <p:cNvCxnSpPr/>
          <p:nvPr/>
        </p:nvCxnSpPr>
        <p:spPr>
          <a:xfrm>
            <a:off x="1828800" y="2507723"/>
            <a:ext cx="152400" cy="42411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946957" y="5080078"/>
            <a:ext cx="2312343" cy="1077218"/>
          </a:xfrm>
          <a:prstGeom prst="rect">
            <a:avLst/>
          </a:prstGeom>
          <a:noFill/>
        </p:spPr>
        <p:txBody>
          <a:bodyPr wrap="square" rtlCol="0">
            <a:spAutoFit/>
          </a:bodyPr>
          <a:lstStyle/>
          <a:p>
            <a:r>
              <a:rPr lang="en-US" sz="1600" b="1" dirty="0" smtClean="0"/>
              <a:t>ANS 8.3 Appendix B general moderated </a:t>
            </a:r>
          </a:p>
          <a:p>
            <a:r>
              <a:rPr lang="en-US" sz="1600" b="1" dirty="0" smtClean="0"/>
              <a:t>Is 7.7E15 air, 2.6E15 tissue</a:t>
            </a:r>
            <a:endParaRPr lang="en-US" sz="1600" b="1" dirty="0"/>
          </a:p>
        </p:txBody>
      </p:sp>
      <p:sp>
        <p:nvSpPr>
          <p:cNvPr id="23" name="TextBox 22"/>
          <p:cNvSpPr txBox="1"/>
          <p:nvPr/>
        </p:nvSpPr>
        <p:spPr>
          <a:xfrm>
            <a:off x="890091" y="2100978"/>
            <a:ext cx="1172116" cy="276999"/>
          </a:xfrm>
          <a:prstGeom prst="rect">
            <a:avLst/>
          </a:prstGeom>
          <a:noFill/>
        </p:spPr>
        <p:txBody>
          <a:bodyPr wrap="none" rtlCol="0">
            <a:spAutoFit/>
          </a:bodyPr>
          <a:lstStyle/>
          <a:p>
            <a:r>
              <a:rPr lang="en-US" sz="1200" b="1" dirty="0" smtClean="0"/>
              <a:t>CRAC D01-02</a:t>
            </a:r>
            <a:endParaRPr lang="en-US" sz="1200" b="1" dirty="0"/>
          </a:p>
        </p:txBody>
      </p:sp>
      <p:sp>
        <p:nvSpPr>
          <p:cNvPr id="26" name="TextBox 25"/>
          <p:cNvSpPr txBox="1"/>
          <p:nvPr/>
        </p:nvSpPr>
        <p:spPr>
          <a:xfrm>
            <a:off x="6944467" y="4094871"/>
            <a:ext cx="2454308" cy="830997"/>
          </a:xfrm>
          <a:prstGeom prst="rect">
            <a:avLst/>
          </a:prstGeom>
          <a:noFill/>
        </p:spPr>
        <p:txBody>
          <a:bodyPr wrap="square" rtlCol="0">
            <a:spAutoFit/>
          </a:bodyPr>
          <a:lstStyle/>
          <a:p>
            <a:r>
              <a:rPr lang="en-US" sz="1600" b="1" dirty="0" smtClean="0"/>
              <a:t>Spherical geometry lower 0.2 Gy fissions than MCNP model</a:t>
            </a:r>
            <a:endParaRPr lang="en-US" sz="1600" b="1" dirty="0"/>
          </a:p>
        </p:txBody>
      </p:sp>
      <p:sp>
        <p:nvSpPr>
          <p:cNvPr id="27" name="TextBox 26"/>
          <p:cNvSpPr txBox="1"/>
          <p:nvPr/>
        </p:nvSpPr>
        <p:spPr>
          <a:xfrm>
            <a:off x="2220905" y="2116368"/>
            <a:ext cx="1164101" cy="276999"/>
          </a:xfrm>
          <a:prstGeom prst="rect">
            <a:avLst/>
          </a:prstGeom>
          <a:noFill/>
        </p:spPr>
        <p:txBody>
          <a:bodyPr wrap="none" rtlCol="0">
            <a:spAutoFit/>
          </a:bodyPr>
          <a:lstStyle/>
          <a:p>
            <a:r>
              <a:rPr lang="en-US" sz="1200" b="1" dirty="0" smtClean="0"/>
              <a:t>CRAC D08-03</a:t>
            </a:r>
            <a:endParaRPr lang="en-US" sz="1200" b="1" dirty="0"/>
          </a:p>
        </p:txBody>
      </p:sp>
      <p:cxnSp>
        <p:nvCxnSpPr>
          <p:cNvPr id="28" name="Straight Arrow Connector 27"/>
          <p:cNvCxnSpPr/>
          <p:nvPr/>
        </p:nvCxnSpPr>
        <p:spPr>
          <a:xfrm flipH="1">
            <a:off x="2512305" y="2397593"/>
            <a:ext cx="74719" cy="53424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888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 y="0"/>
            <a:ext cx="8534400" cy="593725"/>
          </a:xfrm>
        </p:spPr>
        <p:txBody>
          <a:bodyPr/>
          <a:lstStyle/>
          <a:p>
            <a:r>
              <a:rPr lang="en-US" dirty="0" smtClean="0"/>
              <a:t>COMSOL Model Considerations</a:t>
            </a:r>
            <a:endParaRPr lang="en-US" dirty="0"/>
          </a:p>
        </p:txBody>
      </p:sp>
      <p:sp>
        <p:nvSpPr>
          <p:cNvPr id="3" name="Content Placeholder 2"/>
          <p:cNvSpPr>
            <a:spLocks noGrp="1"/>
          </p:cNvSpPr>
          <p:nvPr>
            <p:ph idx="1"/>
          </p:nvPr>
        </p:nvSpPr>
        <p:spPr>
          <a:xfrm>
            <a:off x="98874" y="783868"/>
            <a:ext cx="5605503" cy="5105400"/>
          </a:xfrm>
        </p:spPr>
        <p:txBody>
          <a:bodyPr/>
          <a:lstStyle/>
          <a:p>
            <a:r>
              <a:rPr lang="en-US" dirty="0" smtClean="0"/>
              <a:t>Extend excursion to t</a:t>
            </a:r>
            <a:r>
              <a:rPr lang="en-US" baseline="-25000" dirty="0" smtClean="0"/>
              <a:t>end</a:t>
            </a:r>
            <a:r>
              <a:rPr lang="en-US" dirty="0" smtClean="0"/>
              <a:t> and beyond for lower </a:t>
            </a:r>
            <a:r>
              <a:rPr lang="en-US" dirty="0" smtClean="0">
                <a:latin typeface="Symbol" panose="05050102010706020507" pitchFamily="18" charset="2"/>
              </a:rPr>
              <a:t>r</a:t>
            </a:r>
          </a:p>
          <a:p>
            <a:pPr marL="628650" lvl="1" indent="-342900">
              <a:buFont typeface="+mj-lt"/>
              <a:buAutoNum type="arabicPeriod"/>
            </a:pPr>
            <a:r>
              <a:rPr lang="en-US" dirty="0" smtClean="0"/>
              <a:t>time to 1e14 fissions/s</a:t>
            </a:r>
          </a:p>
          <a:p>
            <a:pPr marL="628650" lvl="1" indent="-342900">
              <a:buFont typeface="+mj-lt"/>
              <a:buAutoNum type="arabicPeriod"/>
            </a:pPr>
            <a:r>
              <a:rPr lang="en-US" dirty="0" smtClean="0"/>
              <a:t>time to 0.2 Gy air fissions</a:t>
            </a:r>
          </a:p>
          <a:p>
            <a:r>
              <a:rPr lang="en-US" dirty="0" smtClean="0"/>
              <a:t>Use </a:t>
            </a:r>
            <a:r>
              <a:rPr lang="en-US" b="1" dirty="0" smtClean="0">
                <a:solidFill>
                  <a:srgbClr val="FF0000"/>
                </a:solidFill>
              </a:rPr>
              <a:t>simple 6-g point kinetics </a:t>
            </a:r>
            <a:r>
              <a:rPr lang="en-US" dirty="0" smtClean="0"/>
              <a:t>(low reactivity) and coupled heat transfer with k-</a:t>
            </a:r>
            <a:r>
              <a:rPr lang="en-US" dirty="0" smtClean="0">
                <a:latin typeface="Symbol" panose="05050102010706020507" pitchFamily="18" charset="2"/>
              </a:rPr>
              <a:t>e</a:t>
            </a:r>
            <a:r>
              <a:rPr lang="en-US" dirty="0" smtClean="0"/>
              <a:t> turbulent flow</a:t>
            </a:r>
          </a:p>
          <a:p>
            <a:r>
              <a:rPr lang="en-US" b="1" dirty="0" smtClean="0">
                <a:solidFill>
                  <a:srgbClr val="FF0000"/>
                </a:solidFill>
              </a:rPr>
              <a:t>Convection heat transfer from RV to air</a:t>
            </a:r>
            <a:endParaRPr lang="en-US" b="1" dirty="0">
              <a:solidFill>
                <a:srgbClr val="FF0000"/>
              </a:solidFill>
            </a:endParaRPr>
          </a:p>
          <a:p>
            <a:r>
              <a:rPr lang="en-US" dirty="0" smtClean="0"/>
              <a:t>Step insertion as external reactivity </a:t>
            </a:r>
          </a:p>
          <a:p>
            <a:r>
              <a:rPr lang="en-US" dirty="0" smtClean="0"/>
              <a:t>Feedback coefficients from </a:t>
            </a:r>
            <a:r>
              <a:rPr lang="en-US" dirty="0" err="1" smtClean="0"/>
              <a:t>Barbry</a:t>
            </a:r>
            <a:r>
              <a:rPr lang="en-US" dirty="0" smtClean="0"/>
              <a:t>, </a:t>
            </a:r>
            <a:r>
              <a:rPr lang="en-US" dirty="0" err="1" smtClean="0"/>
              <a:t>Kornreich</a:t>
            </a:r>
            <a:r>
              <a:rPr lang="en-US" dirty="0" smtClean="0"/>
              <a:t>, calculated (SCALE/MCNP w/</a:t>
            </a:r>
            <a:r>
              <a:rPr lang="en-US" dirty="0" err="1" smtClean="0"/>
              <a:t>k</a:t>
            </a:r>
            <a:r>
              <a:rPr lang="en-US" baseline="-25000" dirty="0" err="1" smtClean="0"/>
              <a:t>opts</a:t>
            </a:r>
            <a:r>
              <a:rPr lang="en-US" dirty="0" smtClean="0"/>
              <a:t>)</a:t>
            </a:r>
          </a:p>
          <a:p>
            <a:r>
              <a:rPr lang="en-US" dirty="0" smtClean="0"/>
              <a:t>Fundamental mode power shape w/extrapolation</a:t>
            </a:r>
          </a:p>
          <a:p>
            <a:r>
              <a:rPr lang="en-US" dirty="0" smtClean="0"/>
              <a:t>Experiment </a:t>
            </a:r>
            <a:r>
              <a:rPr lang="en-US" dirty="0" err="1" smtClean="0"/>
              <a:t>C</a:t>
            </a:r>
            <a:r>
              <a:rPr lang="en-US" baseline="-25000" dirty="0" err="1" smtClean="0"/>
              <a:t>p</a:t>
            </a:r>
            <a:r>
              <a:rPr lang="en-US" dirty="0" smtClean="0"/>
              <a:t>, </a:t>
            </a:r>
            <a:r>
              <a:rPr lang="en-US" dirty="0" smtClean="0">
                <a:latin typeface="Symbol" panose="05050102010706020507" pitchFamily="18" charset="2"/>
              </a:rPr>
              <a:t>m </a:t>
            </a:r>
            <a:r>
              <a:rPr lang="en-US" dirty="0" smtClean="0"/>
              <a:t>viscosity, </a:t>
            </a:r>
            <a:r>
              <a:rPr lang="en-US" dirty="0" smtClean="0">
                <a:latin typeface="Symbol" panose="05050102010706020507" pitchFamily="18" charset="2"/>
              </a:rPr>
              <a:t>k</a:t>
            </a:r>
            <a:r>
              <a:rPr lang="en-US" dirty="0" smtClean="0"/>
              <a:t>  thermal conductivity</a:t>
            </a:r>
          </a:p>
          <a:p>
            <a:r>
              <a:rPr lang="en-US" dirty="0" smtClean="0"/>
              <a:t>Radiolytic gas is important </a:t>
            </a:r>
            <a:r>
              <a:rPr lang="en-US" b="1" dirty="0" smtClean="0">
                <a:solidFill>
                  <a:srgbClr val="FF0000"/>
                </a:solidFill>
              </a:rPr>
              <a:t>after the peak</a:t>
            </a:r>
            <a:r>
              <a:rPr lang="en-US" dirty="0" smtClean="0"/>
              <a:t>, for total fissions over time. </a:t>
            </a:r>
            <a:r>
              <a:rPr lang="en-US" dirty="0" err="1" smtClean="0"/>
              <a:t>E</a:t>
            </a:r>
            <a:r>
              <a:rPr lang="en-US" baseline="-25000" dirty="0" err="1" smtClean="0"/>
              <a:t>g</a:t>
            </a:r>
            <a:r>
              <a:rPr lang="en-US" dirty="0" smtClean="0"/>
              <a:t> thresholds beyond MAC 0.2 fissions</a:t>
            </a:r>
          </a:p>
          <a:p>
            <a:r>
              <a:rPr lang="en-US" b="1" dirty="0" smtClean="0">
                <a:solidFill>
                  <a:srgbClr val="FF0000"/>
                </a:solidFill>
              </a:rPr>
              <a:t>R-Z 2D axial symmetry</a:t>
            </a:r>
            <a:r>
              <a:rPr lang="en-US" dirty="0" smtClean="0"/>
              <a:t>, Model meshing RV solution heights and air above and below</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566" y="3299718"/>
            <a:ext cx="581833" cy="24135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3256649"/>
            <a:ext cx="457200" cy="2436709"/>
          </a:xfrm>
          <a:prstGeom prst="rect">
            <a:avLst/>
          </a:prstGeom>
        </p:spPr>
      </p:pic>
      <p:sp>
        <p:nvSpPr>
          <p:cNvPr id="8" name="TextBox 7"/>
          <p:cNvSpPr txBox="1"/>
          <p:nvPr/>
        </p:nvSpPr>
        <p:spPr>
          <a:xfrm>
            <a:off x="5535412" y="5768498"/>
            <a:ext cx="3592023" cy="738664"/>
          </a:xfrm>
          <a:prstGeom prst="rect">
            <a:avLst/>
          </a:prstGeom>
          <a:noFill/>
        </p:spPr>
        <p:txBody>
          <a:bodyPr wrap="square" rtlCol="0">
            <a:spAutoFit/>
          </a:bodyPr>
          <a:lstStyle/>
          <a:p>
            <a:r>
              <a:rPr lang="en-US" sz="1400" b="1" dirty="0" smtClean="0"/>
              <a:t>Simple “swept mesh” ~ 5k rectangular elements. Solves in about  20 min on 16 GB RAM PC</a:t>
            </a:r>
            <a:endParaRPr lang="en-US" sz="1400" b="1" dirty="0"/>
          </a:p>
        </p:txBody>
      </p:sp>
      <p:graphicFrame>
        <p:nvGraphicFramePr>
          <p:cNvPr id="9" name="Object 2"/>
          <p:cNvGraphicFramePr>
            <a:graphicFrameLocks noChangeAspect="1"/>
          </p:cNvGraphicFramePr>
          <p:nvPr>
            <p:extLst>
              <p:ext uri="{D42A27DB-BD31-4B8C-83A1-F6EECF244321}">
                <p14:modId xmlns:p14="http://schemas.microsoft.com/office/powerpoint/2010/main" val="1636950231"/>
              </p:ext>
            </p:extLst>
          </p:nvPr>
        </p:nvGraphicFramePr>
        <p:xfrm>
          <a:off x="6705600" y="138115"/>
          <a:ext cx="2022228" cy="416457"/>
        </p:xfrm>
        <a:graphic>
          <a:graphicData uri="http://schemas.openxmlformats.org/presentationml/2006/ole">
            <mc:AlternateContent xmlns:mc="http://schemas.openxmlformats.org/markup-compatibility/2006">
              <mc:Choice xmlns:v="urn:schemas-microsoft-com:vml" Requires="v">
                <p:oleObj spid="_x0000_s2116" name="Equation" r:id="rId5" imgW="2158920" imgH="444240" progId="Equation.3">
                  <p:embed/>
                </p:oleObj>
              </mc:Choice>
              <mc:Fallback>
                <p:oleObj name="Equation" r:id="rId5" imgW="2158920" imgH="444240" progId="Equation.3">
                  <p:embed/>
                  <p:pic>
                    <p:nvPicPr>
                      <p:cNvPr id="0" name=""/>
                      <p:cNvPicPr>
                        <a:picLocks noChangeAspect="1" noChangeArrowheads="1"/>
                      </p:cNvPicPr>
                      <p:nvPr/>
                    </p:nvPicPr>
                    <p:blipFill>
                      <a:blip r:embed="rId6"/>
                      <a:srcRect/>
                      <a:stretch>
                        <a:fillRect/>
                      </a:stretch>
                    </p:blipFill>
                    <p:spPr bwMode="auto">
                      <a:xfrm>
                        <a:off x="6705600" y="138115"/>
                        <a:ext cx="2022228" cy="416457"/>
                      </a:xfrm>
                      <a:prstGeom prst="rect">
                        <a:avLst/>
                      </a:prstGeom>
                      <a:noFill/>
                      <a:ln>
                        <a:noFill/>
                      </a:ln>
                      <a:effectLst/>
                      <a:extLst/>
                    </p:spPr>
                  </p:pic>
                </p:oleObj>
              </mc:Fallback>
            </mc:AlternateContent>
          </a:graphicData>
        </a:graphic>
      </p:graphicFrame>
      <p:graphicFrame>
        <p:nvGraphicFramePr>
          <p:cNvPr id="10" name="Object 3"/>
          <p:cNvGraphicFramePr>
            <a:graphicFrameLocks noChangeAspect="1"/>
          </p:cNvGraphicFramePr>
          <p:nvPr>
            <p:extLst>
              <p:ext uri="{D42A27DB-BD31-4B8C-83A1-F6EECF244321}">
                <p14:modId xmlns:p14="http://schemas.microsoft.com/office/powerpoint/2010/main" val="531313884"/>
              </p:ext>
            </p:extLst>
          </p:nvPr>
        </p:nvGraphicFramePr>
        <p:xfrm>
          <a:off x="6738420" y="637024"/>
          <a:ext cx="1371600" cy="340071"/>
        </p:xfrm>
        <a:graphic>
          <a:graphicData uri="http://schemas.openxmlformats.org/presentationml/2006/ole">
            <mc:AlternateContent xmlns:mc="http://schemas.openxmlformats.org/markup-compatibility/2006">
              <mc:Choice xmlns:v="urn:schemas-microsoft-com:vml" Requires="v">
                <p:oleObj spid="_x0000_s2117" name="Equation" r:id="rId7" imgW="1688760" imgH="419040" progId="Equation.3">
                  <p:embed/>
                </p:oleObj>
              </mc:Choice>
              <mc:Fallback>
                <p:oleObj name="Equation" r:id="rId7" imgW="1688760" imgH="419040" progId="Equation.3">
                  <p:embed/>
                  <p:pic>
                    <p:nvPicPr>
                      <p:cNvPr id="0" name=""/>
                      <p:cNvPicPr>
                        <a:picLocks noChangeAspect="1" noChangeArrowheads="1"/>
                      </p:cNvPicPr>
                      <p:nvPr/>
                    </p:nvPicPr>
                    <p:blipFill>
                      <a:blip r:embed="rId8"/>
                      <a:srcRect/>
                      <a:stretch>
                        <a:fillRect/>
                      </a:stretch>
                    </p:blipFill>
                    <p:spPr bwMode="auto">
                      <a:xfrm>
                        <a:off x="6738420" y="637024"/>
                        <a:ext cx="1371600" cy="340071"/>
                      </a:xfrm>
                      <a:prstGeom prst="rect">
                        <a:avLst/>
                      </a:prstGeom>
                      <a:noFill/>
                      <a:ln>
                        <a:noFill/>
                      </a:ln>
                      <a:effectLs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493962594"/>
              </p:ext>
            </p:extLst>
          </p:nvPr>
        </p:nvGraphicFramePr>
        <p:xfrm>
          <a:off x="6705600" y="1088623"/>
          <a:ext cx="1792031" cy="161258"/>
        </p:xfrm>
        <a:graphic>
          <a:graphicData uri="http://schemas.openxmlformats.org/presentationml/2006/ole">
            <mc:AlternateContent xmlns:mc="http://schemas.openxmlformats.org/markup-compatibility/2006">
              <mc:Choice xmlns:v="urn:schemas-microsoft-com:vml" Requires="v">
                <p:oleObj spid="_x0000_s2118" name="Equation" r:id="rId9" imgW="2539800" imgH="228600" progId="Equation.3">
                  <p:embed/>
                </p:oleObj>
              </mc:Choice>
              <mc:Fallback>
                <p:oleObj name="Equation" r:id="rId9" imgW="2539800" imgH="228600" progId="Equation.3">
                  <p:embed/>
                  <p:pic>
                    <p:nvPicPr>
                      <p:cNvPr id="0" name=""/>
                      <p:cNvPicPr>
                        <a:picLocks noChangeAspect="1" noChangeArrowheads="1"/>
                      </p:cNvPicPr>
                      <p:nvPr/>
                    </p:nvPicPr>
                    <p:blipFill>
                      <a:blip r:embed="rId10"/>
                      <a:srcRect/>
                      <a:stretch>
                        <a:fillRect/>
                      </a:stretch>
                    </p:blipFill>
                    <p:spPr bwMode="auto">
                      <a:xfrm>
                        <a:off x="6705600" y="1088623"/>
                        <a:ext cx="1792031" cy="161258"/>
                      </a:xfrm>
                      <a:prstGeom prst="rect">
                        <a:avLst/>
                      </a:prstGeom>
                      <a:noFill/>
                      <a:ln>
                        <a:noFill/>
                      </a:ln>
                      <a:effectLst/>
                      <a:extLst/>
                    </p:spPr>
                  </p:pic>
                </p:oleObj>
              </mc:Fallback>
            </mc:AlternateContent>
          </a:graphicData>
        </a:graphic>
      </p:graphicFrame>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93941" y="1361409"/>
            <a:ext cx="2435759" cy="1783000"/>
          </a:xfrm>
          <a:prstGeom prst="rect">
            <a:avLst/>
          </a:prstGeom>
        </p:spPr>
      </p:pic>
    </p:spTree>
    <p:extLst>
      <p:ext uri="{BB962C8B-B14F-4D97-AF65-F5344CB8AC3E}">
        <p14:creationId xmlns:p14="http://schemas.microsoft.com/office/powerpoint/2010/main" val="1002181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215679"/>
            <a:ext cx="9009529" cy="593725"/>
          </a:xfrm>
        </p:spPr>
        <p:txBody>
          <a:bodyPr/>
          <a:lstStyle/>
          <a:p>
            <a:r>
              <a:rPr lang="en-US" dirty="0" smtClean="0"/>
              <a:t>D01-02, D08-03 COMSOL Heat Transfer, Temp considerations </a:t>
            </a: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14</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874651"/>
            <a:ext cx="2681608" cy="32496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903226"/>
            <a:ext cx="2599746" cy="3173473"/>
          </a:xfrm>
          <a:prstGeom prst="rect">
            <a:avLst/>
          </a:prstGeom>
        </p:spPr>
      </p:pic>
      <p:sp>
        <p:nvSpPr>
          <p:cNvPr id="7" name="TextBox 6"/>
          <p:cNvSpPr txBox="1"/>
          <p:nvPr/>
        </p:nvSpPr>
        <p:spPr>
          <a:xfrm>
            <a:off x="104775" y="4174418"/>
            <a:ext cx="2647371" cy="1107996"/>
          </a:xfrm>
          <a:prstGeom prst="rect">
            <a:avLst/>
          </a:prstGeom>
          <a:noFill/>
        </p:spPr>
        <p:txBody>
          <a:bodyPr wrap="square" rtlCol="0">
            <a:spAutoFit/>
          </a:bodyPr>
          <a:lstStyle/>
          <a:p>
            <a:r>
              <a:rPr lang="en-US" sz="1600" dirty="0" smtClean="0"/>
              <a:t>CRAC D01-02 larger volume, lower temperature rise, approx. adiabatic.</a:t>
            </a:r>
          </a:p>
          <a:p>
            <a:endParaRPr lang="en-US" dirty="0" smtClean="0"/>
          </a:p>
        </p:txBody>
      </p:sp>
      <p:sp>
        <p:nvSpPr>
          <p:cNvPr id="8" name="TextBox 7"/>
          <p:cNvSpPr txBox="1"/>
          <p:nvPr/>
        </p:nvSpPr>
        <p:spPr>
          <a:xfrm>
            <a:off x="2971800" y="4179119"/>
            <a:ext cx="2209800" cy="1323439"/>
          </a:xfrm>
          <a:prstGeom prst="rect">
            <a:avLst/>
          </a:prstGeom>
          <a:noFill/>
        </p:spPr>
        <p:txBody>
          <a:bodyPr wrap="square" rtlCol="0">
            <a:spAutoFit/>
          </a:bodyPr>
          <a:lstStyle/>
          <a:p>
            <a:r>
              <a:rPr lang="en-US" sz="1600" dirty="0" smtClean="0"/>
              <a:t>CRAC D08-03 smaller volume, higher temperature rise faster, adiabatic may not be approximate</a:t>
            </a:r>
            <a:endParaRPr lang="en-US" sz="16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652" y="841479"/>
            <a:ext cx="2339287" cy="1876220"/>
          </a:xfrm>
          <a:prstGeom prst="rect">
            <a:avLst/>
          </a:prstGeom>
        </p:spPr>
      </p:pic>
      <p:sp>
        <p:nvSpPr>
          <p:cNvPr id="11" name="TextBox 10"/>
          <p:cNvSpPr txBox="1"/>
          <p:nvPr/>
        </p:nvSpPr>
        <p:spPr>
          <a:xfrm>
            <a:off x="152400" y="6144739"/>
            <a:ext cx="7947881" cy="369332"/>
          </a:xfrm>
          <a:prstGeom prst="rect">
            <a:avLst/>
          </a:prstGeom>
          <a:noFill/>
        </p:spPr>
        <p:txBody>
          <a:bodyPr wrap="none" rtlCol="0">
            <a:spAutoFit/>
          </a:bodyPr>
          <a:lstStyle/>
          <a:p>
            <a:r>
              <a:rPr lang="en-US" b="1" dirty="0" smtClean="0"/>
              <a:t>COMSOL Temperature T</a:t>
            </a:r>
            <a:r>
              <a:rPr lang="en-US" b="1" baseline="-25000" dirty="0" smtClean="0"/>
              <a:t>AVE</a:t>
            </a:r>
            <a:r>
              <a:rPr lang="en-US" b="1" dirty="0" smtClean="0"/>
              <a:t>, T</a:t>
            </a:r>
            <a:r>
              <a:rPr lang="en-US" b="1" baseline="-25000" dirty="0" smtClean="0"/>
              <a:t>MAX</a:t>
            </a:r>
            <a:r>
              <a:rPr lang="en-US" b="1" dirty="0" smtClean="0"/>
              <a:t> “probes” over entire solution volume </a:t>
            </a:r>
            <a:endParaRPr lang="en-US" b="1" dirty="0"/>
          </a:p>
        </p:txBody>
      </p:sp>
      <p:sp>
        <p:nvSpPr>
          <p:cNvPr id="12" name="TextBox 11"/>
          <p:cNvSpPr txBox="1"/>
          <p:nvPr/>
        </p:nvSpPr>
        <p:spPr>
          <a:xfrm>
            <a:off x="6182176" y="2841626"/>
            <a:ext cx="2580823" cy="1169551"/>
          </a:xfrm>
          <a:prstGeom prst="rect">
            <a:avLst/>
          </a:prstGeom>
          <a:noFill/>
        </p:spPr>
        <p:txBody>
          <a:bodyPr wrap="square" rtlCol="0">
            <a:spAutoFit/>
          </a:bodyPr>
          <a:lstStyle/>
          <a:p>
            <a:r>
              <a:rPr lang="en-US" sz="1400" dirty="0" smtClean="0"/>
              <a:t>CRAC Kinetic Experiment 01, 08 Thermocouples</a:t>
            </a:r>
          </a:p>
          <a:p>
            <a:r>
              <a:rPr lang="en-US" sz="1400" dirty="0" smtClean="0"/>
              <a:t>Integrated Data using (TC2)</a:t>
            </a:r>
          </a:p>
          <a:p>
            <a:r>
              <a:rPr lang="en-US" sz="1400" dirty="0" smtClean="0"/>
              <a:t>at midpoint of total solution height </a:t>
            </a:r>
            <a:endParaRPr lang="en-US" sz="1400"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8649" y="4146271"/>
            <a:ext cx="2476500" cy="1593114"/>
          </a:xfrm>
          <a:prstGeom prst="rect">
            <a:avLst/>
          </a:prstGeom>
        </p:spPr>
      </p:pic>
    </p:spTree>
    <p:extLst>
      <p:ext uri="{BB962C8B-B14F-4D97-AF65-F5344CB8AC3E}">
        <p14:creationId xmlns:p14="http://schemas.microsoft.com/office/powerpoint/2010/main" val="30433755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a:stretch>
            <a:fillRect/>
          </a:stretch>
        </p:blipFill>
        <p:spPr>
          <a:xfrm>
            <a:off x="35859" y="812891"/>
            <a:ext cx="4665610" cy="3222899"/>
          </a:xfrm>
          <a:prstGeom prst="rect">
            <a:avLst/>
          </a:prstGeom>
        </p:spPr>
      </p:pic>
      <p:sp>
        <p:nvSpPr>
          <p:cNvPr id="2" name="Title 1"/>
          <p:cNvSpPr>
            <a:spLocks noGrp="1"/>
          </p:cNvSpPr>
          <p:nvPr>
            <p:ph type="title"/>
          </p:nvPr>
        </p:nvSpPr>
        <p:spPr>
          <a:xfrm>
            <a:off x="0" y="-80683"/>
            <a:ext cx="9067800" cy="593725"/>
          </a:xfrm>
        </p:spPr>
        <p:txBody>
          <a:bodyPr/>
          <a:lstStyle/>
          <a:p>
            <a:r>
              <a:rPr lang="en-US" dirty="0" smtClean="0"/>
              <a:t/>
            </a:r>
            <a:br>
              <a:rPr lang="en-US" dirty="0" smtClean="0"/>
            </a:br>
            <a:r>
              <a:rPr lang="en-US" dirty="0" smtClean="0"/>
              <a:t>COMSOL “Reasonable” Power History Reconstructions</a:t>
            </a: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15</a:t>
            </a:fld>
            <a:endParaRPr lang="en-US" dirty="0"/>
          </a:p>
        </p:txBody>
      </p:sp>
      <p:cxnSp>
        <p:nvCxnSpPr>
          <p:cNvPr id="9" name="Straight Arrow Connector 8"/>
          <p:cNvCxnSpPr/>
          <p:nvPr/>
        </p:nvCxnSpPr>
        <p:spPr>
          <a:xfrm>
            <a:off x="1752600" y="812891"/>
            <a:ext cx="0" cy="67524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3"/>
          <a:stretch>
            <a:fillRect/>
          </a:stretch>
        </p:blipFill>
        <p:spPr>
          <a:xfrm>
            <a:off x="4696399" y="812891"/>
            <a:ext cx="4447601" cy="3222899"/>
          </a:xfrm>
          <a:prstGeom prst="rect">
            <a:avLst/>
          </a:prstGeom>
        </p:spPr>
      </p:pic>
      <p:sp>
        <p:nvSpPr>
          <p:cNvPr id="32" name="TextBox 31"/>
          <p:cNvSpPr txBox="1"/>
          <p:nvPr/>
        </p:nvSpPr>
        <p:spPr>
          <a:xfrm>
            <a:off x="-4482" y="4135180"/>
            <a:ext cx="8767482" cy="2554545"/>
          </a:xfrm>
          <a:prstGeom prst="rect">
            <a:avLst/>
          </a:prstGeom>
          <a:noFill/>
        </p:spPr>
        <p:txBody>
          <a:bodyPr wrap="square" rtlCol="0">
            <a:spAutoFit/>
          </a:bodyPr>
          <a:lstStyle/>
          <a:p>
            <a:r>
              <a:rPr lang="en-US" sz="1600" b="1" dirty="0" smtClean="0"/>
              <a:t>Peak powers and total fissions for final reactivity </a:t>
            </a:r>
            <a:r>
              <a:rPr lang="en-US" sz="1600" b="1" dirty="0" smtClean="0">
                <a:solidFill>
                  <a:srgbClr val="FF0000"/>
                </a:solidFill>
              </a:rPr>
              <a:t>very close to reported values</a:t>
            </a:r>
          </a:p>
          <a:p>
            <a:endParaRPr lang="en-US" sz="1600" b="1" dirty="0" smtClean="0">
              <a:solidFill>
                <a:srgbClr val="FF0000"/>
              </a:solidFill>
            </a:endParaRPr>
          </a:p>
          <a:p>
            <a:r>
              <a:rPr lang="en-US" sz="1600" b="1" dirty="0" smtClean="0">
                <a:solidFill>
                  <a:srgbClr val="FF0000"/>
                </a:solidFill>
              </a:rPr>
              <a:t>D01-02 COMSOL 1.7E15 fissions/s 2.7E17 fissions</a:t>
            </a:r>
          </a:p>
          <a:p>
            <a:r>
              <a:rPr lang="en-US" sz="1600" b="1" dirty="0" smtClean="0">
                <a:solidFill>
                  <a:srgbClr val="FF0000"/>
                </a:solidFill>
              </a:rPr>
              <a:t>D08-03 COMSOL  7.8E14 fissions/s 3.6E15 fissions</a:t>
            </a:r>
          </a:p>
          <a:p>
            <a:endParaRPr lang="en-US" sz="1600" b="1" dirty="0">
              <a:solidFill>
                <a:srgbClr val="FF0000"/>
              </a:solidFill>
            </a:endParaRPr>
          </a:p>
          <a:p>
            <a:r>
              <a:rPr lang="en-US" sz="1600" b="1" dirty="0" smtClean="0">
                <a:solidFill>
                  <a:srgbClr val="FF0000"/>
                </a:solidFill>
              </a:rPr>
              <a:t>Average Power D01-02 $0.33  (300 s) =  4.2E14 fissions/s  (versus 3.3E14)</a:t>
            </a:r>
          </a:p>
          <a:p>
            <a:r>
              <a:rPr lang="en-US" sz="1600" b="1" dirty="0" smtClean="0">
                <a:solidFill>
                  <a:srgbClr val="FF0000"/>
                </a:solidFill>
              </a:rPr>
              <a:t>Average Power D08-03 $0.51  (120 s) =  1.8E14 fissions/s  (versus 1.5E14)</a:t>
            </a:r>
          </a:p>
          <a:p>
            <a:endParaRPr lang="en-US" sz="1600" b="1" dirty="0">
              <a:solidFill>
                <a:srgbClr val="FF0000"/>
              </a:solidFill>
            </a:endParaRPr>
          </a:p>
          <a:p>
            <a:r>
              <a:rPr lang="en-US" sz="1600" b="1" dirty="0" smtClean="0"/>
              <a:t>COMSOL shows $0.18 will cross 1E14 fissions/s for rate detector</a:t>
            </a:r>
          </a:p>
          <a:p>
            <a:r>
              <a:rPr lang="en-US" sz="1600" b="1" dirty="0" smtClean="0"/>
              <a:t>However a “0.2 Gy within 60 s” will need higher reactivity (integrating dose detector)</a:t>
            </a:r>
          </a:p>
        </p:txBody>
      </p:sp>
      <p:cxnSp>
        <p:nvCxnSpPr>
          <p:cNvPr id="29" name="Straight Arrow Connector 28"/>
          <p:cNvCxnSpPr/>
          <p:nvPr/>
        </p:nvCxnSpPr>
        <p:spPr>
          <a:xfrm>
            <a:off x="6096000" y="609600"/>
            <a:ext cx="0" cy="67524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5408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534400" cy="593725"/>
          </a:xfrm>
        </p:spPr>
        <p:txBody>
          <a:bodyPr/>
          <a:lstStyle/>
          <a:p>
            <a:r>
              <a:rPr lang="en-US" dirty="0" smtClean="0"/>
              <a:t>COMSOL Power History Results Summary </a:t>
            </a:r>
            <a:endParaRPr lang="en-US" dirty="0"/>
          </a:p>
        </p:txBody>
      </p:sp>
      <p:sp>
        <p:nvSpPr>
          <p:cNvPr id="3" name="Content Placeholder 2"/>
          <p:cNvSpPr>
            <a:spLocks noGrp="1"/>
          </p:cNvSpPr>
          <p:nvPr>
            <p:ph idx="1"/>
          </p:nvPr>
        </p:nvSpPr>
        <p:spPr>
          <a:xfrm>
            <a:off x="76200" y="803099"/>
            <a:ext cx="4495800" cy="5105400"/>
          </a:xfrm>
        </p:spPr>
        <p:txBody>
          <a:bodyPr/>
          <a:lstStyle/>
          <a:p>
            <a:r>
              <a:rPr lang="en-US" dirty="0" smtClean="0"/>
              <a:t>The COMSOL simulated peak power and total fissions at end point time were very close to the reported values for CRAC D01-02 and CRAC D08-03. </a:t>
            </a:r>
          </a:p>
          <a:p>
            <a:r>
              <a:rPr lang="en-US" dirty="0" smtClean="0"/>
              <a:t>The absolute time to initial peak from P</a:t>
            </a:r>
            <a:r>
              <a:rPr lang="en-US" baseline="-25000" dirty="0" smtClean="0"/>
              <a:t>0</a:t>
            </a:r>
            <a:r>
              <a:rPr lang="en-US" dirty="0" smtClean="0"/>
              <a:t> were </a:t>
            </a:r>
            <a:r>
              <a:rPr lang="en-US" b="1" dirty="0" smtClean="0">
                <a:solidFill>
                  <a:srgbClr val="FF0000"/>
                </a:solidFill>
              </a:rPr>
              <a:t>194 </a:t>
            </a:r>
            <a:r>
              <a:rPr lang="en-US" dirty="0" smtClean="0"/>
              <a:t>s for D01-02 ($0.33),  </a:t>
            </a:r>
            <a:r>
              <a:rPr lang="en-US" b="1" dirty="0" smtClean="0">
                <a:solidFill>
                  <a:srgbClr val="FF0000"/>
                </a:solidFill>
              </a:rPr>
              <a:t>51 s </a:t>
            </a:r>
            <a:r>
              <a:rPr lang="en-US" dirty="0" smtClean="0"/>
              <a:t>for D08-03 ($0.51) </a:t>
            </a:r>
          </a:p>
          <a:p>
            <a:r>
              <a:rPr lang="en-US" dirty="0" smtClean="0"/>
              <a:t>The absolute time to 0.2 Gy/min for D01-02 is </a:t>
            </a:r>
            <a:r>
              <a:rPr lang="en-US" b="1" dirty="0" smtClean="0">
                <a:solidFill>
                  <a:srgbClr val="FF0000"/>
                </a:solidFill>
              </a:rPr>
              <a:t>117 s</a:t>
            </a:r>
            <a:r>
              <a:rPr lang="en-US" dirty="0" smtClean="0"/>
              <a:t>, </a:t>
            </a:r>
            <a:r>
              <a:rPr lang="en-US" b="1" dirty="0" smtClean="0">
                <a:solidFill>
                  <a:srgbClr val="FF0000"/>
                </a:solidFill>
              </a:rPr>
              <a:t>22 s </a:t>
            </a:r>
            <a:r>
              <a:rPr lang="en-US" dirty="0" smtClean="0"/>
              <a:t>for CRAC D08-03</a:t>
            </a:r>
          </a:p>
          <a:p>
            <a:r>
              <a:rPr lang="en-US" dirty="0" smtClean="0"/>
              <a:t>The absolute time to 0.2 Gy for D01-02 is </a:t>
            </a:r>
            <a:r>
              <a:rPr lang="en-US" b="1" dirty="0" smtClean="0">
                <a:solidFill>
                  <a:srgbClr val="FF0000"/>
                </a:solidFill>
              </a:rPr>
              <a:t>139 s</a:t>
            </a:r>
            <a:r>
              <a:rPr lang="en-US" dirty="0" smtClean="0"/>
              <a:t>, </a:t>
            </a:r>
            <a:r>
              <a:rPr lang="en-US" b="1" dirty="0" smtClean="0">
                <a:solidFill>
                  <a:srgbClr val="FF0000"/>
                </a:solidFill>
              </a:rPr>
              <a:t>46</a:t>
            </a:r>
            <a:r>
              <a:rPr lang="en-US" b="1" dirty="0" smtClean="0"/>
              <a:t> </a:t>
            </a:r>
            <a:r>
              <a:rPr lang="en-US" dirty="0" smtClean="0"/>
              <a:t>s for CRAC D08-03</a:t>
            </a:r>
          </a:p>
          <a:p>
            <a:r>
              <a:rPr lang="en-US" dirty="0" smtClean="0"/>
              <a:t>0.2 Gy </a:t>
            </a:r>
            <a:r>
              <a:rPr lang="en-US" b="1" dirty="0" smtClean="0">
                <a:solidFill>
                  <a:srgbClr val="FF0000"/>
                </a:solidFill>
              </a:rPr>
              <a:t>reached before </a:t>
            </a:r>
            <a:r>
              <a:rPr lang="en-US" dirty="0" smtClean="0"/>
              <a:t>peak power</a:t>
            </a:r>
          </a:p>
          <a:p>
            <a:r>
              <a:rPr lang="en-US" dirty="0" smtClean="0"/>
              <a:t>0.2 Gy/min or 0.2 Gy reached first depends on reactivity insertion (ICNC2011)</a:t>
            </a:r>
          </a:p>
          <a:p>
            <a:r>
              <a:rPr lang="en-US" dirty="0" smtClean="0"/>
              <a:t>Times maybe ± 5%</a:t>
            </a:r>
            <a:r>
              <a:rPr lang="en-US" dirty="0"/>
              <a:t> </a:t>
            </a:r>
            <a:r>
              <a:rPr lang="en-US" dirty="0" smtClean="0"/>
              <a:t>of actual given accuracy to end point reactivity values</a:t>
            </a:r>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16</a:t>
            </a:fld>
            <a:endParaRPr lang="en-US" dirty="0"/>
          </a:p>
        </p:txBody>
      </p:sp>
      <p:pic>
        <p:nvPicPr>
          <p:cNvPr id="5" name="Picture 4"/>
          <p:cNvPicPr>
            <a:picLocks noChangeAspect="1"/>
          </p:cNvPicPr>
          <p:nvPr/>
        </p:nvPicPr>
        <p:blipFill>
          <a:blip r:embed="rId2"/>
          <a:stretch>
            <a:fillRect/>
          </a:stretch>
        </p:blipFill>
        <p:spPr>
          <a:xfrm>
            <a:off x="4706471" y="3697183"/>
            <a:ext cx="3978841" cy="2977612"/>
          </a:xfrm>
          <a:prstGeom prst="rect">
            <a:avLst/>
          </a:prstGeom>
        </p:spPr>
      </p:pic>
      <p:pic>
        <p:nvPicPr>
          <p:cNvPr id="7" name="Picture 6"/>
          <p:cNvPicPr>
            <a:picLocks noChangeAspect="1"/>
          </p:cNvPicPr>
          <p:nvPr/>
        </p:nvPicPr>
        <p:blipFill>
          <a:blip r:embed="rId3"/>
          <a:stretch>
            <a:fillRect/>
          </a:stretch>
        </p:blipFill>
        <p:spPr>
          <a:xfrm>
            <a:off x="4742330" y="803099"/>
            <a:ext cx="3978080" cy="2805195"/>
          </a:xfrm>
          <a:prstGeom prst="rect">
            <a:avLst/>
          </a:prstGeom>
        </p:spPr>
      </p:pic>
    </p:spTree>
    <p:extLst>
      <p:ext uri="{BB962C8B-B14F-4D97-AF65-F5344CB8AC3E}">
        <p14:creationId xmlns:p14="http://schemas.microsoft.com/office/powerpoint/2010/main" val="2814240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 y="-101464"/>
            <a:ext cx="9169400" cy="593725"/>
          </a:xfrm>
        </p:spPr>
        <p:txBody>
          <a:bodyPr/>
          <a:lstStyle/>
          <a:p>
            <a:r>
              <a:rPr lang="en-US" dirty="0" smtClean="0"/>
              <a:t>Reactivity versus “0.2 Gy within 60 s” From Beginning</a:t>
            </a: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17</a:t>
            </a:fld>
            <a:endParaRPr lang="en-US" dirty="0"/>
          </a:p>
        </p:txBody>
      </p:sp>
      <p:sp>
        <p:nvSpPr>
          <p:cNvPr id="8" name="TextBox 7"/>
          <p:cNvSpPr txBox="1"/>
          <p:nvPr/>
        </p:nvSpPr>
        <p:spPr>
          <a:xfrm>
            <a:off x="983129" y="6021206"/>
            <a:ext cx="7239000" cy="646331"/>
          </a:xfrm>
          <a:prstGeom prst="rect">
            <a:avLst/>
          </a:prstGeom>
          <a:noFill/>
        </p:spPr>
        <p:txBody>
          <a:bodyPr wrap="square" rtlCol="0">
            <a:spAutoFit/>
          </a:bodyPr>
          <a:lstStyle/>
          <a:p>
            <a:r>
              <a:rPr lang="en-US" b="1" dirty="0" smtClean="0"/>
              <a:t>The reactivity required to achieve “0.2 Gy within 60 s” </a:t>
            </a:r>
            <a:r>
              <a:rPr lang="en-US" b="1" u="sng" dirty="0" smtClean="0">
                <a:solidFill>
                  <a:srgbClr val="FF0000"/>
                </a:solidFill>
              </a:rPr>
              <a:t>from the beginning </a:t>
            </a:r>
            <a:r>
              <a:rPr lang="en-US" b="1" dirty="0" smtClean="0"/>
              <a:t>is about $0.46 (D08-03) and $0.48 (D01-02)</a:t>
            </a:r>
            <a:endParaRPr lang="en-US" b="1" dirty="0"/>
          </a:p>
        </p:txBody>
      </p:sp>
      <p:pic>
        <p:nvPicPr>
          <p:cNvPr id="12" name="Content Placeholder 11"/>
          <p:cNvPicPr>
            <a:picLocks noGrp="1" noChangeAspect="1"/>
          </p:cNvPicPr>
          <p:nvPr>
            <p:ph idx="1"/>
          </p:nvPr>
        </p:nvPicPr>
        <p:blipFill>
          <a:blip r:embed="rId2"/>
          <a:stretch>
            <a:fillRect/>
          </a:stretch>
        </p:blipFill>
        <p:spPr>
          <a:xfrm>
            <a:off x="716429" y="732179"/>
            <a:ext cx="7772400" cy="5105400"/>
          </a:xfrm>
          <a:prstGeom prst="rect">
            <a:avLst/>
          </a:prstGeom>
        </p:spPr>
      </p:pic>
      <p:sp>
        <p:nvSpPr>
          <p:cNvPr id="13" name="TextBox 12"/>
          <p:cNvSpPr txBox="1"/>
          <p:nvPr/>
        </p:nvSpPr>
        <p:spPr>
          <a:xfrm>
            <a:off x="1600200" y="3657600"/>
            <a:ext cx="1095172" cy="369332"/>
          </a:xfrm>
          <a:prstGeom prst="rect">
            <a:avLst/>
          </a:prstGeom>
          <a:noFill/>
        </p:spPr>
        <p:txBody>
          <a:bodyPr wrap="none" rtlCol="0">
            <a:spAutoFit/>
          </a:bodyPr>
          <a:lstStyle/>
          <a:p>
            <a:r>
              <a:rPr lang="en-US" b="1" dirty="0" smtClean="0"/>
              <a:t>60 s line</a:t>
            </a:r>
            <a:endParaRPr lang="en-US" b="1" dirty="0"/>
          </a:p>
        </p:txBody>
      </p:sp>
      <p:cxnSp>
        <p:nvCxnSpPr>
          <p:cNvPr id="14" name="Straight Arrow Connector 13"/>
          <p:cNvCxnSpPr/>
          <p:nvPr/>
        </p:nvCxnSpPr>
        <p:spPr>
          <a:xfrm flipV="1">
            <a:off x="6553200" y="3618689"/>
            <a:ext cx="0" cy="81648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781800" y="3618689"/>
            <a:ext cx="0" cy="81648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00800" y="4463749"/>
            <a:ext cx="1516529" cy="369332"/>
          </a:xfrm>
          <a:prstGeom prst="rect">
            <a:avLst/>
          </a:prstGeom>
          <a:noFill/>
        </p:spPr>
        <p:txBody>
          <a:bodyPr wrap="square" rtlCol="0">
            <a:spAutoFit/>
          </a:bodyPr>
          <a:lstStyle/>
          <a:p>
            <a:r>
              <a:rPr lang="en-US" b="1" dirty="0" smtClean="0">
                <a:solidFill>
                  <a:srgbClr val="FF0000"/>
                </a:solidFill>
              </a:rPr>
              <a:t>Its here</a:t>
            </a:r>
            <a:endParaRPr lang="en-US" b="1" dirty="0">
              <a:solidFill>
                <a:srgbClr val="FF0000"/>
              </a:solidFill>
            </a:endParaRPr>
          </a:p>
        </p:txBody>
      </p:sp>
      <p:sp>
        <p:nvSpPr>
          <p:cNvPr id="19" name="TextBox 18"/>
          <p:cNvSpPr txBox="1"/>
          <p:nvPr/>
        </p:nvSpPr>
        <p:spPr>
          <a:xfrm>
            <a:off x="1638300" y="4000332"/>
            <a:ext cx="1516529" cy="369332"/>
          </a:xfrm>
          <a:prstGeom prst="rect">
            <a:avLst/>
          </a:prstGeom>
          <a:noFill/>
        </p:spPr>
        <p:txBody>
          <a:bodyPr wrap="square" rtlCol="0">
            <a:spAutoFit/>
          </a:bodyPr>
          <a:lstStyle/>
          <a:p>
            <a:r>
              <a:rPr lang="en-US" b="1" dirty="0" smtClean="0">
                <a:solidFill>
                  <a:srgbClr val="FF0000"/>
                </a:solidFill>
              </a:rPr>
              <a:t>Not here</a:t>
            </a:r>
            <a:endParaRPr lang="en-US" b="1" dirty="0">
              <a:solidFill>
                <a:srgbClr val="FF0000"/>
              </a:solidFill>
            </a:endParaRPr>
          </a:p>
        </p:txBody>
      </p:sp>
      <p:cxnSp>
        <p:nvCxnSpPr>
          <p:cNvPr id="20" name="Straight Arrow Connector 19"/>
          <p:cNvCxnSpPr/>
          <p:nvPr/>
        </p:nvCxnSpPr>
        <p:spPr>
          <a:xfrm>
            <a:off x="2057400" y="4366356"/>
            <a:ext cx="0" cy="63758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3330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4737847" cy="5105400"/>
          </a:xfrm>
        </p:spPr>
        <p:txBody>
          <a:bodyPr/>
          <a:lstStyle/>
          <a:p>
            <a:r>
              <a:rPr lang="en-US" sz="1600" dirty="0" smtClean="0"/>
              <a:t>CRAC </a:t>
            </a:r>
            <a:r>
              <a:rPr lang="en-US" sz="1600" dirty="0"/>
              <a:t>D01-02 – the extrapolated reported </a:t>
            </a:r>
            <a:r>
              <a:rPr lang="en-US" sz="1600" dirty="0">
                <a:latin typeface="Symbol" panose="05050102010706020507" pitchFamily="18" charset="2"/>
              </a:rPr>
              <a:t>D</a:t>
            </a:r>
            <a:r>
              <a:rPr lang="en-US" sz="1600" dirty="0"/>
              <a:t>T from $0.33 would be </a:t>
            </a:r>
            <a:r>
              <a:rPr lang="en-US" sz="1600" b="1" dirty="0">
                <a:solidFill>
                  <a:srgbClr val="FF0000"/>
                </a:solidFill>
              </a:rPr>
              <a:t>10.1 </a:t>
            </a:r>
            <a:r>
              <a:rPr lang="en-US" sz="1600" b="1" dirty="0">
                <a:solidFill>
                  <a:srgbClr val="FF0000"/>
                </a:solidFill>
                <a:latin typeface="Times New Roman" panose="02020603050405020304" pitchFamily="18" charset="0"/>
                <a:cs typeface="Times New Roman" panose="02020603050405020304" pitchFamily="18" charset="0"/>
              </a:rPr>
              <a:t>º</a:t>
            </a:r>
            <a:r>
              <a:rPr lang="en-US" sz="1600" b="1" dirty="0">
                <a:solidFill>
                  <a:srgbClr val="FF0000"/>
                </a:solidFill>
                <a:cs typeface="Times New Roman" panose="02020603050405020304" pitchFamily="18" charset="0"/>
              </a:rPr>
              <a:t>C  </a:t>
            </a:r>
            <a:r>
              <a:rPr lang="en-US" sz="1600" dirty="0"/>
              <a:t>versus the COMSOL </a:t>
            </a:r>
            <a:r>
              <a:rPr lang="en-US" sz="1600" b="1" dirty="0">
                <a:solidFill>
                  <a:srgbClr val="FF0000"/>
                </a:solidFill>
              </a:rPr>
              <a:t>9.5 </a:t>
            </a:r>
            <a:r>
              <a:rPr lang="en-US" sz="1600" b="1" dirty="0" smtClean="0">
                <a:solidFill>
                  <a:srgbClr val="FF0000"/>
                </a:solidFill>
                <a:latin typeface="Times New Roman" panose="02020603050405020304" pitchFamily="18" charset="0"/>
                <a:cs typeface="Times New Roman" panose="02020603050405020304" pitchFamily="18" charset="0"/>
              </a:rPr>
              <a:t>º</a:t>
            </a:r>
            <a:r>
              <a:rPr lang="en-US" sz="1600" b="1" dirty="0" smtClean="0">
                <a:solidFill>
                  <a:srgbClr val="FF0000"/>
                </a:solidFill>
                <a:cs typeface="Times New Roman" panose="02020603050405020304" pitchFamily="18" charset="0"/>
              </a:rPr>
              <a:t>C</a:t>
            </a:r>
            <a:endParaRPr lang="en-US" sz="1600" b="1" dirty="0">
              <a:solidFill>
                <a:srgbClr val="FF0000"/>
              </a:solidFill>
              <a:cs typeface="Times New Roman" panose="02020603050405020304" pitchFamily="18" charset="0"/>
            </a:endParaRPr>
          </a:p>
          <a:p>
            <a:r>
              <a:rPr lang="en-US" sz="1600" dirty="0" smtClean="0"/>
              <a:t>CRAC D08-03 – the reported </a:t>
            </a:r>
            <a:r>
              <a:rPr lang="en-US" sz="1600" dirty="0">
                <a:latin typeface="Symbol" panose="05050102010706020507" pitchFamily="18" charset="2"/>
              </a:rPr>
              <a:t>D</a:t>
            </a:r>
            <a:r>
              <a:rPr lang="en-US" sz="1600" dirty="0"/>
              <a:t>T from $</a:t>
            </a:r>
            <a:r>
              <a:rPr lang="en-US" sz="1600" dirty="0" smtClean="0"/>
              <a:t>0.51 was </a:t>
            </a:r>
            <a:r>
              <a:rPr lang="en-US" sz="1600" b="1" dirty="0" smtClean="0">
                <a:solidFill>
                  <a:srgbClr val="FF0000"/>
                </a:solidFill>
              </a:rPr>
              <a:t>13 </a:t>
            </a:r>
            <a:r>
              <a:rPr lang="en-US" sz="1600" b="1" dirty="0" smtClean="0">
                <a:solidFill>
                  <a:srgbClr val="FF0000"/>
                </a:solidFill>
                <a:latin typeface="Times New Roman" panose="02020603050405020304" pitchFamily="18" charset="0"/>
                <a:cs typeface="Times New Roman" panose="02020603050405020304" pitchFamily="18" charset="0"/>
              </a:rPr>
              <a:t>º</a:t>
            </a:r>
            <a:r>
              <a:rPr lang="en-US" sz="1600" b="1" dirty="0" smtClean="0">
                <a:solidFill>
                  <a:srgbClr val="FF0000"/>
                </a:solidFill>
                <a:cs typeface="Times New Roman" panose="02020603050405020304" pitchFamily="18" charset="0"/>
              </a:rPr>
              <a:t>C </a:t>
            </a:r>
            <a:r>
              <a:rPr lang="en-US" sz="1600" dirty="0" smtClean="0">
                <a:cs typeface="Times New Roman" panose="02020603050405020304" pitchFamily="18" charset="0"/>
              </a:rPr>
              <a:t>versus the COMSOL</a:t>
            </a:r>
            <a:r>
              <a:rPr lang="en-US" sz="1600" dirty="0" smtClean="0"/>
              <a:t> </a:t>
            </a:r>
            <a:r>
              <a:rPr lang="en-US" sz="1600" b="1" dirty="0" smtClean="0">
                <a:solidFill>
                  <a:srgbClr val="FF0000"/>
                </a:solidFill>
              </a:rPr>
              <a:t>18 </a:t>
            </a:r>
            <a:r>
              <a:rPr lang="en-US" sz="1600" b="1" dirty="0" smtClean="0">
                <a:solidFill>
                  <a:srgbClr val="FF0000"/>
                </a:solidFill>
                <a:latin typeface="Times New Roman" panose="02020603050405020304" pitchFamily="18" charset="0"/>
                <a:cs typeface="Times New Roman" panose="02020603050405020304" pitchFamily="18" charset="0"/>
              </a:rPr>
              <a:t>º</a:t>
            </a:r>
            <a:r>
              <a:rPr lang="en-US" sz="1600" b="1" dirty="0" smtClean="0">
                <a:solidFill>
                  <a:srgbClr val="FF0000"/>
                </a:solidFill>
                <a:cs typeface="Times New Roman" panose="02020603050405020304" pitchFamily="18" charset="0"/>
              </a:rPr>
              <a:t>C</a:t>
            </a:r>
          </a:p>
          <a:p>
            <a:r>
              <a:rPr lang="en-US" sz="1600" dirty="0" smtClean="0">
                <a:cs typeface="Times New Roman" panose="02020603050405020304" pitchFamily="18" charset="0"/>
              </a:rPr>
              <a:t>Temperature rise at 0.2 Gy/min very slight for small step insertions. Higher as one moves to higher reactivity and concentration</a:t>
            </a:r>
          </a:p>
          <a:p>
            <a:r>
              <a:rPr lang="en-US" sz="1600" b="1" dirty="0" err="1" smtClean="0">
                <a:solidFill>
                  <a:srgbClr val="FF0000"/>
                </a:solidFill>
              </a:rPr>
              <a:t>T</a:t>
            </a:r>
            <a:r>
              <a:rPr lang="en-US" sz="1600" b="1" baseline="-25000" dirty="0" err="1" smtClean="0">
                <a:solidFill>
                  <a:srgbClr val="FF0000"/>
                </a:solidFill>
              </a:rPr>
              <a:t>max</a:t>
            </a:r>
            <a:r>
              <a:rPr lang="en-US" sz="1600" b="1" dirty="0" smtClean="0">
                <a:solidFill>
                  <a:srgbClr val="FF0000"/>
                </a:solidFill>
              </a:rPr>
              <a:t>/</a:t>
            </a:r>
            <a:r>
              <a:rPr lang="en-US" sz="1600" b="1" dirty="0" err="1" smtClean="0">
                <a:solidFill>
                  <a:srgbClr val="FF0000"/>
                </a:solidFill>
              </a:rPr>
              <a:t>T</a:t>
            </a:r>
            <a:r>
              <a:rPr lang="en-US" sz="1600" b="1" baseline="-25000" dirty="0" err="1" smtClean="0">
                <a:solidFill>
                  <a:srgbClr val="FF0000"/>
                </a:solidFill>
              </a:rPr>
              <a:t>ave</a:t>
            </a:r>
            <a:r>
              <a:rPr lang="en-US" sz="1600" b="1" dirty="0" smtClean="0">
                <a:solidFill>
                  <a:srgbClr val="FF0000"/>
                </a:solidFill>
              </a:rPr>
              <a:t> indicator of </a:t>
            </a:r>
            <a:r>
              <a:rPr lang="en-US" sz="1600" b="1" dirty="0" err="1" smtClean="0">
                <a:solidFill>
                  <a:srgbClr val="FF0000"/>
                </a:solidFill>
              </a:rPr>
              <a:t>P</a:t>
            </a:r>
            <a:r>
              <a:rPr lang="en-US" sz="1600" b="1" baseline="-25000" dirty="0" err="1" smtClean="0">
                <a:solidFill>
                  <a:srgbClr val="FF0000"/>
                </a:solidFill>
              </a:rPr>
              <a:t>max</a:t>
            </a:r>
            <a:r>
              <a:rPr lang="en-US" sz="1600" b="1" dirty="0" smtClean="0">
                <a:solidFill>
                  <a:srgbClr val="FF0000"/>
                </a:solidFill>
              </a:rPr>
              <a:t>/P</a:t>
            </a:r>
            <a:r>
              <a:rPr lang="en-US" sz="1600" b="1" baseline="-25000" dirty="0" smtClean="0">
                <a:solidFill>
                  <a:srgbClr val="FF0000"/>
                </a:solidFill>
              </a:rPr>
              <a:t>ave</a:t>
            </a:r>
          </a:p>
          <a:p>
            <a:r>
              <a:rPr lang="en-US" sz="1600" dirty="0" smtClean="0"/>
              <a:t>ANS-8.3 Appendix A notes </a:t>
            </a:r>
            <a:r>
              <a:rPr lang="en-US" sz="1600" dirty="0" err="1" smtClean="0"/>
              <a:t>P</a:t>
            </a:r>
            <a:r>
              <a:rPr lang="en-US" sz="1600" baseline="-25000" dirty="0" err="1" smtClean="0"/>
              <a:t>max</a:t>
            </a:r>
            <a:r>
              <a:rPr lang="en-US" sz="1600" dirty="0" smtClean="0"/>
              <a:t>/P</a:t>
            </a:r>
            <a:r>
              <a:rPr lang="en-US" sz="1600" baseline="-25000" dirty="0" smtClean="0"/>
              <a:t>ave</a:t>
            </a:r>
            <a:r>
              <a:rPr lang="en-US" sz="1600" dirty="0" smtClean="0"/>
              <a:t> of 5. </a:t>
            </a:r>
            <a:r>
              <a:rPr lang="en-US" sz="1600" b="1" dirty="0" err="1">
                <a:solidFill>
                  <a:srgbClr val="FF0000"/>
                </a:solidFill>
              </a:rPr>
              <a:t>T</a:t>
            </a:r>
            <a:r>
              <a:rPr lang="en-US" sz="1600" b="1" baseline="-25000" dirty="0" err="1">
                <a:solidFill>
                  <a:srgbClr val="FF0000"/>
                </a:solidFill>
              </a:rPr>
              <a:t>max</a:t>
            </a:r>
            <a:r>
              <a:rPr lang="en-US" sz="1600" b="1" dirty="0">
                <a:solidFill>
                  <a:srgbClr val="FF0000"/>
                </a:solidFill>
              </a:rPr>
              <a:t>/</a:t>
            </a:r>
            <a:r>
              <a:rPr lang="en-US" sz="1600" b="1" dirty="0" err="1">
                <a:solidFill>
                  <a:srgbClr val="FF0000"/>
                </a:solidFill>
              </a:rPr>
              <a:t>T</a:t>
            </a:r>
            <a:r>
              <a:rPr lang="en-US" sz="1600" b="1" baseline="-25000" dirty="0" err="1">
                <a:solidFill>
                  <a:srgbClr val="FF0000"/>
                </a:solidFill>
              </a:rPr>
              <a:t>ave</a:t>
            </a:r>
            <a:r>
              <a:rPr lang="en-US" sz="1600" b="1" dirty="0">
                <a:solidFill>
                  <a:srgbClr val="FF0000"/>
                </a:solidFill>
              </a:rPr>
              <a:t> </a:t>
            </a:r>
            <a:r>
              <a:rPr lang="en-US" sz="1600" b="1" dirty="0" smtClean="0">
                <a:solidFill>
                  <a:srgbClr val="FF0000"/>
                </a:solidFill>
              </a:rPr>
              <a:t>~ 2.0</a:t>
            </a:r>
            <a:endParaRPr lang="en-US" sz="1600" dirty="0" smtClean="0"/>
          </a:p>
          <a:p>
            <a:r>
              <a:rPr lang="en-US" sz="1600" dirty="0" err="1" smtClean="0"/>
              <a:t>Barbry</a:t>
            </a:r>
            <a:r>
              <a:rPr lang="en-US" sz="1600" dirty="0" smtClean="0"/>
              <a:t> notes </a:t>
            </a:r>
            <a:r>
              <a:rPr lang="en-US" sz="1600" dirty="0" smtClean="0">
                <a:latin typeface="Symbol" panose="05050102010706020507" pitchFamily="18" charset="2"/>
              </a:rPr>
              <a:t>a</a:t>
            </a:r>
            <a:r>
              <a:rPr lang="en-US" sz="1600" dirty="0" smtClean="0"/>
              <a:t> ~  </a:t>
            </a:r>
            <a:r>
              <a:rPr lang="en-US" sz="1600" dirty="0" err="1" smtClean="0">
                <a:latin typeface="Symbol" panose="05050102010706020507" pitchFamily="18" charset="2"/>
              </a:rPr>
              <a:t>F</a:t>
            </a:r>
            <a:r>
              <a:rPr lang="en-US" sz="1600" baseline="-25000" dirty="0" err="1" smtClean="0"/>
              <a:t>max</a:t>
            </a:r>
            <a:r>
              <a:rPr lang="en-US" sz="1600" dirty="0" smtClean="0"/>
              <a:t>/</a:t>
            </a:r>
            <a:r>
              <a:rPr lang="en-US" sz="1600" dirty="0" err="1" smtClean="0">
                <a:latin typeface="Symbol" panose="05050102010706020507" pitchFamily="18" charset="2"/>
              </a:rPr>
              <a:t>F</a:t>
            </a:r>
            <a:r>
              <a:rPr lang="en-US" sz="1600" baseline="-25000" dirty="0" err="1" smtClean="0"/>
              <a:t>ave</a:t>
            </a:r>
            <a:r>
              <a:rPr lang="en-US" sz="1600" dirty="0" smtClean="0"/>
              <a:t> ~ 2.3</a:t>
            </a:r>
          </a:p>
          <a:p>
            <a:r>
              <a:rPr lang="en-US" sz="1600" b="1" dirty="0" smtClean="0">
                <a:solidFill>
                  <a:srgbClr val="FF0000"/>
                </a:solidFill>
              </a:rPr>
              <a:t>COMSOL T2 at 1E12 fissions very close to published values</a:t>
            </a:r>
          </a:p>
          <a:p>
            <a:r>
              <a:rPr lang="en-US" sz="1600" dirty="0" smtClean="0"/>
              <a:t>T2 increases as power increases to MAC by 20%</a:t>
            </a:r>
          </a:p>
          <a:p>
            <a:r>
              <a:rPr lang="en-US" sz="1600" dirty="0" smtClean="0"/>
              <a:t>T2 increase will </a:t>
            </a:r>
            <a:r>
              <a:rPr lang="en-US" sz="1600" b="1" dirty="0" smtClean="0">
                <a:solidFill>
                  <a:srgbClr val="FF0000"/>
                </a:solidFill>
              </a:rPr>
              <a:t>lengthen time to 0.2 Gy </a:t>
            </a:r>
            <a:r>
              <a:rPr lang="en-US" sz="1600" dirty="0" smtClean="0"/>
              <a:t>over uncompensated reactivity considerations</a:t>
            </a:r>
          </a:p>
          <a:p>
            <a:endParaRPr lang="en-US" sz="1600" dirty="0" smtClean="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18</a:t>
            </a:fld>
            <a:endParaRPr lang="en-US" dirty="0"/>
          </a:p>
        </p:txBody>
      </p:sp>
      <p:sp>
        <p:nvSpPr>
          <p:cNvPr id="5" name="Title 4"/>
          <p:cNvSpPr>
            <a:spLocks noGrp="1"/>
          </p:cNvSpPr>
          <p:nvPr>
            <p:ph type="title"/>
          </p:nvPr>
        </p:nvSpPr>
        <p:spPr>
          <a:xfrm>
            <a:off x="0" y="0"/>
            <a:ext cx="8534400" cy="593725"/>
          </a:xfrm>
        </p:spPr>
        <p:txBody>
          <a:bodyPr/>
          <a:lstStyle/>
          <a:p>
            <a:r>
              <a:rPr lang="en-US" dirty="0" smtClean="0"/>
              <a:t>Summary of Temperature, Doubling Time Changes</a:t>
            </a:r>
            <a:endParaRPr lang="en-US" dirty="0"/>
          </a:p>
        </p:txBody>
      </p:sp>
      <p:pic>
        <p:nvPicPr>
          <p:cNvPr id="6" name="Picture 5"/>
          <p:cNvPicPr>
            <a:picLocks noChangeAspect="1"/>
          </p:cNvPicPr>
          <p:nvPr/>
        </p:nvPicPr>
        <p:blipFill>
          <a:blip r:embed="rId2"/>
          <a:stretch>
            <a:fillRect/>
          </a:stretch>
        </p:blipFill>
        <p:spPr>
          <a:xfrm>
            <a:off x="4890052" y="3746166"/>
            <a:ext cx="4207565" cy="2754370"/>
          </a:xfrm>
          <a:prstGeom prst="rect">
            <a:avLst/>
          </a:prstGeom>
        </p:spPr>
      </p:pic>
      <p:pic>
        <p:nvPicPr>
          <p:cNvPr id="7" name="Picture 6"/>
          <p:cNvPicPr>
            <a:picLocks noChangeAspect="1"/>
          </p:cNvPicPr>
          <p:nvPr/>
        </p:nvPicPr>
        <p:blipFill>
          <a:blip r:embed="rId3"/>
          <a:stretch>
            <a:fillRect/>
          </a:stretch>
        </p:blipFill>
        <p:spPr>
          <a:xfrm>
            <a:off x="4876800" y="816941"/>
            <a:ext cx="4419600" cy="2732236"/>
          </a:xfrm>
          <a:prstGeom prst="rect">
            <a:avLst/>
          </a:prstGeom>
        </p:spPr>
      </p:pic>
    </p:spTree>
    <p:extLst>
      <p:ext uri="{BB962C8B-B14F-4D97-AF65-F5344CB8AC3E}">
        <p14:creationId xmlns:p14="http://schemas.microsoft.com/office/powerpoint/2010/main" val="41426498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534400" cy="593725"/>
          </a:xfrm>
        </p:spPr>
        <p:txBody>
          <a:bodyPr/>
          <a:lstStyle/>
          <a:p>
            <a:r>
              <a:rPr lang="en-US" dirty="0" smtClean="0"/>
              <a:t>Conclusions/Takeaways </a:t>
            </a:r>
            <a:endParaRPr lang="en-US" dirty="0"/>
          </a:p>
        </p:txBody>
      </p:sp>
      <p:sp>
        <p:nvSpPr>
          <p:cNvPr id="3" name="Content Placeholder 2"/>
          <p:cNvSpPr>
            <a:spLocks noGrp="1"/>
          </p:cNvSpPr>
          <p:nvPr>
            <p:ph idx="1"/>
          </p:nvPr>
        </p:nvSpPr>
        <p:spPr>
          <a:xfrm>
            <a:off x="0" y="609600"/>
            <a:ext cx="9144000" cy="5105400"/>
          </a:xfrm>
        </p:spPr>
        <p:txBody>
          <a:bodyPr/>
          <a:lstStyle/>
          <a:p>
            <a:r>
              <a:rPr lang="en-US" sz="1600" dirty="0" smtClean="0"/>
              <a:t>CRAC Divergence Experiment “</a:t>
            </a:r>
            <a:r>
              <a:rPr lang="en-US" sz="1600" b="1" dirty="0" smtClean="0">
                <a:solidFill>
                  <a:srgbClr val="FF0000"/>
                </a:solidFill>
              </a:rPr>
              <a:t>reasonable power histories</a:t>
            </a:r>
            <a:r>
              <a:rPr lang="en-US" sz="1600" dirty="0" smtClean="0"/>
              <a:t>” can be synthesized from available data and multiphysics code– results vary as fissile concentration</a:t>
            </a:r>
          </a:p>
          <a:p>
            <a:r>
              <a:rPr lang="en-US" sz="1600" b="1" dirty="0" smtClean="0">
                <a:solidFill>
                  <a:srgbClr val="FF0000"/>
                </a:solidFill>
              </a:rPr>
              <a:t>Plausible times to peak </a:t>
            </a:r>
            <a:r>
              <a:rPr lang="en-US" sz="1600" dirty="0" smtClean="0"/>
              <a:t>power for D01-02, D08-03 noted end state </a:t>
            </a:r>
            <a:r>
              <a:rPr lang="en-US" sz="1600" dirty="0" err="1" smtClean="0"/>
              <a:t>reactivities</a:t>
            </a:r>
            <a:r>
              <a:rPr lang="en-US" sz="1600" dirty="0" smtClean="0"/>
              <a:t> ($0.33, $0.51) and experiment P</a:t>
            </a:r>
            <a:r>
              <a:rPr lang="en-US" sz="1600" baseline="-25000" dirty="0" smtClean="0"/>
              <a:t>0</a:t>
            </a:r>
            <a:r>
              <a:rPr lang="en-US" sz="1600" dirty="0" smtClean="0"/>
              <a:t>.</a:t>
            </a:r>
          </a:p>
          <a:p>
            <a:r>
              <a:rPr lang="en-US" sz="1600" dirty="0" smtClean="0"/>
              <a:t>Construction of “0.2 Gy within 60 s” from beginning for wide reactivity range.</a:t>
            </a:r>
          </a:p>
          <a:p>
            <a:r>
              <a:rPr lang="en-US" sz="1600" dirty="0" smtClean="0">
                <a:solidFill>
                  <a:schemeClr val="tx1"/>
                </a:solidFill>
              </a:rPr>
              <a:t>From this work one may conclude:</a:t>
            </a:r>
          </a:p>
          <a:p>
            <a:pPr marL="342900" indent="-342900">
              <a:buFont typeface="+mj-lt"/>
              <a:buAutoNum type="arabicPeriod"/>
            </a:pPr>
            <a:r>
              <a:rPr lang="en-US" sz="1600" dirty="0" smtClean="0">
                <a:solidFill>
                  <a:schemeClr val="tx1"/>
                </a:solidFill>
              </a:rPr>
              <a:t>Appendix A assumptions for MAC </a:t>
            </a:r>
            <a:r>
              <a:rPr lang="en-US" sz="1600" b="1" dirty="0" smtClean="0">
                <a:solidFill>
                  <a:srgbClr val="FF0000"/>
                </a:solidFill>
              </a:rPr>
              <a:t>not in line </a:t>
            </a:r>
            <a:r>
              <a:rPr lang="en-US" sz="1600" dirty="0" smtClean="0">
                <a:solidFill>
                  <a:schemeClr val="tx1"/>
                </a:solidFill>
              </a:rPr>
              <a:t>real CRAC physics  (average power, </a:t>
            </a:r>
            <a:r>
              <a:rPr lang="en-US" sz="1600" dirty="0" err="1" smtClean="0">
                <a:solidFill>
                  <a:schemeClr val="tx1"/>
                </a:solidFill>
              </a:rPr>
              <a:t>P</a:t>
            </a:r>
            <a:r>
              <a:rPr lang="en-US" sz="1600" baseline="-25000" dirty="0" err="1" smtClean="0">
                <a:solidFill>
                  <a:schemeClr val="tx1"/>
                </a:solidFill>
              </a:rPr>
              <a:t>max</a:t>
            </a:r>
            <a:r>
              <a:rPr lang="en-US" sz="1600" dirty="0" smtClean="0">
                <a:solidFill>
                  <a:schemeClr val="tx1"/>
                </a:solidFill>
              </a:rPr>
              <a:t>/P</a:t>
            </a:r>
            <a:r>
              <a:rPr lang="en-US" sz="1600" baseline="-25000" dirty="0" smtClean="0">
                <a:solidFill>
                  <a:schemeClr val="tx1"/>
                </a:solidFill>
              </a:rPr>
              <a:t>ave</a:t>
            </a:r>
            <a:r>
              <a:rPr lang="en-US" sz="1600" dirty="0" smtClean="0">
                <a:solidFill>
                  <a:schemeClr val="tx1"/>
                </a:solidFill>
              </a:rPr>
              <a:t>,, </a:t>
            </a:r>
            <a:r>
              <a:rPr lang="en-US" sz="1600" dirty="0" err="1" smtClean="0">
                <a:solidFill>
                  <a:schemeClr val="tx1"/>
                </a:solidFill>
              </a:rPr>
              <a:t>Gy</a:t>
            </a:r>
            <a:r>
              <a:rPr lang="en-US" sz="1600" dirty="0" smtClean="0">
                <a:solidFill>
                  <a:schemeClr val="tx1"/>
                </a:solidFill>
              </a:rPr>
              <a:t>/fission </a:t>
            </a:r>
            <a:r>
              <a:rPr lang="en-US" sz="1600" dirty="0" smtClean="0">
                <a:solidFill>
                  <a:schemeClr val="tx1"/>
                </a:solidFill>
              </a:rPr>
              <a:t>air, T2 vs kW range, reactivity vs power</a:t>
            </a:r>
            <a:r>
              <a:rPr lang="en-US" sz="1600" dirty="0" smtClean="0">
                <a:solidFill>
                  <a:schemeClr val="tx1"/>
                </a:solidFill>
              </a:rPr>
              <a:t>)</a:t>
            </a:r>
          </a:p>
          <a:p>
            <a:pPr marL="342900" indent="-342900">
              <a:buFont typeface="+mj-lt"/>
              <a:buAutoNum type="arabicPeriod"/>
            </a:pPr>
            <a:r>
              <a:rPr lang="en-US" sz="1600" dirty="0" smtClean="0">
                <a:solidFill>
                  <a:schemeClr val="tx1"/>
                </a:solidFill>
              </a:rPr>
              <a:t>Appendix A “Average Power” </a:t>
            </a:r>
            <a:r>
              <a:rPr lang="en-US" sz="1600" dirty="0">
                <a:solidFill>
                  <a:schemeClr val="tx1"/>
                </a:solidFill>
                <a:latin typeface="Symbol" panose="05050102010706020507" pitchFamily="18" charset="2"/>
              </a:rPr>
              <a:t>r </a:t>
            </a:r>
            <a:r>
              <a:rPr lang="en-US" sz="1600" dirty="0" smtClean="0">
                <a:solidFill>
                  <a:schemeClr val="tx1"/>
                </a:solidFill>
                <a:latin typeface="Symbol" panose="05050102010706020507" pitchFamily="18" charset="2"/>
              </a:rPr>
              <a:t> </a:t>
            </a:r>
            <a:r>
              <a:rPr lang="en-US" sz="1600" dirty="0" smtClean="0">
                <a:solidFill>
                  <a:schemeClr val="tx1"/>
                </a:solidFill>
              </a:rPr>
              <a:t>vs as good indicator as Peak Power/Volume vs </a:t>
            </a:r>
            <a:r>
              <a:rPr lang="en-US" sz="1600" dirty="0" smtClean="0">
                <a:solidFill>
                  <a:schemeClr val="tx1"/>
                </a:solidFill>
                <a:latin typeface="Symbol" panose="05050102010706020507" pitchFamily="18" charset="2"/>
              </a:rPr>
              <a:t>r</a:t>
            </a:r>
            <a:r>
              <a:rPr lang="en-US" sz="1600" dirty="0" smtClean="0">
                <a:solidFill>
                  <a:schemeClr val="tx1"/>
                </a:solidFill>
              </a:rPr>
              <a:t>, </a:t>
            </a:r>
            <a:r>
              <a:rPr lang="en-US" sz="1600" dirty="0" smtClean="0">
                <a:solidFill>
                  <a:schemeClr val="tx1"/>
                </a:solidFill>
                <a:latin typeface="Symbol" panose="05050102010706020507" pitchFamily="18" charset="2"/>
              </a:rPr>
              <a:t>w</a:t>
            </a:r>
            <a:endParaRPr lang="en-US" sz="1600" dirty="0" smtClean="0">
              <a:solidFill>
                <a:schemeClr val="tx1"/>
              </a:solidFill>
              <a:latin typeface="Symbol" panose="05050102010706020507" pitchFamily="18" charset="2"/>
            </a:endParaRPr>
          </a:p>
          <a:p>
            <a:pPr marL="342900" indent="-342900">
              <a:buFont typeface="+mj-lt"/>
              <a:buAutoNum type="arabicPeriod"/>
            </a:pPr>
            <a:r>
              <a:rPr lang="en-US" sz="1600" dirty="0" smtClean="0">
                <a:solidFill>
                  <a:schemeClr val="tx1"/>
                </a:solidFill>
              </a:rPr>
              <a:t>Appendix A first paragraph (0.2 Gy within 60 s from beginning) and last sentence </a:t>
            </a:r>
            <a:r>
              <a:rPr lang="en-US" sz="1600" b="1" dirty="0" smtClean="0">
                <a:solidFill>
                  <a:srgbClr val="FF0000"/>
                </a:solidFill>
              </a:rPr>
              <a:t>do not </a:t>
            </a:r>
            <a:r>
              <a:rPr lang="en-US" sz="1600" dirty="0" smtClean="0">
                <a:solidFill>
                  <a:schemeClr val="tx1"/>
                </a:solidFill>
              </a:rPr>
              <a:t>agree, yet </a:t>
            </a:r>
            <a:r>
              <a:rPr lang="en-US" sz="1600" b="1" dirty="0" smtClean="0">
                <a:solidFill>
                  <a:srgbClr val="FF0000"/>
                </a:solidFill>
              </a:rPr>
              <a:t>a more applicable lower bound </a:t>
            </a:r>
            <a:r>
              <a:rPr lang="en-US" sz="1600" dirty="0" smtClean="0">
                <a:solidFill>
                  <a:schemeClr val="tx1"/>
                </a:solidFill>
              </a:rPr>
              <a:t>reactivity (18 cents) can be determined. </a:t>
            </a:r>
          </a:p>
          <a:p>
            <a:pPr marL="342900" indent="-342900">
              <a:buFont typeface="+mj-lt"/>
              <a:buAutoNum type="arabicPeriod"/>
            </a:pPr>
            <a:r>
              <a:rPr lang="en-US" sz="1600" dirty="0" smtClean="0">
                <a:solidFill>
                  <a:schemeClr val="tx1"/>
                </a:solidFill>
              </a:rPr>
              <a:t>The amount of reactivity needed to get up to 0.2 Gy air within 60 s is substantial (&gt; $0.45 ) based on these simulations and can be verified with other </a:t>
            </a:r>
            <a:r>
              <a:rPr lang="en-US" sz="1600" b="1" dirty="0" smtClean="0">
                <a:solidFill>
                  <a:srgbClr val="FF0000"/>
                </a:solidFill>
              </a:rPr>
              <a:t>documented experiment slow excursion power histories</a:t>
            </a:r>
          </a:p>
          <a:p>
            <a:r>
              <a:rPr lang="en-US" sz="1600" dirty="0" smtClean="0">
                <a:solidFill>
                  <a:schemeClr val="tx1"/>
                </a:solidFill>
              </a:rPr>
              <a:t>Rate based CAAS would still detect slower excursions ($0.25 for 1e14 fissions/s) yet integrating detector requires higher reactivity to </a:t>
            </a:r>
            <a:r>
              <a:rPr lang="en-US" sz="1600" dirty="0" err="1" smtClean="0">
                <a:solidFill>
                  <a:schemeClr val="tx1"/>
                </a:solidFill>
              </a:rPr>
              <a:t>fufill</a:t>
            </a:r>
            <a:r>
              <a:rPr lang="en-US" sz="1600" dirty="0" smtClean="0">
                <a:solidFill>
                  <a:schemeClr val="tx1"/>
                </a:solidFill>
              </a:rPr>
              <a:t> “0.2 Gy within 60 s”</a:t>
            </a:r>
            <a:endParaRPr lang="en-US" sz="1600" b="1" dirty="0" smtClean="0">
              <a:solidFill>
                <a:srgbClr val="FF0000"/>
              </a:solidFill>
            </a:endParaRPr>
          </a:p>
          <a:p>
            <a:r>
              <a:rPr lang="en-US" sz="1600" b="1" dirty="0" smtClean="0">
                <a:solidFill>
                  <a:srgbClr val="0000CC"/>
                </a:solidFill>
              </a:rPr>
              <a:t>COMSOL simulated power history shows CRAC Divergence Experiments can help define MAC “reactivity vs concentration” considerations and provide Appendix A clarity. </a:t>
            </a:r>
          </a:p>
          <a:p>
            <a:r>
              <a:rPr lang="en-US" sz="1600" dirty="0" smtClean="0">
                <a:solidFill>
                  <a:schemeClr val="tx1"/>
                </a:solidFill>
              </a:rPr>
              <a:t>Likelihoods outside reactor need to be addressed by reasonable application to specific “credible” considerations.</a:t>
            </a:r>
            <a:endParaRPr lang="en-US" sz="1600" dirty="0">
              <a:solidFill>
                <a:schemeClr val="tx1"/>
              </a:solidFill>
            </a:endParaRPr>
          </a:p>
          <a:p>
            <a:pPr marL="0" indent="0">
              <a:buNone/>
            </a:pPr>
            <a:endParaRPr lang="en-US" sz="1600" b="1" dirty="0" smtClean="0">
              <a:solidFill>
                <a:srgbClr val="FF0000"/>
              </a:solidFill>
            </a:endParaRPr>
          </a:p>
          <a:p>
            <a:pPr marL="0" indent="0">
              <a:buNone/>
            </a:pPr>
            <a:endParaRPr lang="en-US" sz="1600" b="1" dirty="0" smtClean="0">
              <a:solidFill>
                <a:srgbClr val="FF0000"/>
              </a:solidFill>
            </a:endParaRPr>
          </a:p>
          <a:p>
            <a:pPr marL="0" indent="0">
              <a:buNone/>
            </a:pPr>
            <a:endParaRPr lang="en-US" sz="1600" dirty="0"/>
          </a:p>
          <a:p>
            <a:endParaRPr lang="en-US" sz="1600" dirty="0" smtClean="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19</a:t>
            </a:fld>
            <a:endParaRPr lang="en-US" dirty="0"/>
          </a:p>
        </p:txBody>
      </p:sp>
    </p:spTree>
    <p:extLst>
      <p:ext uri="{BB962C8B-B14F-4D97-AF65-F5344CB8AC3E}">
        <p14:creationId xmlns:p14="http://schemas.microsoft.com/office/powerpoint/2010/main" val="584772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51" y="-76200"/>
            <a:ext cx="8534400" cy="593725"/>
          </a:xfrm>
        </p:spPr>
        <p:txBody>
          <a:bodyPr/>
          <a:lstStyle/>
          <a:p>
            <a:r>
              <a:rPr lang="en-US" sz="2800" dirty="0" smtClean="0"/>
              <a:t>Brief Talk</a:t>
            </a:r>
            <a:endParaRPr lang="en-US" sz="2800" dirty="0"/>
          </a:p>
        </p:txBody>
      </p:sp>
      <p:sp>
        <p:nvSpPr>
          <p:cNvPr id="3" name="Content Placeholder 2"/>
          <p:cNvSpPr>
            <a:spLocks noGrp="1"/>
          </p:cNvSpPr>
          <p:nvPr>
            <p:ph idx="1"/>
          </p:nvPr>
        </p:nvSpPr>
        <p:spPr>
          <a:xfrm>
            <a:off x="76200" y="919341"/>
            <a:ext cx="9067800" cy="5105400"/>
          </a:xfrm>
        </p:spPr>
        <p:txBody>
          <a:bodyPr/>
          <a:lstStyle/>
          <a:p>
            <a:pPr lvl="0"/>
            <a:r>
              <a:rPr lang="en-US" sz="2400" dirty="0" smtClean="0"/>
              <a:t>Prologue – A First Encounter with “slow” excursions in a solution reactor </a:t>
            </a:r>
          </a:p>
          <a:p>
            <a:pPr lvl="0"/>
            <a:r>
              <a:rPr lang="en-US" sz="2400" dirty="0" smtClean="0"/>
              <a:t>ANS-8.3 MAC and Appendix A relationship</a:t>
            </a:r>
            <a:endParaRPr lang="en-US" sz="2400" dirty="0"/>
          </a:p>
          <a:p>
            <a:pPr lvl="0"/>
            <a:r>
              <a:rPr lang="en-US" sz="2400" dirty="0" smtClean="0"/>
              <a:t>CRAC </a:t>
            </a:r>
            <a:r>
              <a:rPr lang="en-US" sz="2400" dirty="0"/>
              <a:t>Experiments – </a:t>
            </a:r>
            <a:r>
              <a:rPr lang="en-US" sz="2400" dirty="0" smtClean="0"/>
              <a:t>Kinetic and “Divergence” (</a:t>
            </a:r>
            <a:r>
              <a:rPr lang="en-US" sz="2400" dirty="0" err="1" smtClean="0"/>
              <a:t>Cinitique</a:t>
            </a:r>
            <a:r>
              <a:rPr lang="en-US" sz="2400" dirty="0" smtClean="0"/>
              <a:t> and Divergence)</a:t>
            </a:r>
            <a:endParaRPr lang="en-US" sz="2400" dirty="0"/>
          </a:p>
          <a:p>
            <a:pPr lvl="0"/>
            <a:r>
              <a:rPr lang="en-US" sz="2400" dirty="0"/>
              <a:t>Evaluation </a:t>
            </a:r>
            <a:r>
              <a:rPr lang="en-US" sz="2400" dirty="0" smtClean="0"/>
              <a:t>Workflow</a:t>
            </a:r>
            <a:endParaRPr lang="en-US" sz="2400" dirty="0"/>
          </a:p>
          <a:p>
            <a:pPr lvl="0"/>
            <a:r>
              <a:rPr lang="en-US" sz="2400" dirty="0" smtClean="0"/>
              <a:t>Static/Dynamic   SCALE-MCNP/COMSOL </a:t>
            </a:r>
            <a:r>
              <a:rPr lang="en-US" sz="2400" dirty="0"/>
              <a:t>Modeling </a:t>
            </a:r>
          </a:p>
          <a:p>
            <a:pPr lvl="0"/>
            <a:r>
              <a:rPr lang="en-US" sz="2400" dirty="0" smtClean="0"/>
              <a:t>Power History, Temperature, Doubling Time Results </a:t>
            </a:r>
            <a:endParaRPr lang="en-US" sz="2400" dirty="0"/>
          </a:p>
          <a:p>
            <a:pPr lvl="0"/>
            <a:r>
              <a:rPr lang="en-US" sz="2400" dirty="0" smtClean="0"/>
              <a:t>Conclusions/Takeaways</a:t>
            </a:r>
            <a:endParaRPr lang="en-US" sz="2400"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a:t>
            </a:fld>
            <a:endParaRPr lang="en-US" dirty="0"/>
          </a:p>
        </p:txBody>
      </p:sp>
    </p:spTree>
    <p:extLst>
      <p:ext uri="{BB962C8B-B14F-4D97-AF65-F5344CB8AC3E}">
        <p14:creationId xmlns:p14="http://schemas.microsoft.com/office/powerpoint/2010/main" val="2586292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5330" y="2384624"/>
            <a:ext cx="7772400" cy="4092375"/>
          </a:xfrm>
        </p:spPr>
        <p:txBody>
          <a:bodyPr/>
          <a:lstStyle/>
          <a:p>
            <a:pPr algn="ctr"/>
            <a:r>
              <a:rPr lang="en-US" sz="1200" dirty="0"/>
              <a:t>Disclaimer</a:t>
            </a:r>
          </a:p>
          <a:p>
            <a:r>
              <a:rPr lang="en-US" sz="1200" b="0" dirty="0"/>
              <a:t>This work of authorship and those incorporated herein were prepared by Consolidated Nuclear Security, LLC (CNS) as accounts of work sponsored by an agency of the United States Government under contract DE‑NA0001942. Neither the United States Government nor any agency thereof, nor CNS, nor any of their employees, makes any warranty, express or implied, or assumes any legal liability or responsibility for the accuracy, completeness, use made,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or contractor thereof, or by CNS. The views and opinions of authors expressed herein do not necessarily state or reflect those of the United States Government or any agency or contractor thereof, or by </a:t>
            </a:r>
            <a:r>
              <a:rPr lang="en-US" sz="1200" b="0" dirty="0" smtClean="0"/>
              <a:t>CNS. </a:t>
            </a:r>
          </a:p>
          <a:p>
            <a:pPr algn="ctr"/>
            <a:r>
              <a:rPr lang="en-US" sz="1200" dirty="0"/>
              <a:t>Copyright notice</a:t>
            </a:r>
          </a:p>
          <a:p>
            <a:r>
              <a:rPr lang="en-US" sz="1200" b="0" dirty="0"/>
              <a:t>This document has been authored by Consolidated Nuclear Security, LLC, a contractor of the U.S. Government under contract DE‑NA0001942, or a subcontractor thereof. Accordingly, the U.S. Government retains a paid‑up, nonexclusive, irrevocable, worldwide license to publish or reproduce the published form of this contribution, prepare derivative works, distribute copies to the public, and perform publicly and display publicly, or allow others to do so, for U.S. Government purposes.</a:t>
            </a:r>
          </a:p>
          <a:p>
            <a:endParaRPr lang="en-US" sz="1200" b="0" dirty="0" smtClean="0"/>
          </a:p>
        </p:txBody>
      </p:sp>
      <p:sp>
        <p:nvSpPr>
          <p:cNvPr id="4" name="Slide Number Placeholder 3"/>
          <p:cNvSpPr>
            <a:spLocks noGrp="1"/>
          </p:cNvSpPr>
          <p:nvPr>
            <p:ph type="sldNum" sz="quarter" idx="12"/>
          </p:nvPr>
        </p:nvSpPr>
        <p:spPr/>
        <p:txBody>
          <a:bodyPr/>
          <a:lstStyle/>
          <a:p>
            <a:pPr>
              <a:defRPr/>
            </a:pPr>
            <a:fld id="{B466DA7F-B1C4-48E6-AD3D-09D598288690}" type="slidenum">
              <a:rPr lang="en-US" smtClean="0"/>
              <a:pPr>
                <a:defRPr/>
              </a:pPr>
              <a:t>20</a:t>
            </a:fld>
            <a:endParaRPr lang="en-US" dirty="0"/>
          </a:p>
        </p:txBody>
      </p:sp>
      <p:pic>
        <p:nvPicPr>
          <p:cNvPr id="6" name="Picture 5" descr="CNS_Logotype_llc_subs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838200"/>
            <a:ext cx="4008120" cy="1603248"/>
          </a:xfrm>
          <a:prstGeom prst="rect">
            <a:avLst/>
          </a:prstGeom>
        </p:spPr>
      </p:pic>
    </p:spTree>
    <p:extLst>
      <p:ext uri="{BB962C8B-B14F-4D97-AF65-F5344CB8AC3E}">
        <p14:creationId xmlns:p14="http://schemas.microsoft.com/office/powerpoint/2010/main" val="2362371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593725"/>
          </a:xfrm>
        </p:spPr>
        <p:txBody>
          <a:bodyPr/>
          <a:lstStyle/>
          <a:p>
            <a:r>
              <a:rPr lang="en-US" dirty="0" smtClean="0"/>
              <a:t>Appendix A Differences with Divergence Experiment Data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54775879"/>
              </p:ext>
            </p:extLst>
          </p:nvPr>
        </p:nvGraphicFramePr>
        <p:xfrm>
          <a:off x="891988" y="609600"/>
          <a:ext cx="7718613" cy="2595880"/>
        </p:xfrm>
        <a:graphic>
          <a:graphicData uri="http://schemas.openxmlformats.org/drawingml/2006/table">
            <a:tbl>
              <a:tblPr firstRow="1" bandRow="1">
                <a:tableStyleId>{5C22544A-7EE6-4342-B048-85BDC9FD1C3A}</a:tableStyleId>
              </a:tblPr>
              <a:tblGrid>
                <a:gridCol w="1218728"/>
                <a:gridCol w="1299977"/>
                <a:gridCol w="1299977"/>
                <a:gridCol w="1299977"/>
                <a:gridCol w="1299977"/>
                <a:gridCol w="1299977"/>
              </a:tblGrid>
              <a:tr h="457200">
                <a:tc gridSpan="2">
                  <a:txBody>
                    <a:bodyPr/>
                    <a:lstStyle/>
                    <a:p>
                      <a:r>
                        <a:rPr lang="en-US" dirty="0" smtClean="0"/>
                        <a:t>Reactivity ($)</a:t>
                      </a:r>
                      <a:endParaRPr lang="en-US" dirty="0"/>
                    </a:p>
                  </a:txBody>
                  <a:tcPr/>
                </a:tc>
                <a:tc hMerge="1">
                  <a:txBody>
                    <a:bodyPr/>
                    <a:lstStyle/>
                    <a:p>
                      <a:endParaRPr lang="en-US" dirty="0"/>
                    </a:p>
                  </a:txBody>
                  <a:tcPr/>
                </a:tc>
                <a:tc gridSpan="2">
                  <a:txBody>
                    <a:bodyPr/>
                    <a:lstStyle/>
                    <a:p>
                      <a:r>
                        <a:rPr lang="en-US" baseline="0" dirty="0" smtClean="0"/>
                        <a:t>Peak Power fissions/s</a:t>
                      </a:r>
                      <a:endParaRPr lang="en-US" baseline="0" dirty="0"/>
                    </a:p>
                  </a:txBody>
                  <a:tcPr/>
                </a:tc>
                <a:tc hMerge="1">
                  <a:txBody>
                    <a:bodyPr/>
                    <a:lstStyle/>
                    <a:p>
                      <a:endParaRPr lang="en-US" dirty="0"/>
                    </a:p>
                  </a:txBody>
                  <a:tcPr/>
                </a:tc>
                <a:tc gridSpan="2">
                  <a:txBody>
                    <a:bodyPr/>
                    <a:lstStyle/>
                    <a:p>
                      <a:r>
                        <a:rPr lang="en-US" baseline="0" dirty="0" smtClean="0"/>
                        <a:t>Average Power3</a:t>
                      </a:r>
                    </a:p>
                    <a:p>
                      <a:r>
                        <a:rPr lang="en-US" baseline="0" dirty="0" smtClean="0"/>
                        <a:t>Fissions/s</a:t>
                      </a:r>
                      <a:endParaRPr lang="en-US" baseline="0" dirty="0"/>
                    </a:p>
                  </a:txBody>
                  <a:tcPr/>
                </a:tc>
                <a:tc hMerge="1">
                  <a:txBody>
                    <a:bodyPr/>
                    <a:lstStyle/>
                    <a:p>
                      <a:endParaRPr lang="en-US" dirty="0"/>
                    </a:p>
                  </a:txBody>
                  <a:tcPr/>
                </a:tc>
              </a:tr>
              <a:tr h="370840">
                <a:tc>
                  <a:txBody>
                    <a:bodyPr/>
                    <a:lstStyle/>
                    <a:p>
                      <a:r>
                        <a:rPr lang="en-US" b="1" dirty="0" smtClean="0"/>
                        <a:t>Lowest</a:t>
                      </a:r>
                      <a:endParaRPr lang="en-US" b="1" dirty="0"/>
                    </a:p>
                  </a:txBody>
                  <a:tcPr/>
                </a:tc>
                <a:tc>
                  <a:txBody>
                    <a:bodyPr/>
                    <a:lstStyle/>
                    <a:p>
                      <a:r>
                        <a:rPr lang="en-US" b="1" dirty="0" smtClean="0"/>
                        <a:t>Highest</a:t>
                      </a:r>
                      <a:endParaRPr lang="en-US" b="1" dirty="0"/>
                    </a:p>
                  </a:txBody>
                  <a:tcPr/>
                </a:tc>
                <a:tc>
                  <a:txBody>
                    <a:bodyPr/>
                    <a:lstStyle/>
                    <a:p>
                      <a:r>
                        <a:rPr lang="en-US" b="1" dirty="0" smtClean="0"/>
                        <a:t>Lowest </a:t>
                      </a:r>
                      <a:endParaRPr lang="en-US" b="1" dirty="0"/>
                    </a:p>
                  </a:txBody>
                  <a:tcPr/>
                </a:tc>
                <a:tc>
                  <a:txBody>
                    <a:bodyPr/>
                    <a:lstStyle/>
                    <a:p>
                      <a:r>
                        <a:rPr lang="en-US" b="1" dirty="0" smtClean="0"/>
                        <a:t>Highest</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Lowest</a:t>
                      </a:r>
                      <a:r>
                        <a:rPr lang="en-US" b="1" baseline="30000" dirty="0" smtClean="0"/>
                        <a:t>4</a:t>
                      </a:r>
                    </a:p>
                    <a:p>
                      <a:r>
                        <a:rPr lang="en-US" b="1" dirty="0" smtClean="0"/>
                        <a:t> </a:t>
                      </a:r>
                      <a:endParaRPr lang="en-US" b="1" dirty="0"/>
                    </a:p>
                  </a:txBody>
                  <a:tcPr/>
                </a:tc>
                <a:tc>
                  <a:txBody>
                    <a:bodyPr/>
                    <a:lstStyle/>
                    <a:p>
                      <a:r>
                        <a:rPr lang="en-US" b="1" dirty="0" smtClean="0"/>
                        <a:t>Highest</a:t>
                      </a:r>
                      <a:endParaRPr lang="en-US" b="1" dirty="0"/>
                    </a:p>
                  </a:txBody>
                  <a:tcPr/>
                </a:tc>
              </a:tr>
              <a:tr h="401320">
                <a:tc>
                  <a:txBody>
                    <a:bodyPr/>
                    <a:lstStyle/>
                    <a:p>
                      <a:r>
                        <a:rPr lang="en-US" b="1" dirty="0" smtClean="0"/>
                        <a:t>$0.25</a:t>
                      </a:r>
                      <a:r>
                        <a:rPr lang="en-US" b="1" baseline="30000" dirty="0" smtClean="0"/>
                        <a:t>1</a:t>
                      </a:r>
                      <a:endParaRPr lang="en-US" b="1" baseline="30000" dirty="0"/>
                    </a:p>
                  </a:txBody>
                  <a:tcPr/>
                </a:tc>
                <a:tc>
                  <a:txBody>
                    <a:bodyPr/>
                    <a:lstStyle/>
                    <a:p>
                      <a:r>
                        <a:rPr lang="en-US" b="1" dirty="0" smtClean="0"/>
                        <a:t>$0.59</a:t>
                      </a:r>
                      <a:endParaRPr lang="en-US" b="1" dirty="0"/>
                    </a:p>
                  </a:txBody>
                  <a:tcPr/>
                </a:tc>
                <a:tc>
                  <a:txBody>
                    <a:bodyPr/>
                    <a:lstStyle/>
                    <a:p>
                      <a:r>
                        <a:rPr lang="en-US" b="1" dirty="0" smtClean="0"/>
                        <a:t>1.1E14</a:t>
                      </a:r>
                      <a:r>
                        <a:rPr lang="en-US" b="1" baseline="30000" dirty="0" smtClean="0"/>
                        <a:t>2</a:t>
                      </a:r>
                      <a:endParaRPr lang="en-US" b="1" baseline="30000" dirty="0"/>
                    </a:p>
                  </a:txBody>
                  <a:tcPr/>
                </a:tc>
                <a:tc>
                  <a:txBody>
                    <a:bodyPr/>
                    <a:lstStyle/>
                    <a:p>
                      <a:r>
                        <a:rPr lang="en-US" b="1" dirty="0" smtClean="0"/>
                        <a:t>7.4E15</a:t>
                      </a:r>
                      <a:endParaRPr lang="en-US" b="1" dirty="0"/>
                    </a:p>
                  </a:txBody>
                  <a:tcPr/>
                </a:tc>
                <a:tc>
                  <a:txBody>
                    <a:bodyPr/>
                    <a:lstStyle/>
                    <a:p>
                      <a:r>
                        <a:rPr lang="en-US" b="1" dirty="0" smtClean="0">
                          <a:solidFill>
                            <a:srgbClr val="FF0000"/>
                          </a:solidFill>
                        </a:rPr>
                        <a:t>1.4E14</a:t>
                      </a:r>
                      <a:r>
                        <a:rPr lang="en-US" b="1" baseline="30000" dirty="0" smtClean="0">
                          <a:solidFill>
                            <a:srgbClr val="FF0000"/>
                          </a:solidFill>
                        </a:rPr>
                        <a:t>5</a:t>
                      </a:r>
                      <a:endParaRPr lang="en-US" b="1" baseline="30000" dirty="0">
                        <a:solidFill>
                          <a:srgbClr val="FF0000"/>
                        </a:solidFill>
                      </a:endParaRPr>
                    </a:p>
                  </a:txBody>
                  <a:tcPr/>
                </a:tc>
                <a:tc>
                  <a:txBody>
                    <a:bodyPr/>
                    <a:lstStyle/>
                    <a:p>
                      <a:r>
                        <a:rPr lang="en-US" b="1" dirty="0" smtClean="0"/>
                        <a:t>1.3E15</a:t>
                      </a:r>
                      <a:endParaRPr lang="en-US" b="1" dirty="0"/>
                    </a:p>
                  </a:txBody>
                  <a:tcPr/>
                </a:tc>
              </a:tr>
              <a:tr h="401320">
                <a:tc>
                  <a:txBody>
                    <a:bodyPr/>
                    <a:lstStyle/>
                    <a:p>
                      <a:r>
                        <a:rPr lang="en-US" b="1" baseline="0" dirty="0" smtClean="0"/>
                        <a:t>D56-02</a:t>
                      </a:r>
                      <a:endParaRPr lang="en-US" b="1" dirty="0"/>
                    </a:p>
                  </a:txBody>
                  <a:tcPr/>
                </a:tc>
                <a:tc>
                  <a:txBody>
                    <a:bodyPr/>
                    <a:lstStyle/>
                    <a:p>
                      <a:r>
                        <a:rPr lang="en-US" b="1" dirty="0" smtClean="0"/>
                        <a:t>D40-02</a:t>
                      </a:r>
                      <a:endParaRPr lang="en-US" b="1" dirty="0"/>
                    </a:p>
                  </a:txBody>
                  <a:tcPr/>
                </a:tc>
                <a:tc>
                  <a:txBody>
                    <a:bodyPr/>
                    <a:lstStyle/>
                    <a:p>
                      <a:r>
                        <a:rPr lang="en-US" b="1" dirty="0" smtClean="0"/>
                        <a:t>D56-02</a:t>
                      </a:r>
                    </a:p>
                    <a:p>
                      <a:r>
                        <a:rPr lang="en-US" b="1" dirty="0" smtClean="0"/>
                        <a:t>D56-03</a:t>
                      </a:r>
                    </a:p>
                  </a:txBody>
                  <a:tcPr/>
                </a:tc>
                <a:tc>
                  <a:txBody>
                    <a:bodyPr/>
                    <a:lstStyle/>
                    <a:p>
                      <a:r>
                        <a:rPr lang="en-US" b="1" dirty="0" smtClean="0"/>
                        <a:t>D40-02</a:t>
                      </a:r>
                    </a:p>
                    <a:p>
                      <a:r>
                        <a:rPr lang="en-US" b="1" dirty="0" smtClean="0"/>
                        <a:t>($0.59)</a:t>
                      </a:r>
                      <a:endParaRPr lang="en-US" b="1" dirty="0"/>
                    </a:p>
                  </a:txBody>
                  <a:tcPr/>
                </a:tc>
                <a:tc>
                  <a:txBody>
                    <a:bodyPr/>
                    <a:lstStyle/>
                    <a:p>
                      <a:r>
                        <a:rPr lang="en-US" b="1" dirty="0" smtClean="0"/>
                        <a:t>D11-03 </a:t>
                      </a:r>
                      <a:r>
                        <a:rPr lang="en-US" b="1" dirty="0" smtClean="0">
                          <a:solidFill>
                            <a:srgbClr val="FF0000"/>
                          </a:solidFill>
                        </a:rPr>
                        <a:t>($0.55)</a:t>
                      </a:r>
                      <a:endParaRPr lang="en-US" b="1" dirty="0">
                        <a:solidFill>
                          <a:srgbClr val="FF0000"/>
                        </a:solidFill>
                      </a:endParaRPr>
                    </a:p>
                  </a:txBody>
                  <a:tcPr/>
                </a:tc>
                <a:tc>
                  <a:txBody>
                    <a:bodyPr/>
                    <a:lstStyle/>
                    <a:p>
                      <a:r>
                        <a:rPr lang="en-US" b="1" dirty="0" smtClean="0"/>
                        <a:t>D37-02</a:t>
                      </a:r>
                    </a:p>
                    <a:p>
                      <a:r>
                        <a:rPr lang="en-US" b="1" dirty="0" smtClean="0">
                          <a:solidFill>
                            <a:srgbClr val="FF0000"/>
                          </a:solidFill>
                        </a:rPr>
                        <a:t>($0.41)</a:t>
                      </a:r>
                    </a:p>
                    <a:p>
                      <a:r>
                        <a:rPr lang="en-US" b="1" dirty="0" smtClean="0">
                          <a:solidFill>
                            <a:srgbClr val="FF0000"/>
                          </a:solidFill>
                        </a:rPr>
                        <a:t>Peak </a:t>
                      </a:r>
                      <a:endParaRPr lang="en-US" b="1" dirty="0">
                        <a:solidFill>
                          <a:srgbClr val="FF0000"/>
                        </a:solidFill>
                      </a:endParaRPr>
                    </a:p>
                  </a:txBody>
                  <a:tcPr/>
                </a:tc>
              </a:tr>
            </a:tbl>
          </a:graphicData>
        </a:graphic>
      </p:graphicFrame>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21</a:t>
            </a:fld>
            <a:endParaRPr lang="en-US" dirty="0"/>
          </a:p>
        </p:txBody>
      </p:sp>
      <p:sp>
        <p:nvSpPr>
          <p:cNvPr id="6" name="TextBox 5"/>
          <p:cNvSpPr txBox="1"/>
          <p:nvPr/>
        </p:nvSpPr>
        <p:spPr>
          <a:xfrm>
            <a:off x="0" y="3440101"/>
            <a:ext cx="9163318" cy="3293209"/>
          </a:xfrm>
          <a:prstGeom prst="rect">
            <a:avLst/>
          </a:prstGeom>
          <a:noFill/>
        </p:spPr>
        <p:txBody>
          <a:bodyPr wrap="square" rtlCol="0">
            <a:spAutoFit/>
          </a:bodyPr>
          <a:lstStyle/>
          <a:p>
            <a:r>
              <a:rPr lang="en-US" sz="1600" b="1" dirty="0" smtClean="0"/>
              <a:t>1 - Appendix A notes </a:t>
            </a:r>
            <a:r>
              <a:rPr lang="en-US" sz="1600" b="1" dirty="0" smtClean="0">
                <a:solidFill>
                  <a:srgbClr val="FF0000"/>
                </a:solidFill>
              </a:rPr>
              <a:t>$0.33 </a:t>
            </a:r>
            <a:r>
              <a:rPr lang="en-US" sz="1600" b="1" dirty="0" smtClean="0"/>
              <a:t>(D01-02) as the </a:t>
            </a:r>
            <a:r>
              <a:rPr lang="en-US" sz="1600" b="1" dirty="0" smtClean="0">
                <a:solidFill>
                  <a:srgbClr val="FF0000"/>
                </a:solidFill>
              </a:rPr>
              <a:t>lowest reactivity insertion</a:t>
            </a:r>
            <a:r>
              <a:rPr lang="en-US" sz="1600" b="1" dirty="0" smtClean="0"/>
              <a:t> – D01-02 peak power is </a:t>
            </a:r>
            <a:r>
              <a:rPr lang="en-US" sz="1600" b="1" dirty="0" smtClean="0">
                <a:solidFill>
                  <a:srgbClr val="FF0000"/>
                </a:solidFill>
              </a:rPr>
              <a:t>1.6E15 fissions/s</a:t>
            </a:r>
          </a:p>
          <a:p>
            <a:endParaRPr lang="en-US" sz="1600" b="1" dirty="0" smtClean="0"/>
          </a:p>
          <a:p>
            <a:r>
              <a:rPr lang="en-US" sz="1600" b="1" dirty="0" smtClean="0"/>
              <a:t>2 –Appendix A  notes </a:t>
            </a:r>
            <a:r>
              <a:rPr lang="en-US" sz="1600" b="1" dirty="0" smtClean="0">
                <a:solidFill>
                  <a:srgbClr val="FF0000"/>
                </a:solidFill>
              </a:rPr>
              <a:t>7.8E14</a:t>
            </a:r>
            <a:r>
              <a:rPr lang="en-US" sz="1600" b="1" dirty="0" smtClean="0"/>
              <a:t> fissions/s as the </a:t>
            </a:r>
            <a:r>
              <a:rPr lang="en-US" sz="1600" b="1" dirty="0" smtClean="0">
                <a:solidFill>
                  <a:srgbClr val="FF0000"/>
                </a:solidFill>
              </a:rPr>
              <a:t>lowest peak power </a:t>
            </a:r>
            <a:r>
              <a:rPr lang="en-US" sz="1600" b="1" dirty="0" smtClean="0"/>
              <a:t>(D08-03) with reactivity insertion (</a:t>
            </a:r>
            <a:r>
              <a:rPr lang="en-US" sz="1600" b="1" dirty="0" smtClean="0">
                <a:solidFill>
                  <a:srgbClr val="FF0000"/>
                </a:solidFill>
              </a:rPr>
              <a:t>$0.51</a:t>
            </a:r>
            <a:r>
              <a:rPr lang="en-US" sz="1600" b="1" dirty="0" smtClean="0"/>
              <a:t>)</a:t>
            </a:r>
          </a:p>
          <a:p>
            <a:endParaRPr lang="en-US" sz="1600" b="1" dirty="0" smtClean="0"/>
          </a:p>
          <a:p>
            <a:r>
              <a:rPr lang="en-US" sz="1600" b="1" dirty="0" smtClean="0"/>
              <a:t>3 –Appendix A  </a:t>
            </a:r>
            <a:r>
              <a:rPr lang="en-US" sz="1600" b="1" dirty="0" smtClean="0">
                <a:solidFill>
                  <a:srgbClr val="FF0000"/>
                </a:solidFill>
              </a:rPr>
              <a:t>Average Power </a:t>
            </a:r>
            <a:r>
              <a:rPr lang="en-US" sz="1600" b="1" dirty="0" smtClean="0"/>
              <a:t>determined by </a:t>
            </a:r>
            <a:r>
              <a:rPr lang="en-US" sz="1600" b="1" dirty="0" smtClean="0">
                <a:solidFill>
                  <a:srgbClr val="FF0000"/>
                </a:solidFill>
              </a:rPr>
              <a:t>Total Fissions/Total Time</a:t>
            </a:r>
          </a:p>
          <a:p>
            <a:endParaRPr lang="en-US" sz="1600" b="1" dirty="0" smtClean="0"/>
          </a:p>
          <a:p>
            <a:r>
              <a:rPr lang="en-US" sz="1600" b="1" dirty="0" smtClean="0"/>
              <a:t>4- Appendix A notes </a:t>
            </a:r>
            <a:r>
              <a:rPr lang="en-US" sz="1600" b="1" dirty="0" smtClean="0">
                <a:solidFill>
                  <a:srgbClr val="FF0000"/>
                </a:solidFill>
              </a:rPr>
              <a:t>lowest “Average Power </a:t>
            </a:r>
            <a:r>
              <a:rPr lang="en-US" sz="1600" b="1" dirty="0" smtClean="0"/>
              <a:t>at 1.3E14 fissions/s for $0.33 D01-02 yet actual “Average” for </a:t>
            </a:r>
            <a:r>
              <a:rPr lang="en-US" sz="1600" b="1" dirty="0" smtClean="0">
                <a:solidFill>
                  <a:srgbClr val="FF0000"/>
                </a:solidFill>
              </a:rPr>
              <a:t>$0.33 is 3.3E14 fissions/s</a:t>
            </a:r>
          </a:p>
          <a:p>
            <a:endParaRPr lang="en-US" sz="1600" b="1" dirty="0" smtClean="0">
              <a:solidFill>
                <a:srgbClr val="FF0000"/>
              </a:solidFill>
            </a:endParaRPr>
          </a:p>
          <a:p>
            <a:r>
              <a:rPr lang="en-US" sz="1600" b="1" dirty="0" smtClean="0"/>
              <a:t>5- No experiment time is given for CRAC D51-11, D53-01, D56-02,D56-03, but if 5 min assumed, CRAC D56-02 would have </a:t>
            </a:r>
            <a:r>
              <a:rPr lang="en-US" sz="1600" b="1" dirty="0" smtClean="0">
                <a:solidFill>
                  <a:srgbClr val="FF0000"/>
                </a:solidFill>
              </a:rPr>
              <a:t>7.7E13 fissions/s</a:t>
            </a:r>
            <a:endParaRPr lang="en-US" sz="1600" b="1" dirty="0">
              <a:solidFill>
                <a:srgbClr val="FF0000"/>
              </a:solidFill>
            </a:endParaRPr>
          </a:p>
        </p:txBody>
      </p:sp>
    </p:spTree>
    <p:extLst>
      <p:ext uri="{BB962C8B-B14F-4D97-AF65-F5344CB8AC3E}">
        <p14:creationId xmlns:p14="http://schemas.microsoft.com/office/powerpoint/2010/main" val="1883059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4" y="9525"/>
            <a:ext cx="9134475" cy="593725"/>
          </a:xfrm>
        </p:spPr>
        <p:txBody>
          <a:bodyPr/>
          <a:lstStyle/>
          <a:p>
            <a:r>
              <a:rPr lang="en-US" dirty="0" smtClean="0"/>
              <a:t>Spare Slide – Slow Experiment with Recorded Power History</a:t>
            </a: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22</a:t>
            </a:fld>
            <a:endParaRPr lang="en-US" dirty="0"/>
          </a:p>
        </p:txBody>
      </p:sp>
      <p:pic>
        <p:nvPicPr>
          <p:cNvPr id="12" name="Content Placeholder 11"/>
          <p:cNvPicPr>
            <a:picLocks noGrp="1" noChangeAspect="1"/>
          </p:cNvPicPr>
          <p:nvPr>
            <p:ph idx="1"/>
          </p:nvPr>
        </p:nvPicPr>
        <p:blipFill>
          <a:blip r:embed="rId2"/>
          <a:stretch>
            <a:fillRect/>
          </a:stretch>
        </p:blipFill>
        <p:spPr>
          <a:xfrm>
            <a:off x="4720482" y="1429649"/>
            <a:ext cx="4318743" cy="3028231"/>
          </a:xfrm>
          <a:prstGeom prst="rect">
            <a:avLst/>
          </a:prstGeom>
        </p:spPr>
      </p:pic>
      <p:sp>
        <p:nvSpPr>
          <p:cNvPr id="13" name="TextBox 12"/>
          <p:cNvSpPr txBox="1"/>
          <p:nvPr/>
        </p:nvSpPr>
        <p:spPr>
          <a:xfrm flipH="1">
            <a:off x="9524" y="5491599"/>
            <a:ext cx="8153400" cy="1169551"/>
          </a:xfrm>
          <a:prstGeom prst="rect">
            <a:avLst/>
          </a:prstGeom>
          <a:noFill/>
        </p:spPr>
        <p:txBody>
          <a:bodyPr wrap="square" rtlCol="0">
            <a:spAutoFit/>
          </a:bodyPr>
          <a:lstStyle/>
          <a:p>
            <a:r>
              <a:rPr lang="en-US" sz="1400" dirty="0" smtClean="0"/>
              <a:t>T0 = 0 s, P0 = 2E8 fissions/s</a:t>
            </a:r>
            <a:endParaRPr lang="en-US" sz="1400" dirty="0"/>
          </a:p>
          <a:p>
            <a:r>
              <a:rPr lang="en-US" sz="1400" dirty="0" smtClean="0"/>
              <a:t>71 gU/L  V= 37.2 L</a:t>
            </a:r>
          </a:p>
          <a:p>
            <a:r>
              <a:rPr lang="en-US" sz="1400" dirty="0" smtClean="0"/>
              <a:t>Peak Power = 4.9E14 fissions/s Total Fissions = 5.1E16  </a:t>
            </a:r>
          </a:p>
          <a:p>
            <a:r>
              <a:rPr lang="en-US" sz="1400" dirty="0" smtClean="0"/>
              <a:t>Total Reactivity  = $0.38  T2 = 8.5 s</a:t>
            </a:r>
          </a:p>
          <a:p>
            <a:r>
              <a:rPr lang="en-US" sz="1400" dirty="0" smtClean="0"/>
              <a:t>Time to 1E14 fissions/s = 160 s  Time to  6E15 fissions (~ 0.2 Gy air) = 182 s</a:t>
            </a:r>
          </a:p>
        </p:txBody>
      </p:sp>
      <p:pic>
        <p:nvPicPr>
          <p:cNvPr id="14" name="Picture 13"/>
          <p:cNvPicPr>
            <a:picLocks noChangeAspect="1"/>
          </p:cNvPicPr>
          <p:nvPr/>
        </p:nvPicPr>
        <p:blipFill>
          <a:blip r:embed="rId3"/>
          <a:stretch>
            <a:fillRect/>
          </a:stretch>
        </p:blipFill>
        <p:spPr>
          <a:xfrm>
            <a:off x="73876" y="1295400"/>
            <a:ext cx="4646606" cy="3238680"/>
          </a:xfrm>
          <a:prstGeom prst="rect">
            <a:avLst/>
          </a:prstGeom>
        </p:spPr>
      </p:pic>
      <p:sp>
        <p:nvSpPr>
          <p:cNvPr id="15" name="TextBox 14"/>
          <p:cNvSpPr txBox="1"/>
          <p:nvPr/>
        </p:nvSpPr>
        <p:spPr>
          <a:xfrm>
            <a:off x="5062845" y="4577992"/>
            <a:ext cx="4116320" cy="523220"/>
          </a:xfrm>
          <a:prstGeom prst="rect">
            <a:avLst/>
          </a:prstGeom>
          <a:noFill/>
        </p:spPr>
        <p:txBody>
          <a:bodyPr wrap="none" rtlCol="0">
            <a:spAutoFit/>
          </a:bodyPr>
          <a:lstStyle/>
          <a:p>
            <a:r>
              <a:rPr lang="en-US" sz="1400" b="1" dirty="0" smtClean="0"/>
              <a:t>Power history replicated with UNSCANIT</a:t>
            </a:r>
          </a:p>
          <a:p>
            <a:r>
              <a:rPr lang="en-US" sz="1400" b="1" dirty="0" smtClean="0"/>
              <a:t>Total fissions vs time by numerical integration</a:t>
            </a:r>
            <a:endParaRPr lang="en-US" sz="1400" b="1" dirty="0"/>
          </a:p>
        </p:txBody>
      </p:sp>
      <p:sp>
        <p:nvSpPr>
          <p:cNvPr id="16" name="Rectangle 15"/>
          <p:cNvSpPr/>
          <p:nvPr/>
        </p:nvSpPr>
        <p:spPr>
          <a:xfrm>
            <a:off x="200025" y="4594223"/>
            <a:ext cx="4371975" cy="738664"/>
          </a:xfrm>
          <a:prstGeom prst="rect">
            <a:avLst/>
          </a:prstGeom>
        </p:spPr>
        <p:txBody>
          <a:bodyPr wrap="square">
            <a:spAutoFit/>
          </a:bodyPr>
          <a:lstStyle/>
          <a:p>
            <a:r>
              <a:rPr lang="en-US" sz="1400" b="1" dirty="0"/>
              <a:t>SILENE </a:t>
            </a:r>
            <a:r>
              <a:rPr lang="en-US" sz="1400" b="1" dirty="0" smtClean="0"/>
              <a:t>S1-315 experiment from </a:t>
            </a:r>
            <a:r>
              <a:rPr lang="en-US" sz="1400" b="1" dirty="0" err="1" smtClean="0"/>
              <a:t>Barbry</a:t>
            </a:r>
            <a:r>
              <a:rPr lang="en-US" sz="1400" b="1" dirty="0" smtClean="0"/>
              <a:t> Technical </a:t>
            </a:r>
            <a:r>
              <a:rPr lang="en-US" sz="1400" b="1" dirty="0"/>
              <a:t>Note SRSC NR 89.08 (November 1989)</a:t>
            </a:r>
          </a:p>
          <a:p>
            <a:endParaRPr lang="en-US" sz="1400" dirty="0"/>
          </a:p>
        </p:txBody>
      </p:sp>
    </p:spTree>
    <p:extLst>
      <p:ext uri="{BB962C8B-B14F-4D97-AF65-F5344CB8AC3E}">
        <p14:creationId xmlns:p14="http://schemas.microsoft.com/office/powerpoint/2010/main" val="1239342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8200" y="420782"/>
            <a:ext cx="4448566" cy="5792567"/>
          </a:xfrm>
        </p:spPr>
      </p:pic>
      <p:sp>
        <p:nvSpPr>
          <p:cNvPr id="2" name="Title 1"/>
          <p:cNvSpPr>
            <a:spLocks noGrp="1"/>
          </p:cNvSpPr>
          <p:nvPr>
            <p:ph type="title"/>
          </p:nvPr>
        </p:nvSpPr>
        <p:spPr>
          <a:xfrm>
            <a:off x="-40341" y="-189948"/>
            <a:ext cx="9067800" cy="593725"/>
          </a:xfrm>
        </p:spPr>
        <p:txBody>
          <a:bodyPr/>
          <a:lstStyle/>
          <a:p>
            <a:r>
              <a:rPr lang="en-US" dirty="0" smtClean="0"/>
              <a:t>First Encounter with “slow” excursions in fissile solutions</a:t>
            </a: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3</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0" y="738455"/>
                <a:ext cx="4782672" cy="5586145"/>
              </a:xfrm>
              <a:prstGeom prst="rect">
                <a:avLst/>
              </a:prstGeom>
              <a:noFill/>
            </p:spPr>
            <p:txBody>
              <a:bodyPr wrap="square" rtlCol="0">
                <a:spAutoFit/>
              </a:bodyPr>
              <a:lstStyle/>
              <a:p>
                <a:r>
                  <a:rPr lang="en-US" sz="1700" dirty="0" smtClean="0"/>
                  <a:t>1979 undergraduate critical reactor lab – UCSB</a:t>
                </a:r>
              </a:p>
              <a:p>
                <a:endParaRPr lang="en-US" sz="1700" dirty="0" smtClean="0"/>
              </a:p>
              <a:p>
                <a:r>
                  <a:rPr lang="en-US" sz="1700" b="1" dirty="0" smtClean="0">
                    <a:solidFill>
                      <a:srgbClr val="FF0000"/>
                    </a:solidFill>
                  </a:rPr>
                  <a:t>10 w </a:t>
                </a:r>
                <a:r>
                  <a:rPr lang="en-US" sz="1700" dirty="0" smtClean="0"/>
                  <a:t>L-77  90% </a:t>
                </a:r>
                <a:r>
                  <a:rPr lang="en-US" sz="1700" b="1" dirty="0" smtClean="0">
                    <a:solidFill>
                      <a:srgbClr val="FF0000"/>
                    </a:solidFill>
                  </a:rPr>
                  <a:t>HEU</a:t>
                </a:r>
                <a:r>
                  <a:rPr lang="en-US" sz="1700" dirty="0" smtClean="0"/>
                  <a:t> U235 uranyl sulfate </a:t>
                </a:r>
                <a:r>
                  <a:rPr lang="en-US" sz="1700" b="1" dirty="0" smtClean="0">
                    <a:solidFill>
                      <a:srgbClr val="FF0000"/>
                    </a:solidFill>
                  </a:rPr>
                  <a:t>solution reactor</a:t>
                </a:r>
              </a:p>
              <a:p>
                <a:r>
                  <a:rPr lang="en-US" sz="1700" dirty="0" smtClean="0"/>
                  <a:t>Spherical, critical mass – 1213 g </a:t>
                </a:r>
                <a:r>
                  <a:rPr lang="en-US" sz="1700" baseline="30000" dirty="0" smtClean="0"/>
                  <a:t>235</a:t>
                </a:r>
                <a:r>
                  <a:rPr lang="en-US" sz="1700" dirty="0" smtClean="0"/>
                  <a:t>U</a:t>
                </a:r>
              </a:p>
              <a:p>
                <a:r>
                  <a:rPr lang="en-US" sz="1700" dirty="0" smtClean="0"/>
                  <a:t>Operational loading – 1225 g </a:t>
                </a:r>
                <a:r>
                  <a:rPr lang="en-US" sz="1700" baseline="30000" dirty="0" smtClean="0"/>
                  <a:t>235</a:t>
                </a:r>
                <a:r>
                  <a:rPr lang="en-US" sz="1700" dirty="0" smtClean="0"/>
                  <a:t>U </a:t>
                </a:r>
                <a:r>
                  <a:rPr lang="en-US" sz="1700" b="1" dirty="0" smtClean="0">
                    <a:solidFill>
                      <a:srgbClr val="FF0000"/>
                    </a:solidFill>
                  </a:rPr>
                  <a:t>– $0.62 </a:t>
                </a:r>
              </a:p>
              <a:p>
                <a:r>
                  <a:rPr lang="en-US" sz="1700" dirty="0" smtClean="0"/>
                  <a:t>Critical volume ~ </a:t>
                </a:r>
                <a:r>
                  <a:rPr lang="en-US" sz="1700" b="1" dirty="0" smtClean="0">
                    <a:solidFill>
                      <a:srgbClr val="FF0000"/>
                    </a:solidFill>
                  </a:rPr>
                  <a:t>30 L</a:t>
                </a:r>
                <a:r>
                  <a:rPr lang="en-US" sz="1700" dirty="0" smtClean="0"/>
                  <a:t>, ~ 40 g/L  U235</a:t>
                </a:r>
              </a:p>
              <a:p>
                <a:endParaRPr lang="en-US" sz="1700" dirty="0"/>
              </a:p>
              <a:p>
                <a:r>
                  <a:rPr lang="en-US" sz="1700" dirty="0" smtClean="0"/>
                  <a:t>“self regulating”  (negative </a:t>
                </a:r>
                <a14:m>
                  <m:oMath xmlns:m="http://schemas.openxmlformats.org/officeDocument/2006/math">
                    <m:sSub>
                      <m:sSubPr>
                        <m:ctrlPr>
                          <a:rPr lang="en-US" sz="1700" i="1" smtClean="0">
                            <a:latin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𝛼</m:t>
                        </m:r>
                      </m:e>
                      <m:sub>
                        <m:r>
                          <a:rPr lang="en-US" sz="1700" b="0" i="1" smtClean="0">
                            <a:latin typeface="Cambria Math" panose="02040503050406030204" pitchFamily="18" charset="0"/>
                          </a:rPr>
                          <m:t>𝑇</m:t>
                        </m:r>
                      </m:sub>
                    </m:sSub>
                    <m:r>
                      <a:rPr lang="en-US" sz="1700" i="1" smtClean="0">
                        <a:latin typeface="Cambria Math" panose="02040503050406030204" pitchFamily="18" charset="0"/>
                      </a:rPr>
                      <m:t>)</m:t>
                    </m:r>
                  </m:oMath>
                </a14:m>
                <a:endParaRPr lang="en-US" sz="1700" dirty="0" smtClean="0"/>
              </a:p>
              <a:p>
                <a:endParaRPr lang="en-US" sz="1700" b="1" dirty="0">
                  <a:solidFill>
                    <a:srgbClr val="FF0000"/>
                  </a:solidFill>
                </a:endParaRPr>
              </a:p>
              <a:p>
                <a:r>
                  <a:rPr lang="en-US" sz="1700" b="1" dirty="0" smtClean="0">
                    <a:solidFill>
                      <a:srgbClr val="FF0000"/>
                    </a:solidFill>
                  </a:rPr>
                  <a:t>“Several cents” </a:t>
                </a:r>
                <a:r>
                  <a:rPr lang="en-US" sz="1700" dirty="0" smtClean="0"/>
                  <a:t>above delayed critical ~ </a:t>
                </a:r>
                <a:r>
                  <a:rPr lang="en-US" sz="1700" b="1" dirty="0" smtClean="0">
                    <a:solidFill>
                      <a:srgbClr val="FF0000"/>
                    </a:solidFill>
                  </a:rPr>
                  <a:t>620 s period </a:t>
                </a:r>
              </a:p>
              <a:p>
                <a:r>
                  <a:rPr lang="en-US" sz="1700" dirty="0" smtClean="0"/>
                  <a:t>(</a:t>
                </a:r>
                <a:r>
                  <a:rPr lang="en-US" sz="1700" dirty="0" smtClean="0">
                    <a:latin typeface="Symbol" panose="05050102010706020507" pitchFamily="18" charset="2"/>
                  </a:rPr>
                  <a:t>b</a:t>
                </a:r>
                <a:r>
                  <a:rPr lang="en-US" sz="1700" dirty="0" smtClean="0"/>
                  <a:t>=0.008</a:t>
                </a:r>
                <a:r>
                  <a:rPr lang="en-US" sz="1700" dirty="0" smtClean="0">
                    <a:latin typeface="Freestyle Script" panose="030804020302050B0404" pitchFamily="66" charset="0"/>
                  </a:rPr>
                  <a:t> </a:t>
                </a:r>
                <a:r>
                  <a:rPr lang="en-US" sz="1700" dirty="0"/>
                  <a:t>, </a:t>
                </a:r>
                <a:r>
                  <a:rPr lang="en-US" sz="1700" dirty="0" smtClean="0">
                    <a:latin typeface="Freestyle Script" panose="030804020302050B0404" pitchFamily="66" charset="0"/>
                  </a:rPr>
                  <a:t>l </a:t>
                </a:r>
                <a:r>
                  <a:rPr lang="en-US" sz="1700" dirty="0" smtClean="0"/>
                  <a:t>= </a:t>
                </a:r>
                <a:r>
                  <a:rPr lang="en-US" sz="1700" dirty="0" smtClean="0">
                    <a:latin typeface="+mj-lt"/>
                  </a:rPr>
                  <a:t>78 </a:t>
                </a:r>
                <a:r>
                  <a:rPr lang="en-US" sz="1700" dirty="0" err="1" smtClean="0">
                    <a:latin typeface="Symbol" panose="05050102010706020507" pitchFamily="18" charset="2"/>
                  </a:rPr>
                  <a:t>m</a:t>
                </a:r>
                <a:r>
                  <a:rPr lang="en-US" sz="1700" dirty="0" err="1" smtClean="0">
                    <a:latin typeface="+mj-lt"/>
                  </a:rPr>
                  <a:t>s</a:t>
                </a:r>
                <a:r>
                  <a:rPr lang="en-US" sz="1700" dirty="0" smtClean="0">
                    <a:latin typeface="+mj-lt"/>
                  </a:rPr>
                  <a:t>,</a:t>
                </a:r>
                <a:r>
                  <a:rPr lang="en-US" sz="1700" dirty="0" smtClean="0">
                    <a:latin typeface="Symbol" panose="05050102010706020507" pitchFamily="18" charset="2"/>
                  </a:rPr>
                  <a:t> l </a:t>
                </a:r>
                <a:r>
                  <a:rPr lang="en-US" sz="1700" dirty="0" smtClean="0">
                    <a:latin typeface="+mj-lt"/>
                  </a:rPr>
                  <a:t>= 0.08 s)</a:t>
                </a:r>
              </a:p>
              <a:p>
                <a:r>
                  <a:rPr lang="en-US" sz="1700" b="1" dirty="0" smtClean="0">
                    <a:solidFill>
                      <a:srgbClr val="FF0000"/>
                    </a:solidFill>
                  </a:rPr>
                  <a:t>1 watt to 5 watts ~ 17 min</a:t>
                </a:r>
              </a:p>
              <a:p>
                <a:endParaRPr lang="en-US" sz="1700" dirty="0"/>
              </a:p>
              <a:p>
                <a:r>
                  <a:rPr lang="en-US" sz="1700" b="1" dirty="0" smtClean="0"/>
                  <a:t>IF 1 watt → 3 kW  in 61 s for $0.62  </a:t>
                </a:r>
              </a:p>
              <a:p>
                <a:r>
                  <a:rPr lang="en-US" sz="1700" b="1" dirty="0" smtClean="0"/>
                  <a:t>T2 (doubling time) ~ 5.3 s  (calculated w/o temperature compensation)</a:t>
                </a:r>
              </a:p>
              <a:p>
                <a:endParaRPr lang="en-US" sz="1700" b="1" dirty="0"/>
              </a:p>
              <a:p>
                <a:r>
                  <a:rPr lang="en-US" sz="1700" b="1" dirty="0" smtClean="0">
                    <a:solidFill>
                      <a:srgbClr val="FF0000"/>
                    </a:solidFill>
                  </a:rPr>
                  <a:t>Excess reactivity of &lt; dozen grams </a:t>
                </a:r>
                <a:r>
                  <a:rPr lang="en-US" sz="1700" b="1" baseline="30000" dirty="0" smtClean="0">
                    <a:solidFill>
                      <a:srgbClr val="FF0000"/>
                    </a:solidFill>
                  </a:rPr>
                  <a:t>235</a:t>
                </a:r>
                <a:r>
                  <a:rPr lang="en-US" sz="1700" b="1" dirty="0" smtClean="0">
                    <a:solidFill>
                      <a:srgbClr val="FF0000"/>
                    </a:solidFill>
                  </a:rPr>
                  <a:t>U describes MAC power levels (kW)</a:t>
                </a:r>
              </a:p>
            </p:txBody>
          </p:sp>
        </mc:Choice>
        <mc:Fallback xmlns="">
          <p:sp>
            <p:nvSpPr>
              <p:cNvPr id="6" name="TextBox 5"/>
              <p:cNvSpPr txBox="1">
                <a:spLocks noRot="1" noChangeAspect="1" noMove="1" noResize="1" noEditPoints="1" noAdjustHandles="1" noChangeArrowheads="1" noChangeShapeType="1" noTextEdit="1"/>
              </p:cNvSpPr>
              <p:nvPr/>
            </p:nvSpPr>
            <p:spPr>
              <a:xfrm>
                <a:off x="0" y="738455"/>
                <a:ext cx="4782672" cy="5586145"/>
              </a:xfrm>
              <a:prstGeom prst="rect">
                <a:avLst/>
              </a:prstGeom>
              <a:blipFill rotWithShape="0">
                <a:blip r:embed="rId3"/>
                <a:stretch>
                  <a:fillRect l="-764" t="-327" r="-764" b="-436"/>
                </a:stretch>
              </a:blipFill>
            </p:spPr>
            <p:txBody>
              <a:bodyPr/>
              <a:lstStyle/>
              <a:p>
                <a:r>
                  <a:rPr lang="en-US">
                    <a:noFill/>
                  </a:rPr>
                  <a:t> </a:t>
                </a:r>
              </a:p>
            </p:txBody>
          </p:sp>
        </mc:Fallback>
      </mc:AlternateContent>
      <p:sp>
        <p:nvSpPr>
          <p:cNvPr id="10" name="TextBox 9"/>
          <p:cNvSpPr txBox="1"/>
          <p:nvPr/>
        </p:nvSpPr>
        <p:spPr>
          <a:xfrm>
            <a:off x="4979556" y="6353273"/>
            <a:ext cx="4047903" cy="307777"/>
          </a:xfrm>
          <a:prstGeom prst="rect">
            <a:avLst/>
          </a:prstGeom>
          <a:noFill/>
        </p:spPr>
        <p:txBody>
          <a:bodyPr wrap="none" rtlCol="0">
            <a:spAutoFit/>
          </a:bodyPr>
          <a:lstStyle/>
          <a:p>
            <a:r>
              <a:rPr lang="en-US" sz="1400" b="1" dirty="0" smtClean="0"/>
              <a:t>From </a:t>
            </a:r>
            <a:r>
              <a:rPr lang="en-US" sz="1400" b="1" dirty="0" err="1" smtClean="0"/>
              <a:t>Profio</a:t>
            </a:r>
            <a:r>
              <a:rPr lang="en-US" sz="1400" b="1" dirty="0" smtClean="0"/>
              <a:t>, “Experimental Reactor Physics”</a:t>
            </a:r>
            <a:endParaRPr lang="en-US" sz="1400" b="1" dirty="0"/>
          </a:p>
        </p:txBody>
      </p:sp>
    </p:spTree>
    <p:extLst>
      <p:ext uri="{BB962C8B-B14F-4D97-AF65-F5344CB8AC3E}">
        <p14:creationId xmlns:p14="http://schemas.microsoft.com/office/powerpoint/2010/main" val="2163120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Straight Connector 97"/>
          <p:cNvCxnSpPr/>
          <p:nvPr/>
        </p:nvCxnSpPr>
        <p:spPr>
          <a:xfrm>
            <a:off x="4857485" y="4921583"/>
            <a:ext cx="1159835"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0"/>
            <a:ext cx="9143998" cy="392730"/>
          </a:xfrm>
        </p:spPr>
        <p:txBody>
          <a:bodyPr/>
          <a:lstStyle/>
          <a:p>
            <a:r>
              <a:rPr lang="en-US" dirty="0" smtClean="0"/>
              <a:t>MAC and </a:t>
            </a:r>
            <a:r>
              <a:rPr lang="en-US" dirty="0"/>
              <a:t>Appendix </a:t>
            </a:r>
            <a:r>
              <a:rPr lang="en-US" dirty="0" smtClean="0"/>
              <a:t>A  Interrelationship</a:t>
            </a:r>
            <a:endParaRPr lang="en-US" dirty="0"/>
          </a:p>
        </p:txBody>
      </p:sp>
      <p:sp>
        <p:nvSpPr>
          <p:cNvPr id="4" name="Slide Number Placeholder 3"/>
          <p:cNvSpPr>
            <a:spLocks noGrp="1"/>
          </p:cNvSpPr>
          <p:nvPr>
            <p:ph type="sldNum" sz="quarter" idx="12"/>
          </p:nvPr>
        </p:nvSpPr>
        <p:spPr>
          <a:xfrm>
            <a:off x="6444056" y="5645202"/>
            <a:ext cx="457200" cy="365125"/>
          </a:xfrm>
        </p:spPr>
        <p:txBody>
          <a:bodyPr/>
          <a:lstStyle/>
          <a:p>
            <a:pPr>
              <a:defRPr/>
            </a:pPr>
            <a:fld id="{2CE61A14-1810-48E4-8E95-F6A74C1A9C7A}" type="slidenum">
              <a:rPr lang="en-US" smtClean="0"/>
              <a:pPr>
                <a:defRPr/>
              </a:pPr>
              <a:t>4</a:t>
            </a:fld>
            <a:endParaRPr lang="en-US" dirty="0"/>
          </a:p>
        </p:txBody>
      </p:sp>
      <p:sp>
        <p:nvSpPr>
          <p:cNvPr id="6" name="TextBox 5"/>
          <p:cNvSpPr txBox="1"/>
          <p:nvPr/>
        </p:nvSpPr>
        <p:spPr>
          <a:xfrm>
            <a:off x="1148336" y="677612"/>
            <a:ext cx="1981200" cy="923330"/>
          </a:xfrm>
          <a:prstGeom prst="rect">
            <a:avLst/>
          </a:prstGeom>
          <a:solidFill>
            <a:srgbClr val="00B050"/>
          </a:solidFill>
          <a:ln w="28575">
            <a:solidFill>
              <a:schemeClr val="tx2"/>
            </a:solidFill>
          </a:ln>
        </p:spPr>
        <p:txBody>
          <a:bodyPr wrap="square" rtlCol="0">
            <a:spAutoFit/>
          </a:bodyPr>
          <a:lstStyle/>
          <a:p>
            <a:r>
              <a:rPr lang="en-US" b="1" dirty="0" smtClean="0">
                <a:solidFill>
                  <a:schemeClr val="bg1"/>
                </a:solidFill>
              </a:rPr>
              <a:t>ANS-8.3 (1997) 5.6 MAC 0.2 Gy/min in air</a:t>
            </a:r>
            <a:endParaRPr lang="en-US" b="1" dirty="0">
              <a:solidFill>
                <a:schemeClr val="bg1"/>
              </a:solidFill>
            </a:endParaRPr>
          </a:p>
        </p:txBody>
      </p:sp>
      <p:sp>
        <p:nvSpPr>
          <p:cNvPr id="13" name="TextBox 12"/>
          <p:cNvSpPr txBox="1"/>
          <p:nvPr/>
        </p:nvSpPr>
        <p:spPr>
          <a:xfrm>
            <a:off x="2984139" y="3211937"/>
            <a:ext cx="1828800" cy="646331"/>
          </a:xfrm>
          <a:prstGeom prst="rect">
            <a:avLst/>
          </a:prstGeom>
          <a:solidFill>
            <a:schemeClr val="tx2">
              <a:lumMod val="60000"/>
              <a:lumOff val="40000"/>
            </a:schemeClr>
          </a:solidFill>
          <a:ln w="22225">
            <a:solidFill>
              <a:schemeClr val="tx2"/>
            </a:solidFill>
          </a:ln>
        </p:spPr>
        <p:txBody>
          <a:bodyPr wrap="square" rtlCol="0">
            <a:spAutoFit/>
          </a:bodyPr>
          <a:lstStyle/>
          <a:p>
            <a:r>
              <a:rPr lang="en-US" b="1" dirty="0" smtClean="0">
                <a:solidFill>
                  <a:schemeClr val="bg1"/>
                </a:solidFill>
              </a:rPr>
              <a:t>Notes accident dosimetry</a:t>
            </a:r>
            <a:endParaRPr lang="en-US" b="1" dirty="0">
              <a:solidFill>
                <a:schemeClr val="bg1"/>
              </a:solidFill>
            </a:endParaRPr>
          </a:p>
        </p:txBody>
      </p:sp>
      <p:cxnSp>
        <p:nvCxnSpPr>
          <p:cNvPr id="17" name="Straight Arrow Connector 16"/>
          <p:cNvCxnSpPr/>
          <p:nvPr/>
        </p:nvCxnSpPr>
        <p:spPr>
          <a:xfrm>
            <a:off x="3146293" y="1478686"/>
            <a:ext cx="2239928" cy="13897"/>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48941" y="4242414"/>
            <a:ext cx="2472060" cy="923330"/>
          </a:xfrm>
          <a:prstGeom prst="rect">
            <a:avLst/>
          </a:prstGeom>
          <a:solidFill>
            <a:schemeClr val="tx2">
              <a:lumMod val="60000"/>
              <a:lumOff val="40000"/>
            </a:schemeClr>
          </a:solidFill>
          <a:ln w="22225">
            <a:solidFill>
              <a:schemeClr val="tx1"/>
            </a:solidFill>
          </a:ln>
        </p:spPr>
        <p:txBody>
          <a:bodyPr wrap="square" rtlCol="0">
            <a:spAutoFit/>
          </a:bodyPr>
          <a:lstStyle/>
          <a:p>
            <a:r>
              <a:rPr lang="en-US" b="1" dirty="0" smtClean="0">
                <a:solidFill>
                  <a:schemeClr val="bg1"/>
                </a:solidFill>
              </a:rPr>
              <a:t>Notes </a:t>
            </a:r>
            <a:r>
              <a:rPr lang="en-US" b="1" dirty="0" smtClean="0">
                <a:solidFill>
                  <a:schemeClr val="bg1"/>
                </a:solidFill>
              </a:rPr>
              <a:t>lo-hi range of parameters CRAC </a:t>
            </a:r>
            <a:r>
              <a:rPr lang="en-US" b="1" dirty="0" smtClean="0">
                <a:solidFill>
                  <a:schemeClr val="bg1"/>
                </a:solidFill>
              </a:rPr>
              <a:t>“slow” experiments </a:t>
            </a:r>
            <a:endParaRPr lang="en-US" b="1" dirty="0">
              <a:solidFill>
                <a:schemeClr val="bg1"/>
              </a:solidFill>
            </a:endParaRPr>
          </a:p>
        </p:txBody>
      </p:sp>
      <p:sp>
        <p:nvSpPr>
          <p:cNvPr id="24" name="TextBox 23"/>
          <p:cNvSpPr txBox="1"/>
          <p:nvPr/>
        </p:nvSpPr>
        <p:spPr>
          <a:xfrm>
            <a:off x="6017321" y="3337988"/>
            <a:ext cx="1472453" cy="646331"/>
          </a:xfrm>
          <a:prstGeom prst="rect">
            <a:avLst/>
          </a:prstGeom>
          <a:solidFill>
            <a:schemeClr val="tx2">
              <a:lumMod val="60000"/>
              <a:lumOff val="40000"/>
            </a:schemeClr>
          </a:solidFill>
          <a:ln w="25400">
            <a:solidFill>
              <a:schemeClr val="tx2"/>
            </a:solidFill>
          </a:ln>
        </p:spPr>
        <p:txBody>
          <a:bodyPr wrap="square" rtlCol="0">
            <a:spAutoFit/>
          </a:bodyPr>
          <a:lstStyle/>
          <a:p>
            <a:r>
              <a:rPr lang="en-US" b="1" dirty="0" smtClean="0">
                <a:solidFill>
                  <a:schemeClr val="bg1"/>
                </a:solidFill>
              </a:rPr>
              <a:t>Gy/fission at 2 m, Gy/s</a:t>
            </a:r>
            <a:endParaRPr lang="en-US" b="1" dirty="0">
              <a:solidFill>
                <a:schemeClr val="bg1"/>
              </a:solidFill>
            </a:endParaRPr>
          </a:p>
        </p:txBody>
      </p:sp>
      <p:sp>
        <p:nvSpPr>
          <p:cNvPr id="28" name="TextBox 27"/>
          <p:cNvSpPr txBox="1"/>
          <p:nvPr/>
        </p:nvSpPr>
        <p:spPr>
          <a:xfrm>
            <a:off x="3570256" y="891851"/>
            <a:ext cx="1411053" cy="369332"/>
          </a:xfrm>
          <a:prstGeom prst="rect">
            <a:avLst/>
          </a:prstGeom>
          <a:solidFill>
            <a:srgbClr val="00B050"/>
          </a:solidFill>
          <a:ln w="22225">
            <a:solidFill>
              <a:schemeClr val="tx2"/>
            </a:solidFill>
          </a:ln>
        </p:spPr>
        <p:txBody>
          <a:bodyPr wrap="square" rtlCol="0">
            <a:spAutoFit/>
          </a:bodyPr>
          <a:lstStyle/>
          <a:p>
            <a:pPr algn="ctr"/>
            <a:r>
              <a:rPr lang="en-US" b="1" dirty="0" smtClean="0">
                <a:solidFill>
                  <a:schemeClr val="bg1"/>
                </a:solidFill>
              </a:rPr>
              <a:t>Footnote 4</a:t>
            </a:r>
            <a:endParaRPr lang="en-US" b="1" dirty="0">
              <a:solidFill>
                <a:schemeClr val="bg1"/>
              </a:solidFill>
            </a:endParaRPr>
          </a:p>
        </p:txBody>
      </p:sp>
      <p:sp>
        <p:nvSpPr>
          <p:cNvPr id="31" name="TextBox 30"/>
          <p:cNvSpPr txBox="1"/>
          <p:nvPr/>
        </p:nvSpPr>
        <p:spPr>
          <a:xfrm>
            <a:off x="5987784" y="5317382"/>
            <a:ext cx="1706407" cy="646331"/>
          </a:xfrm>
          <a:prstGeom prst="rect">
            <a:avLst/>
          </a:prstGeom>
          <a:solidFill>
            <a:schemeClr val="tx2">
              <a:lumMod val="60000"/>
              <a:lumOff val="40000"/>
            </a:schemeClr>
          </a:solidFill>
          <a:ln w="25400">
            <a:solidFill>
              <a:schemeClr val="tx1"/>
            </a:solidFill>
          </a:ln>
        </p:spPr>
        <p:txBody>
          <a:bodyPr wrap="square" rtlCol="0">
            <a:spAutoFit/>
          </a:bodyPr>
          <a:lstStyle/>
          <a:p>
            <a:r>
              <a:rPr lang="en-US" b="1" i="1" dirty="0" smtClean="0">
                <a:solidFill>
                  <a:schemeClr val="bg1"/>
                </a:solidFill>
              </a:rPr>
              <a:t>0.2 </a:t>
            </a:r>
            <a:r>
              <a:rPr lang="en-US" b="1" i="1" dirty="0" err="1" smtClean="0">
                <a:solidFill>
                  <a:schemeClr val="bg1"/>
                </a:solidFill>
              </a:rPr>
              <a:t>Gy</a:t>
            </a:r>
            <a:r>
              <a:rPr lang="en-US" b="1" i="1" dirty="0" smtClean="0">
                <a:solidFill>
                  <a:schemeClr val="bg1"/>
                </a:solidFill>
              </a:rPr>
              <a:t> in 60 s reactivity</a:t>
            </a:r>
            <a:r>
              <a:rPr lang="en-US" b="1" i="1" dirty="0" smtClean="0">
                <a:solidFill>
                  <a:srgbClr val="FF0000"/>
                </a:solidFill>
              </a:rPr>
              <a:t> </a:t>
            </a:r>
            <a:endParaRPr lang="en-US" b="1" i="1" dirty="0">
              <a:solidFill>
                <a:srgbClr val="FF0000"/>
              </a:solidFill>
            </a:endParaRPr>
          </a:p>
        </p:txBody>
      </p:sp>
      <p:sp>
        <p:nvSpPr>
          <p:cNvPr id="32" name="TextBox 31"/>
          <p:cNvSpPr txBox="1"/>
          <p:nvPr/>
        </p:nvSpPr>
        <p:spPr>
          <a:xfrm>
            <a:off x="5386221" y="685800"/>
            <a:ext cx="2115670" cy="923330"/>
          </a:xfrm>
          <a:prstGeom prst="rect">
            <a:avLst/>
          </a:prstGeom>
          <a:solidFill>
            <a:srgbClr val="00B050"/>
          </a:solidFill>
          <a:ln w="28575">
            <a:solidFill>
              <a:schemeClr val="tx2"/>
            </a:solidFill>
          </a:ln>
        </p:spPr>
        <p:txBody>
          <a:bodyPr wrap="square" rtlCol="0">
            <a:spAutoFit/>
          </a:bodyPr>
          <a:lstStyle/>
          <a:p>
            <a:r>
              <a:rPr lang="en-US" b="1" dirty="0">
                <a:solidFill>
                  <a:schemeClr val="bg1"/>
                </a:solidFill>
              </a:rPr>
              <a:t>Appendix A “Characterization of a MAC”</a:t>
            </a:r>
          </a:p>
        </p:txBody>
      </p:sp>
      <p:sp>
        <p:nvSpPr>
          <p:cNvPr id="33" name="TextBox 32"/>
          <p:cNvSpPr txBox="1"/>
          <p:nvPr/>
        </p:nvSpPr>
        <p:spPr>
          <a:xfrm>
            <a:off x="2860805" y="2136599"/>
            <a:ext cx="1982607" cy="923330"/>
          </a:xfrm>
          <a:prstGeom prst="rect">
            <a:avLst/>
          </a:prstGeom>
          <a:solidFill>
            <a:schemeClr val="tx2">
              <a:lumMod val="60000"/>
              <a:lumOff val="40000"/>
            </a:schemeClr>
          </a:solidFill>
          <a:ln w="22225">
            <a:solidFill>
              <a:schemeClr val="tx2"/>
            </a:solidFill>
          </a:ln>
        </p:spPr>
        <p:txBody>
          <a:bodyPr wrap="square" rtlCol="0">
            <a:spAutoFit/>
          </a:bodyPr>
          <a:lstStyle/>
          <a:p>
            <a:r>
              <a:rPr lang="en-US" b="1" dirty="0" smtClean="0">
                <a:solidFill>
                  <a:schemeClr val="bg1"/>
                </a:solidFill>
              </a:rPr>
              <a:t>Notes the dose, time, distance consideration</a:t>
            </a:r>
            <a:endParaRPr lang="en-US" b="1" dirty="0">
              <a:solidFill>
                <a:schemeClr val="bg1"/>
              </a:solidFill>
            </a:endParaRPr>
          </a:p>
        </p:txBody>
      </p:sp>
      <p:sp>
        <p:nvSpPr>
          <p:cNvPr id="34" name="TextBox 33"/>
          <p:cNvSpPr txBox="1"/>
          <p:nvPr/>
        </p:nvSpPr>
        <p:spPr>
          <a:xfrm>
            <a:off x="6003247" y="2136599"/>
            <a:ext cx="1683278" cy="923330"/>
          </a:xfrm>
          <a:prstGeom prst="rect">
            <a:avLst/>
          </a:prstGeom>
          <a:solidFill>
            <a:schemeClr val="tx2">
              <a:lumMod val="60000"/>
              <a:lumOff val="40000"/>
            </a:schemeClr>
          </a:solidFill>
          <a:ln w="25400">
            <a:solidFill>
              <a:schemeClr val="tx2"/>
            </a:solidFill>
          </a:ln>
        </p:spPr>
        <p:txBody>
          <a:bodyPr wrap="square" rtlCol="0">
            <a:spAutoFit/>
          </a:bodyPr>
          <a:lstStyle/>
          <a:p>
            <a:r>
              <a:rPr lang="en-US" b="1" dirty="0">
                <a:solidFill>
                  <a:schemeClr val="bg1"/>
                </a:solidFill>
              </a:rPr>
              <a:t>0.2 Gy </a:t>
            </a:r>
            <a:r>
              <a:rPr lang="en-US" b="1" dirty="0" smtClean="0">
                <a:solidFill>
                  <a:schemeClr val="bg1"/>
                </a:solidFill>
              </a:rPr>
              <a:t>in the “first minute” at 2 m</a:t>
            </a:r>
            <a:endParaRPr lang="en-US" dirty="0">
              <a:solidFill>
                <a:schemeClr val="bg1"/>
              </a:solidFill>
            </a:endParaRPr>
          </a:p>
        </p:txBody>
      </p:sp>
      <p:cxnSp>
        <p:nvCxnSpPr>
          <p:cNvPr id="40" name="Elbow Connector 39"/>
          <p:cNvCxnSpPr/>
          <p:nvPr/>
        </p:nvCxnSpPr>
        <p:spPr>
          <a:xfrm rot="10800000" flipV="1">
            <a:off x="4832853" y="1940743"/>
            <a:ext cx="706554" cy="412154"/>
          </a:xfrm>
          <a:prstGeom prst="bentConnector3">
            <a:avLst>
              <a:gd name="adj1" fmla="val -1386"/>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4" idx="2"/>
            <a:endCxn id="6" idx="2"/>
          </p:cNvCxnSpPr>
          <p:nvPr/>
        </p:nvCxnSpPr>
        <p:spPr>
          <a:xfrm rot="5400000" flipH="1">
            <a:off x="2201103" y="1538775"/>
            <a:ext cx="4409385" cy="4533720"/>
          </a:xfrm>
          <a:prstGeom prst="bentConnector3">
            <a:avLst>
              <a:gd name="adj1" fmla="val -5184"/>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903182" y="4473152"/>
            <a:ext cx="1958959" cy="646331"/>
          </a:xfrm>
          <a:prstGeom prst="rect">
            <a:avLst/>
          </a:prstGeom>
          <a:solidFill>
            <a:schemeClr val="tx2">
              <a:lumMod val="60000"/>
              <a:lumOff val="40000"/>
            </a:schemeClr>
          </a:solidFill>
          <a:ln w="25400">
            <a:solidFill>
              <a:schemeClr val="tx2"/>
            </a:solidFill>
          </a:ln>
        </p:spPr>
        <p:txBody>
          <a:bodyPr wrap="square" rtlCol="0">
            <a:spAutoFit/>
          </a:bodyPr>
          <a:lstStyle/>
          <a:p>
            <a:r>
              <a:rPr lang="en-US" b="1" dirty="0" smtClean="0">
                <a:solidFill>
                  <a:schemeClr val="bg1"/>
                </a:solidFill>
              </a:rPr>
              <a:t>reactivity, peak, average </a:t>
            </a:r>
            <a:r>
              <a:rPr lang="en-US" b="1" dirty="0" err="1" smtClean="0">
                <a:solidFill>
                  <a:schemeClr val="bg1"/>
                </a:solidFill>
              </a:rPr>
              <a:t>fiss</a:t>
            </a:r>
            <a:r>
              <a:rPr lang="en-US" b="1" dirty="0" smtClean="0">
                <a:solidFill>
                  <a:schemeClr val="bg1"/>
                </a:solidFill>
              </a:rPr>
              <a:t>/s</a:t>
            </a:r>
            <a:endParaRPr lang="en-US" b="1" dirty="0">
              <a:solidFill>
                <a:schemeClr val="bg1"/>
              </a:solidFill>
            </a:endParaRPr>
          </a:p>
        </p:txBody>
      </p:sp>
      <p:cxnSp>
        <p:nvCxnSpPr>
          <p:cNvPr id="57" name="Elbow Connector 56"/>
          <p:cNvCxnSpPr/>
          <p:nvPr/>
        </p:nvCxnSpPr>
        <p:spPr>
          <a:xfrm rot="5400000">
            <a:off x="4220219" y="2226007"/>
            <a:ext cx="1936997" cy="735436"/>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Elbow Connector 58"/>
          <p:cNvCxnSpPr>
            <a:endCxn id="19" idx="3"/>
          </p:cNvCxnSpPr>
          <p:nvPr/>
        </p:nvCxnSpPr>
        <p:spPr>
          <a:xfrm rot="5400000">
            <a:off x="4596204" y="3746924"/>
            <a:ext cx="1181952" cy="732358"/>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p:cNvCxnSpPr/>
          <p:nvPr/>
        </p:nvCxnSpPr>
        <p:spPr>
          <a:xfrm rot="5400000">
            <a:off x="4684884" y="4733016"/>
            <a:ext cx="1015430" cy="710421"/>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370474" y="5403880"/>
            <a:ext cx="1472453" cy="369332"/>
          </a:xfrm>
          <a:prstGeom prst="rect">
            <a:avLst/>
          </a:prstGeom>
          <a:solidFill>
            <a:schemeClr val="tx2">
              <a:lumMod val="60000"/>
              <a:lumOff val="40000"/>
            </a:schemeClr>
          </a:solidFill>
          <a:ln w="25400">
            <a:solidFill>
              <a:schemeClr val="tx2"/>
            </a:solidFill>
          </a:ln>
        </p:spPr>
        <p:txBody>
          <a:bodyPr wrap="square" rtlCol="0">
            <a:spAutoFit/>
          </a:bodyPr>
          <a:lstStyle/>
          <a:p>
            <a:r>
              <a:rPr lang="en-US" b="1" dirty="0" smtClean="0">
                <a:solidFill>
                  <a:schemeClr val="bg1"/>
                </a:solidFill>
              </a:rPr>
              <a:t>Concludes</a:t>
            </a:r>
            <a:endParaRPr lang="en-US" b="1" dirty="0">
              <a:solidFill>
                <a:schemeClr val="bg1"/>
              </a:solidFill>
            </a:endParaRPr>
          </a:p>
        </p:txBody>
      </p:sp>
      <p:cxnSp>
        <p:nvCxnSpPr>
          <p:cNvPr id="67" name="Straight Connector 66"/>
          <p:cNvCxnSpPr>
            <a:stCxn id="33" idx="3"/>
            <a:endCxn id="34" idx="1"/>
          </p:cNvCxnSpPr>
          <p:nvPr/>
        </p:nvCxnSpPr>
        <p:spPr>
          <a:xfrm>
            <a:off x="4843412" y="2598264"/>
            <a:ext cx="1159835"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806303" y="3677622"/>
            <a:ext cx="1159835"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786163" y="2205021"/>
            <a:ext cx="1471594" cy="584775"/>
          </a:xfrm>
          <a:prstGeom prst="rect">
            <a:avLst/>
          </a:prstGeom>
          <a:noFill/>
        </p:spPr>
        <p:txBody>
          <a:bodyPr wrap="square" rtlCol="0">
            <a:spAutoFit/>
          </a:bodyPr>
          <a:lstStyle/>
          <a:p>
            <a:r>
              <a:rPr lang="en-US" sz="1600" b="1" dirty="0" smtClean="0">
                <a:solidFill>
                  <a:srgbClr val="0000CC"/>
                </a:solidFill>
              </a:rPr>
              <a:t>First paragraph </a:t>
            </a:r>
            <a:endParaRPr lang="en-US" sz="1600" b="1" dirty="0">
              <a:solidFill>
                <a:srgbClr val="0000CC"/>
              </a:solidFill>
            </a:endParaRPr>
          </a:p>
        </p:txBody>
      </p:sp>
      <p:cxnSp>
        <p:nvCxnSpPr>
          <p:cNvPr id="100" name="Straight Connector 99"/>
          <p:cNvCxnSpPr/>
          <p:nvPr/>
        </p:nvCxnSpPr>
        <p:spPr>
          <a:xfrm>
            <a:off x="4806302" y="5753790"/>
            <a:ext cx="1159835"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7816921" y="5606940"/>
            <a:ext cx="1471594" cy="584775"/>
          </a:xfrm>
          <a:prstGeom prst="rect">
            <a:avLst/>
          </a:prstGeom>
          <a:noFill/>
        </p:spPr>
        <p:txBody>
          <a:bodyPr wrap="square" rtlCol="0">
            <a:spAutoFit/>
          </a:bodyPr>
          <a:lstStyle/>
          <a:p>
            <a:r>
              <a:rPr lang="en-US" sz="1600" b="1" dirty="0" smtClean="0">
                <a:solidFill>
                  <a:srgbClr val="0000CC"/>
                </a:solidFill>
              </a:rPr>
              <a:t>Last sentence</a:t>
            </a:r>
            <a:endParaRPr lang="en-US" sz="1600" b="1" dirty="0">
              <a:solidFill>
                <a:srgbClr val="0000CC"/>
              </a:solidFill>
            </a:endParaRPr>
          </a:p>
        </p:txBody>
      </p:sp>
      <p:sp>
        <p:nvSpPr>
          <p:cNvPr id="108" name="TextBox 107"/>
          <p:cNvSpPr txBox="1"/>
          <p:nvPr/>
        </p:nvSpPr>
        <p:spPr>
          <a:xfrm>
            <a:off x="7786163" y="3190331"/>
            <a:ext cx="1196663" cy="830997"/>
          </a:xfrm>
          <a:prstGeom prst="rect">
            <a:avLst/>
          </a:prstGeom>
          <a:noFill/>
        </p:spPr>
        <p:txBody>
          <a:bodyPr wrap="square" rtlCol="0">
            <a:spAutoFit/>
          </a:bodyPr>
          <a:lstStyle/>
          <a:p>
            <a:r>
              <a:rPr lang="en-US" sz="1600" b="1" dirty="0" smtClean="0"/>
              <a:t>Actually Tissue dose</a:t>
            </a:r>
            <a:endParaRPr lang="en-US" sz="1600" b="1" dirty="0"/>
          </a:p>
        </p:txBody>
      </p:sp>
      <p:sp>
        <p:nvSpPr>
          <p:cNvPr id="109" name="TextBox 108"/>
          <p:cNvSpPr txBox="1"/>
          <p:nvPr/>
        </p:nvSpPr>
        <p:spPr>
          <a:xfrm>
            <a:off x="7844259" y="4220505"/>
            <a:ext cx="1416917" cy="1077218"/>
          </a:xfrm>
          <a:prstGeom prst="rect">
            <a:avLst/>
          </a:prstGeom>
          <a:noFill/>
        </p:spPr>
        <p:txBody>
          <a:bodyPr wrap="square" rtlCol="0">
            <a:spAutoFit/>
          </a:bodyPr>
          <a:lstStyle/>
          <a:p>
            <a:r>
              <a:rPr lang="en-US" sz="1600" b="1" dirty="0" smtClean="0"/>
              <a:t>Mixes values across experiments</a:t>
            </a:r>
            <a:endParaRPr lang="en-US" sz="1600" b="1" dirty="0"/>
          </a:p>
        </p:txBody>
      </p:sp>
      <p:sp>
        <p:nvSpPr>
          <p:cNvPr id="115" name="TextBox 114"/>
          <p:cNvSpPr txBox="1"/>
          <p:nvPr/>
        </p:nvSpPr>
        <p:spPr>
          <a:xfrm>
            <a:off x="15381" y="6331611"/>
            <a:ext cx="8537337" cy="369332"/>
          </a:xfrm>
          <a:prstGeom prst="rect">
            <a:avLst/>
          </a:prstGeom>
          <a:noFill/>
        </p:spPr>
        <p:txBody>
          <a:bodyPr wrap="none" rtlCol="0">
            <a:spAutoFit/>
          </a:bodyPr>
          <a:lstStyle/>
          <a:p>
            <a:r>
              <a:rPr lang="en-US" b="1" dirty="0" smtClean="0">
                <a:solidFill>
                  <a:srgbClr val="FF0000"/>
                </a:solidFill>
              </a:rPr>
              <a:t>A “plausible” CRAC slow excursion power history can address these issues</a:t>
            </a:r>
            <a:endParaRPr lang="en-US" b="1" dirty="0">
              <a:solidFill>
                <a:srgbClr val="FF0000"/>
              </a:solidFill>
            </a:endParaRPr>
          </a:p>
        </p:txBody>
      </p:sp>
      <p:sp>
        <p:nvSpPr>
          <p:cNvPr id="116" name="TextBox 115"/>
          <p:cNvSpPr txBox="1"/>
          <p:nvPr/>
        </p:nvSpPr>
        <p:spPr>
          <a:xfrm>
            <a:off x="10851" y="5101299"/>
            <a:ext cx="2022493" cy="738664"/>
          </a:xfrm>
          <a:prstGeom prst="rect">
            <a:avLst/>
          </a:prstGeom>
          <a:noFill/>
        </p:spPr>
        <p:txBody>
          <a:bodyPr wrap="square" rtlCol="0">
            <a:spAutoFit/>
          </a:bodyPr>
          <a:lstStyle/>
          <a:p>
            <a:r>
              <a:rPr lang="en-US" sz="1400" b="1" dirty="0" smtClean="0"/>
              <a:t>Is the “few cents” valid for 0.2 Gy/min in air?</a:t>
            </a:r>
            <a:endParaRPr lang="en-US" sz="1400" b="1" dirty="0"/>
          </a:p>
        </p:txBody>
      </p:sp>
      <p:sp>
        <p:nvSpPr>
          <p:cNvPr id="117" name="TextBox 116"/>
          <p:cNvSpPr txBox="1"/>
          <p:nvPr/>
        </p:nvSpPr>
        <p:spPr>
          <a:xfrm>
            <a:off x="-26939" y="1932329"/>
            <a:ext cx="2046518" cy="954107"/>
          </a:xfrm>
          <a:prstGeom prst="rect">
            <a:avLst/>
          </a:prstGeom>
          <a:noFill/>
        </p:spPr>
        <p:txBody>
          <a:bodyPr wrap="square" rtlCol="0">
            <a:spAutoFit/>
          </a:bodyPr>
          <a:lstStyle/>
          <a:p>
            <a:r>
              <a:rPr lang="en-US" sz="1400" b="1" dirty="0" smtClean="0"/>
              <a:t>Why is 0.2 Gy within 60 s implied as the 1997 suggested  MAC (a rate)? </a:t>
            </a:r>
            <a:endParaRPr lang="en-US" sz="1400" b="1" dirty="0"/>
          </a:p>
        </p:txBody>
      </p:sp>
      <p:sp>
        <p:nvSpPr>
          <p:cNvPr id="118" name="TextBox 117"/>
          <p:cNvSpPr txBox="1"/>
          <p:nvPr/>
        </p:nvSpPr>
        <p:spPr>
          <a:xfrm>
            <a:off x="-7830" y="3099241"/>
            <a:ext cx="2072973" cy="738664"/>
          </a:xfrm>
          <a:prstGeom prst="rect">
            <a:avLst/>
          </a:prstGeom>
          <a:noFill/>
        </p:spPr>
        <p:txBody>
          <a:bodyPr wrap="square" rtlCol="0">
            <a:spAutoFit/>
          </a:bodyPr>
          <a:lstStyle/>
          <a:p>
            <a:r>
              <a:rPr lang="en-US" sz="1400" b="1" dirty="0" smtClean="0"/>
              <a:t>Is Average Power really Total Fissions/Total Time? </a:t>
            </a:r>
            <a:endParaRPr lang="en-US" sz="1400" b="1" dirty="0"/>
          </a:p>
        </p:txBody>
      </p:sp>
      <p:sp>
        <p:nvSpPr>
          <p:cNvPr id="120" name="TextBox 119"/>
          <p:cNvSpPr txBox="1"/>
          <p:nvPr/>
        </p:nvSpPr>
        <p:spPr>
          <a:xfrm>
            <a:off x="0" y="4104629"/>
            <a:ext cx="1900221" cy="738664"/>
          </a:xfrm>
          <a:prstGeom prst="rect">
            <a:avLst/>
          </a:prstGeom>
          <a:noFill/>
        </p:spPr>
        <p:txBody>
          <a:bodyPr wrap="square" rtlCol="0">
            <a:spAutoFit/>
          </a:bodyPr>
          <a:lstStyle/>
          <a:p>
            <a:r>
              <a:rPr lang="en-US" sz="1400" b="1" dirty="0" smtClean="0"/>
              <a:t>What is the difference between air and tissue?</a:t>
            </a:r>
            <a:endParaRPr lang="en-US" sz="1400" b="1" dirty="0"/>
          </a:p>
        </p:txBody>
      </p:sp>
    </p:spTree>
    <p:extLst>
      <p:ext uri="{BB962C8B-B14F-4D97-AF65-F5344CB8AC3E}">
        <p14:creationId xmlns:p14="http://schemas.microsoft.com/office/powerpoint/2010/main" val="2290604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 y="-152400"/>
            <a:ext cx="8534400" cy="593725"/>
          </a:xfrm>
        </p:spPr>
        <p:txBody>
          <a:bodyPr/>
          <a:lstStyle/>
          <a:p>
            <a:r>
              <a:rPr lang="en-US" dirty="0" smtClean="0"/>
              <a:t>Appendix </a:t>
            </a:r>
            <a:r>
              <a:rPr lang="en-US" dirty="0" smtClean="0"/>
              <a:t>A CRAC </a:t>
            </a:r>
            <a:r>
              <a:rPr lang="en-US" dirty="0" smtClean="0"/>
              <a:t>“Average Power” → </a:t>
            </a:r>
            <a:r>
              <a:rPr lang="en-US" dirty="0" smtClean="0"/>
              <a:t>MAC </a:t>
            </a: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5</a:t>
            </a:fld>
            <a:endParaRPr lang="en-US" dirty="0"/>
          </a:p>
        </p:txBody>
      </p:sp>
      <mc:AlternateContent xmlns:mc="http://schemas.openxmlformats.org/markup-compatibility/2006">
        <mc:Choice xmlns:a14="http://schemas.microsoft.com/office/drawing/2010/main" Requires="a14">
          <p:sp>
            <p:nvSpPr>
              <p:cNvPr id="7" name="Rectangle 6"/>
              <p:cNvSpPr/>
              <p:nvPr/>
            </p:nvSpPr>
            <p:spPr>
              <a:xfrm>
                <a:off x="511499" y="5307316"/>
                <a:ext cx="3738768" cy="805733"/>
              </a:xfrm>
              <a:prstGeom prst="rect">
                <a:avLst/>
              </a:prstGeom>
              <a:solidFill>
                <a:schemeClr val="tx2">
                  <a:lumMod val="75000"/>
                </a:schemeClr>
              </a:solidFill>
            </p:spPr>
            <p:txBody>
              <a:bodyPr wrap="square">
                <a:spAutoFit/>
              </a:bodyPr>
              <a:lstStyle/>
              <a:p>
                <a14:m>
                  <m:oMath xmlns:m="http://schemas.openxmlformats.org/officeDocument/2006/math">
                    <m:f>
                      <m:fPr>
                        <m:ctrlPr>
                          <a:rPr lang="en-US" sz="2400" i="1" smtClean="0">
                            <a:solidFill>
                              <a:schemeClr val="bg1"/>
                            </a:solidFill>
                            <a:latin typeface="Cambria Math" panose="02040503050406030204" pitchFamily="18" charset="0"/>
                          </a:rPr>
                        </m:ctrlPr>
                      </m:fPr>
                      <m:num>
                        <m:d>
                          <m:dPr>
                            <m:begChr m:val="["/>
                            <m:endChr m:val="]"/>
                            <m:ctrlPr>
                              <a:rPr lang="en-US" sz="2400" i="1">
                                <a:solidFill>
                                  <a:schemeClr val="bg1"/>
                                </a:solidFill>
                                <a:latin typeface="Cambria Math" panose="02040503050406030204" pitchFamily="18" charset="0"/>
                              </a:rPr>
                            </m:ctrlPr>
                          </m:dPr>
                          <m:e>
                            <m:r>
                              <a:rPr lang="en-US" sz="2400" i="1">
                                <a:solidFill>
                                  <a:schemeClr val="bg1"/>
                                </a:solidFill>
                                <a:latin typeface="Cambria Math" panose="02040503050406030204" pitchFamily="18" charset="0"/>
                              </a:rPr>
                              <m:t>0.2</m:t>
                            </m:r>
                            <m:r>
                              <a:rPr lang="en-US" sz="2400" i="1">
                                <a:solidFill>
                                  <a:schemeClr val="bg1"/>
                                </a:solidFill>
                                <a:latin typeface="Cambria Math" panose="02040503050406030204" pitchFamily="18" charset="0"/>
                              </a:rPr>
                              <m:t>𝐺𝑦</m:t>
                            </m:r>
                            <m:r>
                              <a:rPr lang="en-US" sz="2400" i="1">
                                <a:solidFill>
                                  <a:schemeClr val="bg1"/>
                                </a:solidFill>
                                <a:latin typeface="Cambria Math" panose="02040503050406030204" pitchFamily="18" charset="0"/>
                              </a:rPr>
                              <m:t>/</m:t>
                            </m:r>
                            <m:r>
                              <a:rPr lang="en-US" sz="2400" i="1">
                                <a:solidFill>
                                  <a:schemeClr val="bg1"/>
                                </a:solidFill>
                                <a:latin typeface="Cambria Math" panose="02040503050406030204" pitchFamily="18" charset="0"/>
                              </a:rPr>
                              <m:t>𝑚𝑖𝑛</m:t>
                            </m:r>
                          </m:e>
                        </m:d>
                      </m:num>
                      <m:den>
                        <m:d>
                          <m:dPr>
                            <m:begChr m:val="["/>
                            <m:endChr m:val="]"/>
                            <m:ctrlPr>
                              <a:rPr lang="en-US" sz="2400" i="1">
                                <a:solidFill>
                                  <a:schemeClr val="bg1"/>
                                </a:solidFill>
                                <a:latin typeface="Cambria Math" panose="02040503050406030204" pitchFamily="18" charset="0"/>
                              </a:rPr>
                            </m:ctrlPr>
                          </m:dPr>
                          <m:e>
                            <m:r>
                              <a:rPr lang="en-US" sz="2400" i="1" smtClean="0">
                                <a:solidFill>
                                  <a:srgbClr val="FFFF00"/>
                                </a:solidFill>
                                <a:latin typeface="Cambria Math" panose="02040503050406030204" pitchFamily="18" charset="0"/>
                              </a:rPr>
                              <m:t>0.008</m:t>
                            </m:r>
                            <m:f>
                              <m:fPr>
                                <m:ctrlPr>
                                  <a:rPr lang="en-US" sz="2400" i="1">
                                    <a:solidFill>
                                      <a:srgbClr val="FFFF00"/>
                                    </a:solidFill>
                                    <a:latin typeface="Cambria Math" panose="02040503050406030204" pitchFamily="18" charset="0"/>
                                  </a:rPr>
                                </m:ctrlPr>
                              </m:fPr>
                              <m:num>
                                <m:r>
                                  <a:rPr lang="en-US" sz="2400" i="1">
                                    <a:solidFill>
                                      <a:srgbClr val="FFFF00"/>
                                    </a:solidFill>
                                    <a:latin typeface="Cambria Math" panose="02040503050406030204" pitchFamily="18" charset="0"/>
                                  </a:rPr>
                                  <m:t>𝐺𝑦</m:t>
                                </m:r>
                              </m:num>
                              <m:den>
                                <m:r>
                                  <a:rPr lang="en-US" sz="2400" i="1">
                                    <a:solidFill>
                                      <a:srgbClr val="FFFF00"/>
                                    </a:solidFill>
                                    <a:latin typeface="Cambria Math" panose="02040503050406030204" pitchFamily="18" charset="0"/>
                                  </a:rPr>
                                  <m:t>𝑠</m:t>
                                </m:r>
                              </m:den>
                            </m:f>
                          </m:e>
                        </m:d>
                        <m:r>
                          <a:rPr lang="en-US" sz="2400" i="1">
                            <a:solidFill>
                              <a:schemeClr val="bg1"/>
                            </a:solidFill>
                            <a:latin typeface="Cambria Math" panose="02040503050406030204" pitchFamily="18" charset="0"/>
                          </a:rPr>
                          <m:t>∗</m:t>
                        </m:r>
                        <m:r>
                          <a:rPr lang="en-US" sz="2400" i="1" smtClean="0">
                            <a:solidFill>
                              <a:srgbClr val="FFFF00"/>
                            </a:solidFill>
                            <a:latin typeface="Cambria Math" panose="02040503050406030204" pitchFamily="18" charset="0"/>
                          </a:rPr>
                          <m:t>5</m:t>
                        </m:r>
                        <m:r>
                          <a:rPr lang="en-US" sz="2400" i="1">
                            <a:solidFill>
                              <a:schemeClr val="bg1"/>
                            </a:solidFill>
                            <a:latin typeface="Cambria Math" panose="02040503050406030204" pitchFamily="18" charset="0"/>
                          </a:rPr>
                          <m:t>∗</m:t>
                        </m:r>
                        <m:r>
                          <m:rPr>
                            <m:nor/>
                          </m:rPr>
                          <a:rPr lang="en-US" sz="2400" dirty="0">
                            <a:solidFill>
                              <a:schemeClr val="bg1"/>
                            </a:solidFill>
                            <a:latin typeface="Cambria Math" panose="02040503050406030204" pitchFamily="18" charset="0"/>
                            <a:ea typeface="Cambria Math" panose="02040503050406030204" pitchFamily="18" charset="0"/>
                          </a:rPr>
                          <m:t>60 </m:t>
                        </m:r>
                        <m:f>
                          <m:fPr>
                            <m:ctrlPr>
                              <a:rPr lang="en-US" sz="2400" i="1">
                                <a:solidFill>
                                  <a:schemeClr val="bg1"/>
                                </a:solidFill>
                                <a:latin typeface="Cambria Math" panose="02040503050406030204" pitchFamily="18" charset="0"/>
                                <a:ea typeface="Cambria Math" panose="02040503050406030204" pitchFamily="18" charset="0"/>
                              </a:rPr>
                            </m:ctrlPr>
                          </m:fPr>
                          <m:num>
                            <m:r>
                              <a:rPr lang="en-US" sz="2400" i="1">
                                <a:solidFill>
                                  <a:schemeClr val="bg1"/>
                                </a:solidFill>
                                <a:latin typeface="Cambria Math" panose="02040503050406030204" pitchFamily="18" charset="0"/>
                                <a:ea typeface="Cambria Math" panose="02040503050406030204" pitchFamily="18" charset="0"/>
                              </a:rPr>
                              <m:t>𝑠</m:t>
                            </m:r>
                          </m:num>
                          <m:den>
                            <m:r>
                              <a:rPr lang="en-US" sz="2400" i="1">
                                <a:solidFill>
                                  <a:schemeClr val="bg1"/>
                                </a:solidFill>
                                <a:latin typeface="Cambria Math" panose="02040503050406030204" pitchFamily="18" charset="0"/>
                                <a:ea typeface="Cambria Math" panose="02040503050406030204" pitchFamily="18" charset="0"/>
                              </a:rPr>
                              <m:t>𝑚𝑖𝑛</m:t>
                            </m:r>
                          </m:den>
                        </m:f>
                      </m:den>
                    </m:f>
                  </m:oMath>
                </a14:m>
                <a:r>
                  <a:rPr lang="en-US" sz="2400" dirty="0">
                    <a:solidFill>
                      <a:schemeClr val="bg1"/>
                    </a:solidFill>
                  </a:rPr>
                  <a:t>* </a:t>
                </a:r>
                <a:r>
                  <a:rPr lang="en-US" sz="2400" dirty="0">
                    <a:solidFill>
                      <a:srgbClr val="FFFF00"/>
                    </a:solidFill>
                    <a:latin typeface="Cambria Math" panose="02040503050406030204" pitchFamily="18" charset="0"/>
                    <a:ea typeface="Cambria Math" panose="02040503050406030204" pitchFamily="18" charset="0"/>
                  </a:rPr>
                  <a:t>33¢</a:t>
                </a:r>
                <a14:m>
                  <m:oMath xmlns:m="http://schemas.openxmlformats.org/officeDocument/2006/math">
                    <m:groupChr>
                      <m:groupChrPr>
                        <m:chr m:val="→"/>
                        <m:vertJc m:val="bot"/>
                        <m:ctrlPr>
                          <a:rPr lang="en-US" sz="2400" i="1">
                            <a:solidFill>
                              <a:schemeClr val="bg1"/>
                            </a:solidFill>
                            <a:latin typeface="Cambria Math" panose="02040503050406030204" pitchFamily="18" charset="0"/>
                            <a:ea typeface="Cambria Math" panose="02040503050406030204" pitchFamily="18" charset="0"/>
                          </a:rPr>
                        </m:ctrlPr>
                      </m:groupChrPr>
                      <m:e>
                        <m:r>
                          <m:rPr>
                            <m:nor/>
                          </m:rPr>
                          <a:rPr lang="en-US" sz="2400">
                            <a:solidFill>
                              <a:schemeClr val="bg1"/>
                            </a:solidFill>
                            <a:latin typeface="Cambria Math" panose="02040503050406030204" pitchFamily="18" charset="0"/>
                            <a:ea typeface="Cambria Math" panose="02040503050406030204" pitchFamily="18" charset="0"/>
                          </a:rPr>
                          <m:t>?</m:t>
                        </m:r>
                      </m:e>
                    </m:groupChr>
                    <m:r>
                      <m:rPr>
                        <m:nor/>
                      </m:rPr>
                      <a:rPr lang="en-US" sz="2400" dirty="0" smtClean="0">
                        <a:solidFill>
                          <a:srgbClr val="FFFF00"/>
                        </a:solidFill>
                        <a:latin typeface="Cambria Math" panose="02040503050406030204" pitchFamily="18" charset="0"/>
                        <a:ea typeface="Cambria Math" panose="02040503050406030204" pitchFamily="18" charset="0"/>
                      </a:rPr>
                      <m:t>3</m:t>
                    </m:r>
                    <m:r>
                      <m:rPr>
                        <m:nor/>
                      </m:rPr>
                      <a:rPr lang="en-US" sz="2400" b="0" i="0" dirty="0" smtClean="0">
                        <a:solidFill>
                          <a:schemeClr val="bg1"/>
                        </a:solidFill>
                        <a:latin typeface="Cambria Math" panose="02040503050406030204" pitchFamily="18" charset="0"/>
                        <a:ea typeface="Cambria Math" panose="02040503050406030204" pitchFamily="18" charset="0"/>
                      </a:rPr>
                      <m:t> </m:t>
                    </m:r>
                    <m:r>
                      <m:rPr>
                        <m:nor/>
                      </m:rPr>
                      <a:rPr lang="en-US" sz="2400" dirty="0">
                        <a:solidFill>
                          <a:schemeClr val="bg1"/>
                        </a:solidFill>
                        <a:latin typeface="Cambria Math" panose="02040503050406030204" pitchFamily="18" charset="0"/>
                        <a:ea typeface="Cambria Math" panose="02040503050406030204" pitchFamily="18" charset="0"/>
                      </a:rPr>
                      <m:t>¢</m:t>
                    </m:r>
                  </m:oMath>
                </a14:m>
                <a:endParaRPr lang="en-US" sz="2400" dirty="0">
                  <a:solidFill>
                    <a:schemeClr val="bg1"/>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511499" y="5307316"/>
                <a:ext cx="3738768" cy="805733"/>
              </a:xfrm>
              <a:prstGeom prst="rect">
                <a:avLst/>
              </a:prstGeom>
              <a:blipFill rotWithShape="0">
                <a:blip r:embed="rId2"/>
                <a:stretch>
                  <a:fillRect/>
                </a:stretch>
              </a:blipFill>
            </p:spPr>
            <p:txBody>
              <a:bodyPr/>
              <a:lstStyle/>
              <a:p>
                <a:r>
                  <a:rPr lang="en-US">
                    <a:noFill/>
                  </a:rPr>
                  <a:t> </a:t>
                </a:r>
              </a:p>
            </p:txBody>
          </p:sp>
        </mc:Fallback>
      </mc:AlternateContent>
      <p:sp>
        <p:nvSpPr>
          <p:cNvPr id="12" name="TextBox 11"/>
          <p:cNvSpPr txBox="1"/>
          <p:nvPr/>
        </p:nvSpPr>
        <p:spPr>
          <a:xfrm>
            <a:off x="4724400" y="5280196"/>
            <a:ext cx="3637018" cy="830997"/>
          </a:xfrm>
          <a:prstGeom prst="rect">
            <a:avLst/>
          </a:prstGeom>
          <a:noFill/>
        </p:spPr>
        <p:txBody>
          <a:bodyPr wrap="square" rtlCol="0">
            <a:spAutoFit/>
          </a:bodyPr>
          <a:lstStyle/>
          <a:p>
            <a:r>
              <a:rPr lang="en-US" sz="1600" b="1" dirty="0" smtClean="0"/>
              <a:t>Should be Gy/s in air </a:t>
            </a:r>
            <a:r>
              <a:rPr lang="en-US" sz="1600" b="1" dirty="0"/>
              <a:t>for </a:t>
            </a:r>
            <a:r>
              <a:rPr lang="en-US" sz="1600" b="1" dirty="0" smtClean="0"/>
              <a:t>correct total fissions/effective time and log(fission rate)/reactivity ~ 18</a:t>
            </a:r>
            <a:r>
              <a:rPr lang="en-US" sz="1600" b="1" dirty="0" smtClean="0">
                <a:latin typeface="Calibri" panose="020F0502020204030204" pitchFamily="34" charset="0"/>
              </a:rPr>
              <a:t>¢</a:t>
            </a:r>
            <a:endParaRPr lang="en-US" sz="1600" b="1" dirty="0"/>
          </a:p>
        </p:txBody>
      </p:sp>
      <p:sp>
        <p:nvSpPr>
          <p:cNvPr id="35" name="TextBox 34"/>
          <p:cNvSpPr txBox="1"/>
          <p:nvPr/>
        </p:nvSpPr>
        <p:spPr>
          <a:xfrm>
            <a:off x="45" y="6287297"/>
            <a:ext cx="8347926" cy="338554"/>
          </a:xfrm>
          <a:prstGeom prst="rect">
            <a:avLst/>
          </a:prstGeom>
          <a:noFill/>
        </p:spPr>
        <p:txBody>
          <a:bodyPr wrap="none" rtlCol="0">
            <a:spAutoFit/>
          </a:bodyPr>
          <a:lstStyle/>
          <a:p>
            <a:r>
              <a:rPr lang="en-US" sz="1600" b="1" dirty="0" smtClean="0"/>
              <a:t>Appendix A associates 0.008 Gy/s to 1.3E14 fissions/s and $0.33 – should be 3.3E14</a:t>
            </a:r>
            <a:endParaRPr lang="en-US" sz="1600" b="1" dirty="0"/>
          </a:p>
        </p:txBody>
      </p:sp>
      <p:pic>
        <p:nvPicPr>
          <p:cNvPr id="36" name="Picture 35"/>
          <p:cNvPicPr>
            <a:picLocks noChangeAspect="1"/>
          </p:cNvPicPr>
          <p:nvPr/>
        </p:nvPicPr>
        <p:blipFill>
          <a:blip r:embed="rId3"/>
          <a:stretch>
            <a:fillRect/>
          </a:stretch>
        </p:blipFill>
        <p:spPr>
          <a:xfrm>
            <a:off x="96409" y="545391"/>
            <a:ext cx="6279299" cy="4587678"/>
          </a:xfrm>
          <a:prstGeom prst="rect">
            <a:avLst/>
          </a:prstGeom>
        </p:spPr>
      </p:pic>
      <p:cxnSp>
        <p:nvCxnSpPr>
          <p:cNvPr id="38" name="Straight Arrow Connector 37"/>
          <p:cNvCxnSpPr/>
          <p:nvPr/>
        </p:nvCxnSpPr>
        <p:spPr>
          <a:xfrm>
            <a:off x="2057400" y="1814064"/>
            <a:ext cx="0" cy="8382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18463" y="1448901"/>
            <a:ext cx="3278846" cy="338554"/>
          </a:xfrm>
          <a:prstGeom prst="rect">
            <a:avLst/>
          </a:prstGeom>
          <a:noFill/>
        </p:spPr>
        <p:txBody>
          <a:bodyPr wrap="none" rtlCol="0">
            <a:spAutoFit/>
          </a:bodyPr>
          <a:lstStyle/>
          <a:p>
            <a:r>
              <a:rPr lang="en-US" sz="1600" b="1" dirty="0" smtClean="0"/>
              <a:t>Correct $0.33 “Average Power”</a:t>
            </a:r>
            <a:endParaRPr lang="en-US" sz="1600" b="1" dirty="0"/>
          </a:p>
        </p:txBody>
      </p:sp>
      <p:sp>
        <p:nvSpPr>
          <p:cNvPr id="41" name="TextBox 40"/>
          <p:cNvSpPr txBox="1"/>
          <p:nvPr/>
        </p:nvSpPr>
        <p:spPr>
          <a:xfrm>
            <a:off x="4485584" y="2631145"/>
            <a:ext cx="1774845" cy="338554"/>
          </a:xfrm>
          <a:prstGeom prst="rect">
            <a:avLst/>
          </a:prstGeom>
          <a:noFill/>
        </p:spPr>
        <p:txBody>
          <a:bodyPr wrap="none" rtlCol="0">
            <a:spAutoFit/>
          </a:bodyPr>
          <a:lstStyle/>
          <a:p>
            <a:r>
              <a:rPr lang="en-US" sz="1600" b="1" dirty="0" smtClean="0"/>
              <a:t>0.2 Gy/min in air</a:t>
            </a:r>
            <a:endParaRPr lang="en-US" sz="1600" b="1" dirty="0"/>
          </a:p>
        </p:txBody>
      </p:sp>
      <p:sp>
        <p:nvSpPr>
          <p:cNvPr id="42" name="TextBox 41"/>
          <p:cNvSpPr txBox="1"/>
          <p:nvPr/>
        </p:nvSpPr>
        <p:spPr>
          <a:xfrm>
            <a:off x="4384594" y="3043159"/>
            <a:ext cx="1875835" cy="338554"/>
          </a:xfrm>
          <a:prstGeom prst="rect">
            <a:avLst/>
          </a:prstGeom>
          <a:noFill/>
        </p:spPr>
        <p:txBody>
          <a:bodyPr wrap="none" rtlCol="0">
            <a:spAutoFit/>
          </a:bodyPr>
          <a:lstStyle/>
          <a:p>
            <a:r>
              <a:rPr lang="en-US" sz="1600" b="1" dirty="0" smtClean="0"/>
              <a:t>0.2 Gy/min tissue</a:t>
            </a:r>
            <a:endParaRPr lang="en-US" sz="1600" b="1" dirty="0"/>
          </a:p>
        </p:txBody>
      </p:sp>
      <p:sp>
        <p:nvSpPr>
          <p:cNvPr id="43" name="TextBox 42"/>
          <p:cNvSpPr txBox="1"/>
          <p:nvPr/>
        </p:nvSpPr>
        <p:spPr>
          <a:xfrm>
            <a:off x="3188370" y="2060858"/>
            <a:ext cx="3072059" cy="338554"/>
          </a:xfrm>
          <a:prstGeom prst="rect">
            <a:avLst/>
          </a:prstGeom>
          <a:noFill/>
        </p:spPr>
        <p:txBody>
          <a:bodyPr wrap="none" rtlCol="0">
            <a:spAutoFit/>
          </a:bodyPr>
          <a:lstStyle/>
          <a:p>
            <a:r>
              <a:rPr lang="en-US" sz="1600" b="1" dirty="0" smtClean="0"/>
              <a:t>Noted $0.33 “Average Power”</a:t>
            </a:r>
            <a:endParaRPr lang="en-US" sz="1600" b="1" dirty="0"/>
          </a:p>
        </p:txBody>
      </p:sp>
      <p:cxnSp>
        <p:nvCxnSpPr>
          <p:cNvPr id="44" name="Straight Arrow Connector 43"/>
          <p:cNvCxnSpPr/>
          <p:nvPr/>
        </p:nvCxnSpPr>
        <p:spPr>
          <a:xfrm>
            <a:off x="1219200" y="2431177"/>
            <a:ext cx="0" cy="5453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667961" y="1404836"/>
            <a:ext cx="2286000" cy="1754326"/>
          </a:xfrm>
          <a:prstGeom prst="rect">
            <a:avLst/>
          </a:prstGeom>
          <a:noFill/>
        </p:spPr>
        <p:txBody>
          <a:bodyPr wrap="square" rtlCol="0">
            <a:spAutoFit/>
          </a:bodyPr>
          <a:lstStyle/>
          <a:p>
            <a:r>
              <a:rPr lang="en-US" b="1" dirty="0" smtClean="0"/>
              <a:t>“Average Power</a:t>
            </a:r>
            <a:r>
              <a:rPr lang="en-US" b="1" dirty="0" smtClean="0">
                <a:solidFill>
                  <a:srgbClr val="FF0000"/>
                </a:solidFill>
              </a:rPr>
              <a:t>” not listed </a:t>
            </a:r>
            <a:r>
              <a:rPr lang="en-US" b="1" dirty="0" smtClean="0"/>
              <a:t>in any experiment report or summary. It is an </a:t>
            </a:r>
            <a:r>
              <a:rPr lang="en-US" b="1" dirty="0" smtClean="0">
                <a:solidFill>
                  <a:srgbClr val="FF0000"/>
                </a:solidFill>
              </a:rPr>
              <a:t>Appendix A construct</a:t>
            </a:r>
            <a:endParaRPr lang="en-US" b="1" dirty="0">
              <a:solidFill>
                <a:srgbClr val="FF0000"/>
              </a:solidFill>
            </a:endParaRPr>
          </a:p>
        </p:txBody>
      </p:sp>
    </p:spTree>
    <p:extLst>
      <p:ext uri="{BB962C8B-B14F-4D97-AF65-F5344CB8AC3E}">
        <p14:creationId xmlns:p14="http://schemas.microsoft.com/office/powerpoint/2010/main" val="3452253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043"/>
            <a:ext cx="8534400" cy="593725"/>
          </a:xfrm>
        </p:spPr>
        <p:txBody>
          <a:bodyPr/>
          <a:lstStyle/>
          <a:p>
            <a:r>
              <a:rPr lang="en-US" dirty="0" smtClean="0"/>
              <a:t>CRAC Experiments – Divergence and Kinetic</a:t>
            </a:r>
            <a:endParaRPr lang="en-US" dirty="0"/>
          </a:p>
        </p:txBody>
      </p:sp>
      <p:sp>
        <p:nvSpPr>
          <p:cNvPr id="3" name="Content Placeholder 2"/>
          <p:cNvSpPr>
            <a:spLocks noGrp="1"/>
          </p:cNvSpPr>
          <p:nvPr>
            <p:ph idx="1"/>
          </p:nvPr>
        </p:nvSpPr>
        <p:spPr>
          <a:xfrm>
            <a:off x="-117060" y="797418"/>
            <a:ext cx="5441382" cy="5105400"/>
          </a:xfrm>
        </p:spPr>
        <p:txBody>
          <a:bodyPr/>
          <a:lstStyle/>
          <a:p>
            <a:r>
              <a:rPr lang="en-US" dirty="0" smtClean="0"/>
              <a:t>CRAC Campaign in late</a:t>
            </a:r>
            <a:r>
              <a:rPr lang="en-US" b="1" dirty="0" smtClean="0"/>
              <a:t> 60s-early 70s</a:t>
            </a:r>
          </a:p>
          <a:p>
            <a:r>
              <a:rPr lang="en-US" dirty="0" smtClean="0"/>
              <a:t>300 mm, 800 mm diameter cylindrical Reactor Vessels (RV)  - </a:t>
            </a:r>
            <a:r>
              <a:rPr lang="en-US" b="1" dirty="0" smtClean="0">
                <a:solidFill>
                  <a:srgbClr val="0000CC"/>
                </a:solidFill>
              </a:rPr>
              <a:t>over 70 experiments</a:t>
            </a:r>
          </a:p>
          <a:p>
            <a:r>
              <a:rPr lang="en-US" dirty="0" smtClean="0"/>
              <a:t>93.2 w% </a:t>
            </a:r>
            <a:r>
              <a:rPr lang="en-US" baseline="30000" dirty="0" smtClean="0"/>
              <a:t>235</a:t>
            </a:r>
            <a:r>
              <a:rPr lang="en-US" dirty="0" smtClean="0"/>
              <a:t>U  HEU Uranyl Nitrate Solution</a:t>
            </a:r>
          </a:p>
          <a:p>
            <a:r>
              <a:rPr lang="en-US" dirty="0" smtClean="0"/>
              <a:t>Between 20-400 gU/L concentration</a:t>
            </a:r>
            <a:endParaRPr lang="en-US" dirty="0"/>
          </a:p>
          <a:p>
            <a:r>
              <a:rPr lang="en-US" b="1" dirty="0" smtClean="0">
                <a:solidFill>
                  <a:srgbClr val="0000CC"/>
                </a:solidFill>
              </a:rPr>
              <a:t>Kinetic Experiments </a:t>
            </a:r>
            <a:r>
              <a:rPr lang="en-US" dirty="0" smtClean="0"/>
              <a:t>– </a:t>
            </a:r>
            <a:r>
              <a:rPr lang="en-US" b="1" dirty="0" smtClean="0">
                <a:solidFill>
                  <a:srgbClr val="FF0000"/>
                </a:solidFill>
              </a:rPr>
              <a:t>ramp</a:t>
            </a:r>
            <a:r>
              <a:rPr lang="en-US" dirty="0" smtClean="0"/>
              <a:t> “potential reactivity” additions from $0.60 to &gt; $ 4 </a:t>
            </a:r>
          </a:p>
          <a:p>
            <a:r>
              <a:rPr lang="en-US" dirty="0" smtClean="0">
                <a:solidFill>
                  <a:srgbClr val="0000CC"/>
                </a:solidFill>
              </a:rPr>
              <a:t>“</a:t>
            </a:r>
            <a:r>
              <a:rPr lang="en-US" b="1" dirty="0" smtClean="0">
                <a:solidFill>
                  <a:srgbClr val="0000CC"/>
                </a:solidFill>
              </a:rPr>
              <a:t>Divergence” D-xx Experiments </a:t>
            </a:r>
            <a:r>
              <a:rPr lang="en-US" b="1" dirty="0" smtClean="0"/>
              <a:t>– </a:t>
            </a:r>
            <a:r>
              <a:rPr lang="en-US" b="1" dirty="0" smtClean="0">
                <a:solidFill>
                  <a:srgbClr val="FF0000"/>
                </a:solidFill>
              </a:rPr>
              <a:t>step</a:t>
            </a:r>
            <a:r>
              <a:rPr lang="en-US" dirty="0" smtClean="0"/>
              <a:t> delayed critical reactivity insertions to “calibrate” </a:t>
            </a:r>
            <a:r>
              <a:rPr lang="en-US" b="1" dirty="0" smtClean="0"/>
              <a:t>d(rho)/</a:t>
            </a:r>
            <a:r>
              <a:rPr lang="en-US" b="1" dirty="0" err="1" smtClean="0"/>
              <a:t>dmm</a:t>
            </a:r>
            <a:r>
              <a:rPr lang="en-US" b="1" dirty="0" smtClean="0"/>
              <a:t> </a:t>
            </a:r>
            <a:r>
              <a:rPr lang="en-US" dirty="0" smtClean="0"/>
              <a:t>at solution specific </a:t>
            </a:r>
            <a:r>
              <a:rPr lang="en-US" dirty="0" smtClean="0"/>
              <a:t>heights preceded KE</a:t>
            </a:r>
            <a:endParaRPr lang="en-US" dirty="0" smtClean="0"/>
          </a:p>
          <a:p>
            <a:r>
              <a:rPr lang="en-US" b="1" dirty="0" smtClean="0">
                <a:solidFill>
                  <a:schemeClr val="tx1"/>
                </a:solidFill>
              </a:rPr>
              <a:t>Doubling Times (inverse period) at watt range</a:t>
            </a:r>
            <a:endParaRPr lang="en-US" dirty="0"/>
          </a:p>
          <a:p>
            <a:r>
              <a:rPr lang="en-US" b="1" dirty="0" smtClean="0">
                <a:solidFill>
                  <a:srgbClr val="FF0000"/>
                </a:solidFill>
              </a:rPr>
              <a:t>NO </a:t>
            </a:r>
            <a:r>
              <a:rPr lang="en-US" b="1" dirty="0">
                <a:solidFill>
                  <a:srgbClr val="FF0000"/>
                </a:solidFill>
              </a:rPr>
              <a:t>D</a:t>
            </a:r>
            <a:r>
              <a:rPr lang="en-US" b="1" dirty="0" smtClean="0">
                <a:solidFill>
                  <a:srgbClr val="FF0000"/>
                </a:solidFill>
              </a:rPr>
              <a:t>OCUMENTED POWER HISTORIES FOR DIVERGENCE EXPERIMENTS </a:t>
            </a:r>
            <a:endParaRPr lang="en-US" b="1" dirty="0" smtClean="0">
              <a:solidFill>
                <a:srgbClr val="FF0000"/>
              </a:solidFill>
            </a:endParaRPr>
          </a:p>
          <a:p>
            <a:r>
              <a:rPr lang="en-US" b="1" dirty="0" smtClean="0">
                <a:solidFill>
                  <a:srgbClr val="FF0000"/>
                </a:solidFill>
              </a:rPr>
              <a:t>NOTED DIFFERENCES BETWEEN Y-CDC-12 (</a:t>
            </a:r>
            <a:r>
              <a:rPr lang="en-US" b="1" dirty="0" err="1" smtClean="0">
                <a:solidFill>
                  <a:srgbClr val="FF0000"/>
                </a:solidFill>
              </a:rPr>
              <a:t>LeCorche</a:t>
            </a:r>
            <a:r>
              <a:rPr lang="en-US" b="1" dirty="0" smtClean="0">
                <a:solidFill>
                  <a:srgbClr val="FF0000"/>
                </a:solidFill>
              </a:rPr>
              <a:t>) and Divergence Report (</a:t>
            </a:r>
            <a:r>
              <a:rPr lang="en-US" b="1" dirty="0" err="1" smtClean="0">
                <a:solidFill>
                  <a:srgbClr val="FF0000"/>
                </a:solidFill>
              </a:rPr>
              <a:t>Barbry</a:t>
            </a:r>
            <a:r>
              <a:rPr lang="en-US" b="1" dirty="0" smtClean="0">
                <a:solidFill>
                  <a:srgbClr val="FF0000"/>
                </a:solidFill>
              </a:rPr>
              <a:t>)</a:t>
            </a:r>
            <a:endParaRPr lang="en-US" b="1" dirty="0" smtClean="0">
              <a:solidFill>
                <a:srgbClr val="FF0000"/>
              </a:solidFill>
            </a:endParaRPr>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6</a:t>
            </a:fld>
            <a:endParaRPr lang="en-US" dirty="0"/>
          </a:p>
        </p:txBody>
      </p:sp>
      <p:grpSp>
        <p:nvGrpSpPr>
          <p:cNvPr id="5" name="Group 4"/>
          <p:cNvGrpSpPr/>
          <p:nvPr/>
        </p:nvGrpSpPr>
        <p:grpSpPr>
          <a:xfrm>
            <a:off x="5715000" y="799564"/>
            <a:ext cx="3429000" cy="5258402"/>
            <a:chOff x="6779520" y="3520084"/>
            <a:chExt cx="1982027" cy="2346325"/>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9520" y="3520084"/>
              <a:ext cx="1982027" cy="2346325"/>
            </a:xfrm>
            <a:prstGeom prst="rect">
              <a:avLst/>
            </a:prstGeom>
          </p:spPr>
        </p:pic>
        <p:sp>
          <p:nvSpPr>
            <p:cNvPr id="7" name="Rectangle 6"/>
            <p:cNvSpPr/>
            <p:nvPr/>
          </p:nvSpPr>
          <p:spPr>
            <a:xfrm flipV="1">
              <a:off x="7407505" y="5053846"/>
              <a:ext cx="55269" cy="28015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flipV="1">
              <a:off x="7435807" y="5051291"/>
              <a:ext cx="55269" cy="28015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6096000" y="6067625"/>
            <a:ext cx="2646878" cy="338554"/>
          </a:xfrm>
          <a:prstGeom prst="rect">
            <a:avLst/>
          </a:prstGeom>
          <a:noFill/>
        </p:spPr>
        <p:txBody>
          <a:bodyPr wrap="none" rtlCol="0">
            <a:spAutoFit/>
          </a:bodyPr>
          <a:lstStyle/>
          <a:p>
            <a:r>
              <a:rPr lang="en-US" sz="1600" b="1" dirty="0" smtClean="0"/>
              <a:t>CRAC 300 mm OD vessel</a:t>
            </a:r>
            <a:endParaRPr lang="en-US" sz="1600" b="1" dirty="0"/>
          </a:p>
        </p:txBody>
      </p:sp>
    </p:spTree>
    <p:extLst>
      <p:ext uri="{BB962C8B-B14F-4D97-AF65-F5344CB8AC3E}">
        <p14:creationId xmlns:p14="http://schemas.microsoft.com/office/powerpoint/2010/main" val="1446555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53" y="-145673"/>
            <a:ext cx="9040906" cy="593725"/>
          </a:xfrm>
        </p:spPr>
        <p:txBody>
          <a:bodyPr/>
          <a:lstStyle/>
          <a:p>
            <a:r>
              <a:rPr lang="en-US" dirty="0" smtClean="0"/>
              <a:t>Two Divergence Experiments in ANS-8.3 Appendix A</a:t>
            </a:r>
            <a:endParaRPr lang="en-US" dirty="0"/>
          </a:p>
        </p:txBody>
      </p:sp>
      <p:sp>
        <p:nvSpPr>
          <p:cNvPr id="3" name="Content Placeholder 2"/>
          <p:cNvSpPr>
            <a:spLocks noGrp="1"/>
          </p:cNvSpPr>
          <p:nvPr>
            <p:ph idx="1"/>
          </p:nvPr>
        </p:nvSpPr>
        <p:spPr>
          <a:xfrm>
            <a:off x="204421" y="609600"/>
            <a:ext cx="5354171" cy="5105400"/>
          </a:xfrm>
        </p:spPr>
        <p:txBody>
          <a:bodyPr/>
          <a:lstStyle/>
          <a:p>
            <a:r>
              <a:rPr lang="en-US" b="1" dirty="0" smtClean="0">
                <a:solidFill>
                  <a:srgbClr val="0000CC"/>
                </a:solidFill>
              </a:rPr>
              <a:t>From “Synthesis of Divergences”  Feb 1972</a:t>
            </a:r>
          </a:p>
          <a:p>
            <a:r>
              <a:rPr lang="en-US" b="1" dirty="0" smtClean="0">
                <a:solidFill>
                  <a:srgbClr val="0000CC"/>
                </a:solidFill>
              </a:rPr>
              <a:t>CRAC </a:t>
            </a:r>
            <a:r>
              <a:rPr lang="en-US" b="1" dirty="0" smtClean="0">
                <a:solidFill>
                  <a:srgbClr val="0000CC"/>
                </a:solidFill>
              </a:rPr>
              <a:t>D01-02  (Report Dec 1968)</a:t>
            </a:r>
          </a:p>
          <a:p>
            <a:pPr lvl="1"/>
            <a:r>
              <a:rPr lang="en-US" dirty="0" smtClean="0">
                <a:solidFill>
                  <a:schemeClr val="tx1">
                    <a:lumMod val="95000"/>
                    <a:lumOff val="5000"/>
                  </a:schemeClr>
                </a:solidFill>
              </a:rPr>
              <a:t>52 gU/L, </a:t>
            </a:r>
            <a:r>
              <a:rPr lang="en-US" b="1" dirty="0" err="1" smtClean="0">
                <a:solidFill>
                  <a:srgbClr val="FF0000"/>
                </a:solidFill>
              </a:rPr>
              <a:t>Vf</a:t>
            </a:r>
            <a:r>
              <a:rPr lang="en-US" b="1" dirty="0" smtClean="0">
                <a:solidFill>
                  <a:srgbClr val="FF0000"/>
                </a:solidFill>
              </a:rPr>
              <a:t> 179 L</a:t>
            </a:r>
            <a:r>
              <a:rPr lang="en-US" dirty="0" smtClean="0">
                <a:solidFill>
                  <a:schemeClr val="tx1">
                    <a:lumMod val="95000"/>
                    <a:lumOff val="5000"/>
                  </a:schemeClr>
                </a:solidFill>
              </a:rPr>
              <a:t> Vol, </a:t>
            </a:r>
            <a:r>
              <a:rPr lang="en-US" dirty="0" err="1" smtClean="0">
                <a:solidFill>
                  <a:schemeClr val="tx1">
                    <a:lumMod val="95000"/>
                    <a:lumOff val="5000"/>
                  </a:schemeClr>
                </a:solidFill>
              </a:rPr>
              <a:t>H</a:t>
            </a:r>
            <a:r>
              <a:rPr lang="en-US" baseline="-25000" dirty="0" err="1" smtClean="0">
                <a:solidFill>
                  <a:schemeClr val="tx1">
                    <a:lumMod val="95000"/>
                    <a:lumOff val="5000"/>
                  </a:schemeClr>
                </a:solidFill>
              </a:rPr>
              <a:t>crit</a:t>
            </a:r>
            <a:r>
              <a:rPr lang="en-US" baseline="-25000" dirty="0" smtClean="0">
                <a:solidFill>
                  <a:schemeClr val="tx1">
                    <a:lumMod val="95000"/>
                    <a:lumOff val="5000"/>
                  </a:schemeClr>
                </a:solidFill>
              </a:rPr>
              <a:t> </a:t>
            </a:r>
            <a:r>
              <a:rPr lang="en-US" dirty="0" smtClean="0">
                <a:solidFill>
                  <a:schemeClr val="tx1">
                    <a:lumMod val="95000"/>
                    <a:lumOff val="5000"/>
                  </a:schemeClr>
                </a:solidFill>
              </a:rPr>
              <a:t>198.2 cm </a:t>
            </a:r>
          </a:p>
          <a:p>
            <a:pPr lvl="1"/>
            <a:r>
              <a:rPr lang="en-US" dirty="0" smtClean="0">
                <a:solidFill>
                  <a:schemeClr val="tx1">
                    <a:lumMod val="95000"/>
                    <a:lumOff val="5000"/>
                  </a:schemeClr>
                </a:solidFill>
              </a:rPr>
              <a:t>10 min duration</a:t>
            </a:r>
          </a:p>
          <a:p>
            <a:pPr lvl="1"/>
            <a:r>
              <a:rPr lang="en-US" dirty="0" smtClean="0">
                <a:solidFill>
                  <a:schemeClr val="tx1">
                    <a:lumMod val="95000"/>
                    <a:lumOff val="5000"/>
                  </a:schemeClr>
                </a:solidFill>
              </a:rPr>
              <a:t>4 reactivity insertions – </a:t>
            </a:r>
            <a:r>
              <a:rPr lang="en-US" b="1" dirty="0" smtClean="0">
                <a:solidFill>
                  <a:srgbClr val="0000CC"/>
                </a:solidFill>
              </a:rPr>
              <a:t>final $0.33 step insertion </a:t>
            </a:r>
          </a:p>
          <a:p>
            <a:pPr lvl="1"/>
            <a:r>
              <a:rPr lang="en-US" b="1" dirty="0" smtClean="0">
                <a:solidFill>
                  <a:srgbClr val="FF0000"/>
                </a:solidFill>
              </a:rPr>
              <a:t>Peak Power 1.6E15 fissions/s  </a:t>
            </a:r>
          </a:p>
          <a:p>
            <a:pPr lvl="1"/>
            <a:r>
              <a:rPr lang="en-US" dirty="0" smtClean="0">
                <a:solidFill>
                  <a:schemeClr val="tx1">
                    <a:lumMod val="95000"/>
                    <a:lumOff val="5000"/>
                  </a:schemeClr>
                </a:solidFill>
              </a:rPr>
              <a:t>2.0E17 total fissions  </a:t>
            </a:r>
            <a:r>
              <a:rPr lang="en-US" b="1" dirty="0" smtClean="0">
                <a:solidFill>
                  <a:srgbClr val="FF0000"/>
                </a:solidFill>
              </a:rPr>
              <a:t>(Average 3.3E14 fissions/s)</a:t>
            </a:r>
          </a:p>
          <a:p>
            <a:pPr lvl="1"/>
            <a:r>
              <a:rPr lang="en-US" dirty="0" err="1" smtClean="0">
                <a:solidFill>
                  <a:schemeClr val="tx1">
                    <a:lumMod val="95000"/>
                    <a:lumOff val="5000"/>
                  </a:schemeClr>
                </a:solidFill>
                <a:latin typeface="Symbol" panose="05050102010706020507" pitchFamily="18" charset="2"/>
              </a:rPr>
              <a:t>b</a:t>
            </a:r>
            <a:r>
              <a:rPr lang="en-US" baseline="-25000" dirty="0" err="1" smtClean="0">
                <a:solidFill>
                  <a:schemeClr val="tx1">
                    <a:lumMod val="95000"/>
                    <a:lumOff val="5000"/>
                  </a:schemeClr>
                </a:solidFill>
              </a:rPr>
              <a:t>eff</a:t>
            </a:r>
            <a:r>
              <a:rPr lang="en-US" baseline="-25000" dirty="0" smtClean="0">
                <a:solidFill>
                  <a:schemeClr val="tx1">
                    <a:lumMod val="95000"/>
                    <a:lumOff val="5000"/>
                  </a:schemeClr>
                </a:solidFill>
              </a:rPr>
              <a:t> </a:t>
            </a:r>
            <a:r>
              <a:rPr lang="en-US" dirty="0" smtClean="0">
                <a:solidFill>
                  <a:schemeClr val="tx1">
                    <a:lumMod val="95000"/>
                    <a:lumOff val="5000"/>
                  </a:schemeClr>
                </a:solidFill>
              </a:rPr>
              <a:t>= 777 </a:t>
            </a:r>
            <a:r>
              <a:rPr lang="en-US" dirty="0" err="1" smtClean="0">
                <a:solidFill>
                  <a:schemeClr val="tx1">
                    <a:lumMod val="95000"/>
                    <a:lumOff val="5000"/>
                  </a:schemeClr>
                </a:solidFill>
              </a:rPr>
              <a:t>pcm</a:t>
            </a:r>
            <a:r>
              <a:rPr lang="en-US" dirty="0" smtClean="0">
                <a:solidFill>
                  <a:schemeClr val="tx1">
                    <a:lumMod val="95000"/>
                    <a:lumOff val="5000"/>
                  </a:schemeClr>
                </a:solidFill>
              </a:rPr>
              <a:t> , Neutron Lifetime </a:t>
            </a:r>
            <a:r>
              <a:rPr lang="en-US" dirty="0">
                <a:solidFill>
                  <a:schemeClr val="tx1">
                    <a:lumMod val="95000"/>
                    <a:lumOff val="5000"/>
                  </a:schemeClr>
                </a:solidFill>
                <a:latin typeface="Brush Script MT" panose="03060802040406070304" pitchFamily="66" charset="0"/>
              </a:rPr>
              <a:t>l </a:t>
            </a:r>
            <a:r>
              <a:rPr lang="en-US" dirty="0">
                <a:solidFill>
                  <a:schemeClr val="tx1">
                    <a:lumMod val="95000"/>
                    <a:lumOff val="5000"/>
                  </a:schemeClr>
                </a:solidFill>
              </a:rPr>
              <a:t>= </a:t>
            </a:r>
            <a:r>
              <a:rPr lang="en-US" dirty="0" smtClean="0">
                <a:solidFill>
                  <a:schemeClr val="tx1">
                    <a:lumMod val="95000"/>
                    <a:lumOff val="5000"/>
                  </a:schemeClr>
                </a:solidFill>
              </a:rPr>
              <a:t>41 </a:t>
            </a:r>
            <a:r>
              <a:rPr lang="en-US" dirty="0" err="1" smtClean="0">
                <a:solidFill>
                  <a:schemeClr val="tx1">
                    <a:lumMod val="95000"/>
                    <a:lumOff val="5000"/>
                  </a:schemeClr>
                </a:solidFill>
                <a:latin typeface="Symbol" panose="05050102010706020507" pitchFamily="18" charset="2"/>
              </a:rPr>
              <a:t>m</a:t>
            </a:r>
            <a:r>
              <a:rPr lang="en-US" dirty="0" err="1" smtClean="0">
                <a:solidFill>
                  <a:schemeClr val="tx1">
                    <a:lumMod val="95000"/>
                    <a:lumOff val="5000"/>
                  </a:schemeClr>
                </a:solidFill>
              </a:rPr>
              <a:t>s</a:t>
            </a:r>
            <a:r>
              <a:rPr lang="en-US" dirty="0" smtClean="0">
                <a:solidFill>
                  <a:schemeClr val="tx1">
                    <a:lumMod val="95000"/>
                    <a:lumOff val="5000"/>
                  </a:schemeClr>
                </a:solidFill>
              </a:rPr>
              <a:t>, </a:t>
            </a:r>
          </a:p>
          <a:p>
            <a:pPr lvl="1">
              <a:buFont typeface="Arial" panose="020B0604020202020204" pitchFamily="34" charset="0"/>
              <a:buChar char="•"/>
            </a:pPr>
            <a:r>
              <a:rPr lang="en-US" dirty="0" err="1" smtClean="0">
                <a:solidFill>
                  <a:schemeClr val="tx1">
                    <a:lumMod val="95000"/>
                    <a:lumOff val="5000"/>
                  </a:schemeClr>
                </a:solidFill>
              </a:rPr>
              <a:t>Cp</a:t>
            </a:r>
            <a:r>
              <a:rPr lang="en-US" dirty="0" smtClean="0">
                <a:solidFill>
                  <a:schemeClr val="tx1">
                    <a:lumMod val="95000"/>
                    <a:lumOff val="5000"/>
                  </a:schemeClr>
                </a:solidFill>
              </a:rPr>
              <a:t> = 0.84 </a:t>
            </a:r>
            <a:r>
              <a:rPr lang="en-US" dirty="0" err="1" smtClean="0">
                <a:solidFill>
                  <a:schemeClr val="tx1">
                    <a:lumMod val="95000"/>
                    <a:lumOff val="5000"/>
                  </a:schemeClr>
                </a:solidFill>
              </a:rPr>
              <a:t>cal</a:t>
            </a:r>
            <a:r>
              <a:rPr lang="en-US" dirty="0" smtClean="0">
                <a:solidFill>
                  <a:schemeClr val="tx1">
                    <a:lumMod val="95000"/>
                    <a:lumOff val="5000"/>
                  </a:schemeClr>
                </a:solidFill>
              </a:rPr>
              <a:t>/g-</a:t>
            </a:r>
            <a:r>
              <a:rPr lang="en-US"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dirty="0" smtClean="0">
                <a:solidFill>
                  <a:schemeClr val="tx1">
                    <a:lumMod val="95000"/>
                    <a:lumOff val="5000"/>
                  </a:schemeClr>
                </a:solidFill>
                <a:latin typeface="+mj-lt"/>
                <a:cs typeface="Times New Roman" panose="02020603050405020304" pitchFamily="18" charset="0"/>
              </a:rPr>
              <a:t>C</a:t>
            </a:r>
            <a:endParaRPr lang="en-US" dirty="0" smtClean="0">
              <a:solidFill>
                <a:schemeClr val="tx1">
                  <a:lumMod val="95000"/>
                  <a:lumOff val="5000"/>
                </a:schemeClr>
              </a:solidFill>
              <a:latin typeface="+mj-lt"/>
            </a:endParaRPr>
          </a:p>
          <a:p>
            <a:r>
              <a:rPr lang="en-US" b="1" dirty="0" smtClean="0">
                <a:solidFill>
                  <a:srgbClr val="0000CC"/>
                </a:solidFill>
              </a:rPr>
              <a:t>CRAC D08-03 (May 1969)</a:t>
            </a:r>
          </a:p>
          <a:p>
            <a:pPr lvl="1"/>
            <a:r>
              <a:rPr lang="en-US" dirty="0" smtClean="0">
                <a:solidFill>
                  <a:schemeClr val="tx1">
                    <a:lumMod val="95000"/>
                    <a:lumOff val="5000"/>
                  </a:schemeClr>
                </a:solidFill>
              </a:rPr>
              <a:t>202 </a:t>
            </a:r>
            <a:r>
              <a:rPr lang="en-US" dirty="0">
                <a:solidFill>
                  <a:schemeClr val="tx1">
                    <a:lumMod val="95000"/>
                    <a:lumOff val="5000"/>
                  </a:schemeClr>
                </a:solidFill>
              </a:rPr>
              <a:t>gU/L, </a:t>
            </a:r>
            <a:r>
              <a:rPr lang="en-US" b="1" dirty="0" err="1" smtClean="0">
                <a:solidFill>
                  <a:srgbClr val="FF0000"/>
                </a:solidFill>
              </a:rPr>
              <a:t>Vf</a:t>
            </a:r>
            <a:r>
              <a:rPr lang="en-US" b="1" dirty="0" smtClean="0">
                <a:solidFill>
                  <a:srgbClr val="FF0000"/>
                </a:solidFill>
              </a:rPr>
              <a:t> 19.4 L</a:t>
            </a:r>
            <a:r>
              <a:rPr lang="en-US" dirty="0" smtClean="0">
                <a:solidFill>
                  <a:schemeClr val="tx1">
                    <a:lumMod val="95000"/>
                    <a:lumOff val="5000"/>
                  </a:schemeClr>
                </a:solidFill>
              </a:rPr>
              <a:t>, </a:t>
            </a:r>
            <a:r>
              <a:rPr lang="en-US" dirty="0" err="1">
                <a:solidFill>
                  <a:schemeClr val="tx1">
                    <a:lumMod val="95000"/>
                    <a:lumOff val="5000"/>
                  </a:schemeClr>
                </a:solidFill>
              </a:rPr>
              <a:t>Hcrit</a:t>
            </a:r>
            <a:r>
              <a:rPr lang="en-US" dirty="0">
                <a:solidFill>
                  <a:schemeClr val="tx1">
                    <a:lumMod val="95000"/>
                    <a:lumOff val="5000"/>
                  </a:schemeClr>
                </a:solidFill>
              </a:rPr>
              <a:t> </a:t>
            </a:r>
            <a:r>
              <a:rPr lang="en-US" dirty="0" smtClean="0">
                <a:solidFill>
                  <a:schemeClr val="tx1">
                    <a:lumMod val="95000"/>
                    <a:lumOff val="5000"/>
                  </a:schemeClr>
                </a:solidFill>
              </a:rPr>
              <a:t>27.5 cm</a:t>
            </a:r>
            <a:r>
              <a:rPr lang="en-US" dirty="0">
                <a:solidFill>
                  <a:schemeClr val="tx1">
                    <a:lumMod val="95000"/>
                    <a:lumOff val="5000"/>
                  </a:schemeClr>
                </a:solidFill>
              </a:rPr>
              <a:t>, </a:t>
            </a:r>
            <a:endParaRPr lang="en-US" dirty="0" smtClean="0">
              <a:solidFill>
                <a:schemeClr val="tx1">
                  <a:lumMod val="95000"/>
                  <a:lumOff val="5000"/>
                </a:schemeClr>
              </a:solidFill>
            </a:endParaRPr>
          </a:p>
          <a:p>
            <a:pPr lvl="1"/>
            <a:r>
              <a:rPr lang="en-US" dirty="0">
                <a:solidFill>
                  <a:schemeClr val="tx1">
                    <a:lumMod val="95000"/>
                    <a:lumOff val="5000"/>
                  </a:schemeClr>
                </a:solidFill>
              </a:rPr>
              <a:t>4</a:t>
            </a:r>
            <a:r>
              <a:rPr lang="en-US" dirty="0" smtClean="0">
                <a:solidFill>
                  <a:schemeClr val="tx1">
                    <a:lumMod val="95000"/>
                    <a:lumOff val="5000"/>
                  </a:schemeClr>
                </a:solidFill>
              </a:rPr>
              <a:t> </a:t>
            </a:r>
            <a:r>
              <a:rPr lang="en-US" dirty="0">
                <a:solidFill>
                  <a:schemeClr val="tx1">
                    <a:lumMod val="95000"/>
                    <a:lumOff val="5000"/>
                  </a:schemeClr>
                </a:solidFill>
              </a:rPr>
              <a:t>min duration</a:t>
            </a:r>
          </a:p>
          <a:p>
            <a:pPr lvl="1"/>
            <a:r>
              <a:rPr lang="en-US" dirty="0" smtClean="0">
                <a:solidFill>
                  <a:schemeClr val="tx1"/>
                </a:solidFill>
              </a:rPr>
              <a:t>3 reactivity insertions – </a:t>
            </a:r>
            <a:r>
              <a:rPr lang="en-US" b="1" dirty="0" smtClean="0">
                <a:solidFill>
                  <a:srgbClr val="0000CC"/>
                </a:solidFill>
              </a:rPr>
              <a:t>final $0.51 </a:t>
            </a:r>
            <a:r>
              <a:rPr lang="en-US" b="1" dirty="0">
                <a:solidFill>
                  <a:srgbClr val="0000CC"/>
                </a:solidFill>
              </a:rPr>
              <a:t>step insertion </a:t>
            </a:r>
          </a:p>
          <a:p>
            <a:pPr lvl="1"/>
            <a:r>
              <a:rPr lang="en-US" b="1" dirty="0">
                <a:solidFill>
                  <a:srgbClr val="0000CC"/>
                </a:solidFill>
              </a:rPr>
              <a:t>Peak Power </a:t>
            </a:r>
            <a:r>
              <a:rPr lang="en-US" b="1" dirty="0" smtClean="0">
                <a:solidFill>
                  <a:srgbClr val="0000CC"/>
                </a:solidFill>
              </a:rPr>
              <a:t>7.8E14 fissions/s</a:t>
            </a:r>
            <a:r>
              <a:rPr lang="en-US" dirty="0" smtClean="0">
                <a:solidFill>
                  <a:srgbClr val="0000CC"/>
                </a:solidFill>
              </a:rPr>
              <a:t> </a:t>
            </a:r>
          </a:p>
          <a:p>
            <a:pPr lvl="1"/>
            <a:r>
              <a:rPr lang="en-US" dirty="0" smtClean="0">
                <a:solidFill>
                  <a:schemeClr val="tx1"/>
                </a:solidFill>
              </a:rPr>
              <a:t>3.5E16 total fissions (</a:t>
            </a:r>
            <a:r>
              <a:rPr lang="en-US" b="1" dirty="0" smtClean="0">
                <a:solidFill>
                  <a:srgbClr val="FF0000"/>
                </a:solidFill>
              </a:rPr>
              <a:t>Average 1.5E14 fissions/s</a:t>
            </a:r>
            <a:r>
              <a:rPr lang="en-US" dirty="0" smtClean="0">
                <a:solidFill>
                  <a:schemeClr val="tx1"/>
                </a:solidFill>
              </a:rPr>
              <a:t>)</a:t>
            </a:r>
            <a:endParaRPr lang="en-US" dirty="0">
              <a:solidFill>
                <a:schemeClr val="tx1"/>
              </a:solidFill>
            </a:endParaRPr>
          </a:p>
          <a:p>
            <a:pPr lvl="1"/>
            <a:r>
              <a:rPr lang="en-US" dirty="0" err="1">
                <a:solidFill>
                  <a:schemeClr val="tx1"/>
                </a:solidFill>
                <a:latin typeface="Symbol" panose="05050102010706020507" pitchFamily="18" charset="2"/>
              </a:rPr>
              <a:t>b</a:t>
            </a:r>
            <a:r>
              <a:rPr lang="en-US" baseline="-25000" dirty="0" err="1">
                <a:solidFill>
                  <a:schemeClr val="tx1"/>
                </a:solidFill>
              </a:rPr>
              <a:t>eff</a:t>
            </a:r>
            <a:r>
              <a:rPr lang="en-US" baseline="-25000" dirty="0">
                <a:solidFill>
                  <a:schemeClr val="tx1"/>
                </a:solidFill>
              </a:rPr>
              <a:t> </a:t>
            </a:r>
            <a:r>
              <a:rPr lang="en-US" dirty="0" smtClean="0">
                <a:solidFill>
                  <a:schemeClr val="tx1"/>
                </a:solidFill>
              </a:rPr>
              <a:t>= 845 </a:t>
            </a:r>
            <a:r>
              <a:rPr lang="en-US" dirty="0" err="1" smtClean="0">
                <a:solidFill>
                  <a:schemeClr val="tx1"/>
                </a:solidFill>
              </a:rPr>
              <a:t>pcm</a:t>
            </a:r>
            <a:r>
              <a:rPr lang="en-US" dirty="0" smtClean="0">
                <a:solidFill>
                  <a:schemeClr val="tx1"/>
                </a:solidFill>
              </a:rPr>
              <a:t> </a:t>
            </a:r>
            <a:r>
              <a:rPr lang="en-US" dirty="0">
                <a:solidFill>
                  <a:schemeClr val="tx1"/>
                </a:solidFill>
              </a:rPr>
              <a:t>, Neutron Lifetime</a:t>
            </a:r>
            <a:r>
              <a:rPr lang="en-US" sz="1800" dirty="0">
                <a:solidFill>
                  <a:schemeClr val="tx1"/>
                </a:solidFill>
              </a:rPr>
              <a:t> </a:t>
            </a:r>
            <a:r>
              <a:rPr lang="en-US" sz="1800" dirty="0">
                <a:solidFill>
                  <a:schemeClr val="tx1"/>
                </a:solidFill>
                <a:latin typeface="Freestyle Script" panose="030804020302050B0404" pitchFamily="66" charset="0"/>
              </a:rPr>
              <a:t>l</a:t>
            </a:r>
            <a:r>
              <a:rPr lang="en-US" sz="1800" dirty="0">
                <a:solidFill>
                  <a:schemeClr val="tx1"/>
                </a:solidFill>
                <a:latin typeface="Brush Script MT" panose="03060802040406070304" pitchFamily="66" charset="0"/>
              </a:rPr>
              <a:t> </a:t>
            </a:r>
            <a:r>
              <a:rPr lang="en-US" dirty="0">
                <a:solidFill>
                  <a:schemeClr val="tx1"/>
                </a:solidFill>
              </a:rPr>
              <a:t>= </a:t>
            </a:r>
            <a:r>
              <a:rPr lang="en-US" dirty="0" smtClean="0">
                <a:solidFill>
                  <a:schemeClr val="tx1"/>
                </a:solidFill>
              </a:rPr>
              <a:t>13 </a:t>
            </a:r>
            <a:r>
              <a:rPr lang="en-US" dirty="0" err="1">
                <a:solidFill>
                  <a:schemeClr val="tx1"/>
                </a:solidFill>
                <a:latin typeface="Symbol" panose="05050102010706020507" pitchFamily="18" charset="2"/>
              </a:rPr>
              <a:t>m</a:t>
            </a:r>
            <a:r>
              <a:rPr lang="en-US" sz="1400" dirty="0" err="1">
                <a:solidFill>
                  <a:schemeClr val="tx1"/>
                </a:solidFill>
              </a:rPr>
              <a:t>s</a:t>
            </a:r>
            <a:r>
              <a:rPr lang="en-US" sz="1400" dirty="0">
                <a:solidFill>
                  <a:schemeClr val="tx1"/>
                </a:solidFill>
              </a:rPr>
              <a:t>, </a:t>
            </a:r>
            <a:endParaRPr lang="en-US" sz="1400" dirty="0" smtClean="0">
              <a:solidFill>
                <a:schemeClr val="tx1"/>
              </a:solidFill>
            </a:endParaRPr>
          </a:p>
          <a:p>
            <a:pPr lvl="1"/>
            <a:r>
              <a:rPr lang="en-US" dirty="0" err="1">
                <a:solidFill>
                  <a:schemeClr val="tx1"/>
                </a:solidFill>
              </a:rPr>
              <a:t>Cp</a:t>
            </a:r>
            <a:r>
              <a:rPr lang="en-US" dirty="0">
                <a:solidFill>
                  <a:schemeClr val="tx1"/>
                </a:solidFill>
              </a:rPr>
              <a:t> = </a:t>
            </a:r>
            <a:r>
              <a:rPr lang="en-US" dirty="0" smtClean="0">
                <a:solidFill>
                  <a:schemeClr val="tx1"/>
                </a:solidFill>
              </a:rPr>
              <a:t>0.69 </a:t>
            </a:r>
            <a:r>
              <a:rPr lang="en-US" dirty="0" err="1">
                <a:solidFill>
                  <a:schemeClr val="tx1"/>
                </a:solidFill>
              </a:rPr>
              <a:t>cal</a:t>
            </a:r>
            <a:r>
              <a:rPr lang="en-US" dirty="0">
                <a:solidFill>
                  <a:schemeClr val="tx1"/>
                </a:solidFill>
              </a:rPr>
              <a:t>/g-</a:t>
            </a:r>
            <a:r>
              <a:rPr lang="en-US" dirty="0">
                <a:solidFill>
                  <a:schemeClr val="tx1"/>
                </a:solidFill>
                <a:latin typeface="Times New Roman" panose="02020603050405020304" pitchFamily="18" charset="0"/>
                <a:cs typeface="Times New Roman" panose="02020603050405020304" pitchFamily="18" charset="0"/>
              </a:rPr>
              <a:t>°</a:t>
            </a:r>
            <a:r>
              <a:rPr lang="en-US" dirty="0">
                <a:solidFill>
                  <a:schemeClr val="tx1"/>
                </a:solidFill>
                <a:cs typeface="Times New Roman" panose="02020603050405020304" pitchFamily="18" charset="0"/>
              </a:rPr>
              <a:t>C</a:t>
            </a:r>
            <a:endParaRPr lang="en-US" dirty="0">
              <a:solidFill>
                <a:schemeClr val="tx1"/>
              </a:solidFill>
            </a:endParaRP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2031" y="899319"/>
            <a:ext cx="1299369" cy="38205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899319"/>
            <a:ext cx="1143000" cy="3714750"/>
          </a:xfrm>
          <a:prstGeom prst="rect">
            <a:avLst/>
          </a:prstGeom>
        </p:spPr>
      </p:pic>
      <p:sp>
        <p:nvSpPr>
          <p:cNvPr id="7" name="TextBox 6"/>
          <p:cNvSpPr txBox="1"/>
          <p:nvPr/>
        </p:nvSpPr>
        <p:spPr>
          <a:xfrm>
            <a:off x="5943600" y="4823003"/>
            <a:ext cx="1860176" cy="584775"/>
          </a:xfrm>
          <a:prstGeom prst="rect">
            <a:avLst/>
          </a:prstGeom>
          <a:noFill/>
        </p:spPr>
        <p:txBody>
          <a:bodyPr wrap="square" rtlCol="0">
            <a:spAutoFit/>
          </a:bodyPr>
          <a:lstStyle/>
          <a:p>
            <a:r>
              <a:rPr lang="en-US" sz="1600" b="1" dirty="0" smtClean="0"/>
              <a:t>MCNP CRAC D01-02</a:t>
            </a:r>
            <a:endParaRPr lang="en-US" sz="1600" b="1" dirty="0"/>
          </a:p>
        </p:txBody>
      </p:sp>
      <p:sp>
        <p:nvSpPr>
          <p:cNvPr id="8" name="TextBox 7"/>
          <p:cNvSpPr txBox="1"/>
          <p:nvPr/>
        </p:nvSpPr>
        <p:spPr>
          <a:xfrm>
            <a:off x="7543800" y="4823003"/>
            <a:ext cx="1860176" cy="584775"/>
          </a:xfrm>
          <a:prstGeom prst="rect">
            <a:avLst/>
          </a:prstGeom>
          <a:noFill/>
        </p:spPr>
        <p:txBody>
          <a:bodyPr wrap="square" rtlCol="0">
            <a:spAutoFit/>
          </a:bodyPr>
          <a:lstStyle/>
          <a:p>
            <a:r>
              <a:rPr lang="en-US" sz="1600" b="1" dirty="0" smtClean="0"/>
              <a:t>MCNP CRAC D08-03</a:t>
            </a:r>
            <a:endParaRPr lang="en-US" sz="1600" b="1" dirty="0"/>
          </a:p>
        </p:txBody>
      </p:sp>
      <p:sp>
        <p:nvSpPr>
          <p:cNvPr id="9" name="TextBox 8"/>
          <p:cNvSpPr txBox="1"/>
          <p:nvPr/>
        </p:nvSpPr>
        <p:spPr>
          <a:xfrm>
            <a:off x="215153" y="6294563"/>
            <a:ext cx="8763000" cy="369332"/>
          </a:xfrm>
          <a:prstGeom prst="rect">
            <a:avLst/>
          </a:prstGeom>
          <a:noFill/>
        </p:spPr>
        <p:txBody>
          <a:bodyPr wrap="square" rtlCol="0">
            <a:spAutoFit/>
          </a:bodyPr>
          <a:lstStyle/>
          <a:p>
            <a:r>
              <a:rPr lang="en-US" b="1" dirty="0" smtClean="0"/>
              <a:t>These two experiments represent a “wide spectrum” of considerations</a:t>
            </a:r>
            <a:endParaRPr lang="en-US" b="1" dirty="0"/>
          </a:p>
        </p:txBody>
      </p:sp>
    </p:spTree>
    <p:extLst>
      <p:ext uri="{BB962C8B-B14F-4D97-AF65-F5344CB8AC3E}">
        <p14:creationId xmlns:p14="http://schemas.microsoft.com/office/powerpoint/2010/main" val="3605231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534400" cy="593725"/>
          </a:xfrm>
        </p:spPr>
        <p:txBody>
          <a:bodyPr/>
          <a:lstStyle/>
          <a:p>
            <a:r>
              <a:rPr lang="en-US" dirty="0" smtClean="0"/>
              <a:t>CRAC D01-02 and CRAC D08-03 “Millimeter Effect”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6477756"/>
              </p:ext>
            </p:extLst>
          </p:nvPr>
        </p:nvGraphicFramePr>
        <p:xfrm>
          <a:off x="304800" y="838200"/>
          <a:ext cx="7734300" cy="4051607"/>
        </p:xfrm>
        <a:graphic>
          <a:graphicData uri="http://schemas.openxmlformats.org/drawingml/2006/table">
            <a:tbl>
              <a:tblPr firstRow="1" bandRow="1">
                <a:tableStyleId>{5C22544A-7EE6-4342-B048-85BDC9FD1C3A}</a:tableStyleId>
              </a:tblPr>
              <a:tblGrid>
                <a:gridCol w="762000"/>
                <a:gridCol w="1066800"/>
                <a:gridCol w="1066800"/>
                <a:gridCol w="1023071"/>
                <a:gridCol w="1125025"/>
                <a:gridCol w="1143744"/>
                <a:gridCol w="1546860"/>
              </a:tblGrid>
              <a:tr h="651983">
                <a:tc>
                  <a:txBody>
                    <a:bodyPr/>
                    <a:lstStyle/>
                    <a:p>
                      <a:pPr algn="ctr"/>
                      <a:r>
                        <a:rPr lang="en-US" dirty="0" err="1" smtClean="0"/>
                        <a:t>Exp</a:t>
                      </a:r>
                      <a:endParaRPr lang="en-US" dirty="0"/>
                    </a:p>
                  </a:txBody>
                  <a:tcPr/>
                </a:tc>
                <a:tc>
                  <a:txBody>
                    <a:bodyPr/>
                    <a:lstStyle/>
                    <a:p>
                      <a:pPr algn="ctr"/>
                      <a:r>
                        <a:rPr lang="en-US" dirty="0" smtClean="0">
                          <a:latin typeface="Symbol" panose="05050102010706020507" pitchFamily="18" charset="2"/>
                        </a:rPr>
                        <a:t>D</a:t>
                      </a:r>
                      <a:r>
                        <a:rPr lang="en-US" dirty="0" smtClean="0"/>
                        <a:t>H</a:t>
                      </a:r>
                      <a:r>
                        <a:rPr lang="en-US" baseline="0" dirty="0" smtClean="0"/>
                        <a:t> cm</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Symbol" panose="05050102010706020507" pitchFamily="18" charset="2"/>
                        </a:rPr>
                        <a:t>D</a:t>
                      </a:r>
                      <a:r>
                        <a:rPr lang="en-US" dirty="0" smtClean="0"/>
                        <a:t>H/</a:t>
                      </a:r>
                      <a:r>
                        <a:rPr lang="en-US" dirty="0" err="1" smtClean="0"/>
                        <a:t>H</a:t>
                      </a:r>
                      <a:r>
                        <a:rPr lang="en-US" baseline="-25000" dirty="0" err="1" smtClean="0"/>
                        <a:t>c</a:t>
                      </a:r>
                      <a:r>
                        <a:rPr lang="en-US" baseline="0" dirty="0" smtClean="0"/>
                        <a:t> </a:t>
                      </a:r>
                      <a:endParaRPr lang="en-US" dirty="0"/>
                    </a:p>
                  </a:txBody>
                  <a:tcPr/>
                </a:tc>
                <a:tc>
                  <a:txBody>
                    <a:bodyPr/>
                    <a:lstStyle/>
                    <a:p>
                      <a:pPr algn="ctr"/>
                      <a:r>
                        <a:rPr lang="en-US" dirty="0" smtClean="0"/>
                        <a:t>T2 (s)</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Symbol" panose="05050102010706020507" pitchFamily="18" charset="2"/>
                        </a:rPr>
                        <a:t>r</a:t>
                      </a:r>
                      <a:r>
                        <a:rPr lang="en-US" baseline="0" dirty="0" smtClean="0">
                          <a:latin typeface="Symbol" panose="05050102010706020507" pitchFamily="18" charset="2"/>
                        </a:rPr>
                        <a:t> </a:t>
                      </a:r>
                      <a:r>
                        <a:rPr lang="en-US" baseline="0" dirty="0" smtClean="0"/>
                        <a:t>(</a:t>
                      </a:r>
                      <a:r>
                        <a:rPr lang="en-US" baseline="0" dirty="0" err="1" smtClean="0"/>
                        <a:t>pcm</a:t>
                      </a:r>
                      <a:r>
                        <a:rPr lang="en-US" baseline="0" dirty="0" smtClean="0"/>
                        <a:t>)</a:t>
                      </a:r>
                      <a:endParaRPr lang="en-US" dirty="0" smtClean="0"/>
                    </a:p>
                    <a:p>
                      <a:pPr algn="ctr"/>
                      <a:endParaRPr lang="en-US" dirty="0"/>
                    </a:p>
                  </a:txBody>
                  <a:tcPr/>
                </a:tc>
                <a:tc>
                  <a:txBody>
                    <a:bodyPr/>
                    <a:lstStyle/>
                    <a:p>
                      <a:pPr algn="ctr"/>
                      <a:r>
                        <a:rPr lang="en-US" dirty="0" smtClean="0">
                          <a:latin typeface="Symbol" panose="05050102010706020507" pitchFamily="18" charset="2"/>
                        </a:rPr>
                        <a:t>r</a:t>
                      </a:r>
                      <a:r>
                        <a:rPr lang="en-US" baseline="0" dirty="0" smtClean="0">
                          <a:latin typeface="Symbol" panose="05050102010706020507" pitchFamily="18" charset="2"/>
                        </a:rPr>
                        <a:t> </a:t>
                      </a:r>
                      <a:r>
                        <a:rPr lang="en-US" baseline="0" dirty="0" smtClean="0"/>
                        <a:t>($)</a:t>
                      </a:r>
                      <a:endParaRPr lang="en-US" dirty="0"/>
                    </a:p>
                  </a:txBody>
                  <a:tcPr/>
                </a:tc>
                <a:tc>
                  <a:txBody>
                    <a:bodyPr/>
                    <a:lstStyle/>
                    <a:p>
                      <a:pPr algn="ctr"/>
                      <a:r>
                        <a:rPr lang="en-US" dirty="0" err="1" smtClean="0"/>
                        <a:t>d</a:t>
                      </a:r>
                      <a:r>
                        <a:rPr lang="en-US" dirty="0" err="1" smtClean="0">
                          <a:latin typeface="Symbol" panose="05050102010706020507" pitchFamily="18" charset="2"/>
                        </a:rPr>
                        <a:t>r</a:t>
                      </a:r>
                      <a:r>
                        <a:rPr lang="en-US" dirty="0" smtClean="0"/>
                        <a:t>/</a:t>
                      </a:r>
                      <a:r>
                        <a:rPr lang="en-US" dirty="0" err="1" smtClean="0"/>
                        <a:t>dH</a:t>
                      </a:r>
                      <a:r>
                        <a:rPr lang="en-US" baseline="0" dirty="0" smtClean="0"/>
                        <a:t> ($/cm)</a:t>
                      </a:r>
                      <a:endParaRPr lang="en-US" dirty="0"/>
                    </a:p>
                  </a:txBody>
                  <a:tcPr/>
                </a:tc>
              </a:tr>
              <a:tr h="377736">
                <a:tc gridSpan="7">
                  <a:txBody>
                    <a:bodyPr/>
                    <a:lstStyle/>
                    <a:p>
                      <a:r>
                        <a:rPr lang="en-US" dirty="0" smtClean="0"/>
                        <a:t>CRAC D01-02  </a:t>
                      </a:r>
                      <a:r>
                        <a:rPr lang="en-US" b="1" baseline="0" dirty="0" smtClean="0">
                          <a:solidFill>
                            <a:srgbClr val="FF0000"/>
                          </a:solidFill>
                        </a:rPr>
                        <a:t>52</a:t>
                      </a:r>
                      <a:r>
                        <a:rPr lang="en-US" baseline="0" dirty="0" smtClean="0"/>
                        <a:t> gU/L,  </a:t>
                      </a:r>
                      <a:r>
                        <a:rPr lang="en-US" baseline="0" dirty="0" err="1" smtClean="0"/>
                        <a:t>Hc</a:t>
                      </a:r>
                      <a:r>
                        <a:rPr lang="en-US" baseline="0" dirty="0" smtClean="0"/>
                        <a:t> 198.2 cm, </a:t>
                      </a:r>
                      <a:r>
                        <a:rPr lang="en-US" baseline="0" dirty="0" smtClean="0">
                          <a:latin typeface="Symbol" panose="05050102010706020507" pitchFamily="18" charset="2"/>
                        </a:rPr>
                        <a:t>b</a:t>
                      </a:r>
                      <a:r>
                        <a:rPr lang="en-US" baseline="0" dirty="0" smtClean="0"/>
                        <a:t>=777 </a:t>
                      </a:r>
                      <a:r>
                        <a:rPr lang="en-US" baseline="0" dirty="0" err="1" smtClean="0"/>
                        <a:t>pcm</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7736">
                <a:tc>
                  <a:txBody>
                    <a:bodyPr/>
                    <a:lstStyle/>
                    <a:p>
                      <a:pPr algn="r"/>
                      <a:endParaRPr lang="en-US" dirty="0"/>
                    </a:p>
                  </a:txBody>
                  <a:tcPr/>
                </a:tc>
                <a:tc>
                  <a:txBody>
                    <a:bodyPr/>
                    <a:lstStyle/>
                    <a:p>
                      <a:pPr algn="ctr"/>
                      <a:r>
                        <a:rPr lang="en-US" dirty="0" smtClean="0"/>
                        <a:t>21.9</a:t>
                      </a:r>
                      <a:endParaRPr lang="en-US" dirty="0"/>
                    </a:p>
                  </a:txBody>
                  <a:tcPr/>
                </a:tc>
                <a:tc>
                  <a:txBody>
                    <a:bodyPr/>
                    <a:lstStyle/>
                    <a:p>
                      <a:pPr algn="ctr"/>
                      <a:r>
                        <a:rPr lang="en-US" dirty="0" smtClean="0"/>
                        <a:t>0.11</a:t>
                      </a:r>
                      <a:endParaRPr lang="en-US" dirty="0"/>
                    </a:p>
                  </a:txBody>
                  <a:tcPr/>
                </a:tc>
                <a:tc>
                  <a:txBody>
                    <a:bodyPr/>
                    <a:lstStyle/>
                    <a:p>
                      <a:pPr algn="ctr"/>
                      <a:r>
                        <a:rPr lang="en-US" dirty="0" smtClean="0"/>
                        <a:t>52</a:t>
                      </a:r>
                      <a:endParaRPr lang="en-US" dirty="0"/>
                    </a:p>
                  </a:txBody>
                  <a:tcPr/>
                </a:tc>
                <a:tc>
                  <a:txBody>
                    <a:bodyPr/>
                    <a:lstStyle/>
                    <a:p>
                      <a:pPr algn="ctr"/>
                      <a:r>
                        <a:rPr lang="en-US" dirty="0" smtClean="0"/>
                        <a:t>96.4</a:t>
                      </a:r>
                      <a:endParaRPr lang="en-US" dirty="0"/>
                    </a:p>
                  </a:txBody>
                  <a:tcPr/>
                </a:tc>
                <a:tc>
                  <a:txBody>
                    <a:bodyPr/>
                    <a:lstStyle/>
                    <a:p>
                      <a:pPr algn="ctr"/>
                      <a:r>
                        <a:rPr lang="en-US" dirty="0" smtClean="0"/>
                        <a:t>0.12</a:t>
                      </a:r>
                      <a:endParaRPr lang="en-US" dirty="0"/>
                    </a:p>
                  </a:txBody>
                  <a:tcPr/>
                </a:tc>
                <a:tc>
                  <a:txBody>
                    <a:bodyPr/>
                    <a:lstStyle/>
                    <a:p>
                      <a:pPr algn="ctr"/>
                      <a:r>
                        <a:rPr lang="en-US" dirty="0" smtClean="0"/>
                        <a:t>5.7E-3</a:t>
                      </a:r>
                      <a:endParaRPr lang="en-US" dirty="0"/>
                    </a:p>
                  </a:txBody>
                  <a:tcPr/>
                </a:tc>
              </a:tr>
              <a:tr h="377736">
                <a:tc>
                  <a:txBody>
                    <a:bodyPr/>
                    <a:lstStyle/>
                    <a:p>
                      <a:pPr algn="r"/>
                      <a:endParaRPr lang="en-US" dirty="0"/>
                    </a:p>
                  </a:txBody>
                  <a:tcPr/>
                </a:tc>
                <a:tc>
                  <a:txBody>
                    <a:bodyPr/>
                    <a:lstStyle/>
                    <a:p>
                      <a:pPr algn="ctr"/>
                      <a:r>
                        <a:rPr lang="en-US" dirty="0" smtClean="0"/>
                        <a:t>32.1</a:t>
                      </a:r>
                      <a:endParaRPr lang="en-US" dirty="0"/>
                    </a:p>
                  </a:txBody>
                  <a:tcPr/>
                </a:tc>
                <a:tc>
                  <a:txBody>
                    <a:bodyPr/>
                    <a:lstStyle/>
                    <a:p>
                      <a:pPr algn="ctr"/>
                      <a:r>
                        <a:rPr lang="en-US" dirty="0" smtClean="0"/>
                        <a:t>0.16</a:t>
                      </a:r>
                      <a:endParaRPr lang="en-US" dirty="0"/>
                    </a:p>
                  </a:txBody>
                  <a:tcPr/>
                </a:tc>
                <a:tc>
                  <a:txBody>
                    <a:bodyPr/>
                    <a:lstStyle/>
                    <a:p>
                      <a:pPr algn="ctr"/>
                      <a:r>
                        <a:rPr lang="en-US" dirty="0" smtClean="0"/>
                        <a:t>30.5</a:t>
                      </a:r>
                      <a:endParaRPr lang="en-US" dirty="0"/>
                    </a:p>
                  </a:txBody>
                  <a:tcPr/>
                </a:tc>
                <a:tc>
                  <a:txBody>
                    <a:bodyPr/>
                    <a:lstStyle/>
                    <a:p>
                      <a:pPr algn="ctr"/>
                      <a:r>
                        <a:rPr lang="en-US" dirty="0" smtClean="0"/>
                        <a:t>140</a:t>
                      </a:r>
                      <a:endParaRPr lang="en-US" dirty="0"/>
                    </a:p>
                  </a:txBody>
                  <a:tcPr/>
                </a:tc>
                <a:tc>
                  <a:txBody>
                    <a:bodyPr/>
                    <a:lstStyle/>
                    <a:p>
                      <a:pPr algn="ctr"/>
                      <a:r>
                        <a:rPr lang="en-US" dirty="0" smtClean="0"/>
                        <a:t>0.18</a:t>
                      </a:r>
                      <a:endParaRPr lang="en-US" dirty="0"/>
                    </a:p>
                  </a:txBody>
                  <a:tcPr/>
                </a:tc>
                <a:tc>
                  <a:txBody>
                    <a:bodyPr/>
                    <a:lstStyle/>
                    <a:p>
                      <a:pPr algn="ctr"/>
                      <a:r>
                        <a:rPr lang="en-US" dirty="0" smtClean="0"/>
                        <a:t>5.6E-3</a:t>
                      </a:r>
                      <a:endParaRPr lang="en-US" dirty="0"/>
                    </a:p>
                  </a:txBody>
                  <a:tcPr/>
                </a:tc>
              </a:tr>
              <a:tr h="377736">
                <a:tc>
                  <a:txBody>
                    <a:bodyPr/>
                    <a:lstStyle/>
                    <a:p>
                      <a:pPr algn="r"/>
                      <a:endParaRPr lang="en-US" dirty="0"/>
                    </a:p>
                  </a:txBody>
                  <a:tcPr/>
                </a:tc>
                <a:tc>
                  <a:txBody>
                    <a:bodyPr/>
                    <a:lstStyle/>
                    <a:p>
                      <a:pPr algn="ctr"/>
                      <a:r>
                        <a:rPr lang="en-US" dirty="0" smtClean="0"/>
                        <a:t>41.3</a:t>
                      </a:r>
                      <a:endParaRPr lang="en-US" dirty="0"/>
                    </a:p>
                  </a:txBody>
                  <a:tcPr/>
                </a:tc>
                <a:tc>
                  <a:txBody>
                    <a:bodyPr/>
                    <a:lstStyle/>
                    <a:p>
                      <a:pPr algn="ctr"/>
                      <a:r>
                        <a:rPr lang="en-US" dirty="0" smtClean="0"/>
                        <a:t>0.21</a:t>
                      </a:r>
                      <a:endParaRPr lang="en-US" dirty="0"/>
                    </a:p>
                  </a:txBody>
                  <a:tcPr/>
                </a:tc>
                <a:tc>
                  <a:txBody>
                    <a:bodyPr/>
                    <a:lstStyle/>
                    <a:p>
                      <a:pPr algn="ctr"/>
                      <a:r>
                        <a:rPr lang="en-US" dirty="0" smtClean="0"/>
                        <a:t>20.3</a:t>
                      </a:r>
                      <a:endParaRPr lang="en-US" dirty="0"/>
                    </a:p>
                  </a:txBody>
                  <a:tcPr/>
                </a:tc>
                <a:tc>
                  <a:txBody>
                    <a:bodyPr/>
                    <a:lstStyle/>
                    <a:p>
                      <a:pPr algn="ctr"/>
                      <a:r>
                        <a:rPr lang="en-US" dirty="0" smtClean="0"/>
                        <a:t>179</a:t>
                      </a:r>
                      <a:endParaRPr lang="en-US" dirty="0"/>
                    </a:p>
                  </a:txBody>
                  <a:tcPr/>
                </a:tc>
                <a:tc>
                  <a:txBody>
                    <a:bodyPr/>
                    <a:lstStyle/>
                    <a:p>
                      <a:pPr algn="ctr"/>
                      <a:r>
                        <a:rPr lang="en-US" dirty="0" smtClean="0"/>
                        <a:t>0.23</a:t>
                      </a:r>
                      <a:endParaRPr lang="en-US" dirty="0"/>
                    </a:p>
                  </a:txBody>
                  <a:tcPr/>
                </a:tc>
                <a:tc>
                  <a:txBody>
                    <a:bodyPr/>
                    <a:lstStyle/>
                    <a:p>
                      <a:pPr algn="ctr"/>
                      <a:r>
                        <a:rPr lang="en-US" dirty="0" smtClean="0"/>
                        <a:t>5.6E-3</a:t>
                      </a:r>
                      <a:endParaRPr lang="en-US" dirty="0"/>
                    </a:p>
                  </a:txBody>
                  <a:tcPr/>
                </a:tc>
              </a:tr>
              <a:tr h="377736">
                <a:tc>
                  <a:txBody>
                    <a:bodyPr/>
                    <a:lstStyle/>
                    <a:p>
                      <a:pPr algn="r"/>
                      <a:endParaRPr lang="en-US" dirty="0"/>
                    </a:p>
                  </a:txBody>
                  <a:tcPr/>
                </a:tc>
                <a:tc>
                  <a:txBody>
                    <a:bodyPr/>
                    <a:lstStyle/>
                    <a:p>
                      <a:pPr algn="ctr"/>
                      <a:r>
                        <a:rPr lang="en-US" b="1" dirty="0" smtClean="0">
                          <a:solidFill>
                            <a:srgbClr val="FF0000"/>
                          </a:solidFill>
                        </a:rPr>
                        <a:t>60.2</a:t>
                      </a:r>
                      <a:endParaRPr lang="en-US" b="1" dirty="0">
                        <a:solidFill>
                          <a:srgbClr val="FF0000"/>
                        </a:solidFill>
                      </a:endParaRPr>
                    </a:p>
                  </a:txBody>
                  <a:tcPr/>
                </a:tc>
                <a:tc>
                  <a:txBody>
                    <a:bodyPr/>
                    <a:lstStyle/>
                    <a:p>
                      <a:pPr algn="ctr"/>
                      <a:r>
                        <a:rPr lang="en-US" dirty="0" smtClean="0"/>
                        <a:t>0.3</a:t>
                      </a:r>
                      <a:endParaRPr lang="en-US" dirty="0"/>
                    </a:p>
                  </a:txBody>
                  <a:tcPr/>
                </a:tc>
                <a:tc>
                  <a:txBody>
                    <a:bodyPr/>
                    <a:lstStyle/>
                    <a:p>
                      <a:pPr algn="ctr"/>
                      <a:r>
                        <a:rPr lang="en-US" dirty="0" smtClean="0"/>
                        <a:t>10.4</a:t>
                      </a:r>
                      <a:endParaRPr lang="en-US" dirty="0"/>
                    </a:p>
                  </a:txBody>
                  <a:tcPr/>
                </a:tc>
                <a:tc>
                  <a:txBody>
                    <a:bodyPr/>
                    <a:lstStyle/>
                    <a:p>
                      <a:pPr algn="ctr"/>
                      <a:r>
                        <a:rPr lang="en-US" b="1" dirty="0" smtClean="0">
                          <a:solidFill>
                            <a:srgbClr val="FF0000"/>
                          </a:solidFill>
                        </a:rPr>
                        <a:t>258</a:t>
                      </a:r>
                      <a:endParaRPr lang="en-US" b="1" dirty="0">
                        <a:solidFill>
                          <a:srgbClr val="FF0000"/>
                        </a:solidFill>
                      </a:endParaRPr>
                    </a:p>
                  </a:txBody>
                  <a:tcPr/>
                </a:tc>
                <a:tc>
                  <a:txBody>
                    <a:bodyPr/>
                    <a:lstStyle/>
                    <a:p>
                      <a:pPr algn="ctr"/>
                      <a:r>
                        <a:rPr lang="en-US" b="1" dirty="0" smtClean="0">
                          <a:solidFill>
                            <a:srgbClr val="FF0000"/>
                          </a:solidFill>
                        </a:rPr>
                        <a:t>0.33</a:t>
                      </a:r>
                      <a:endParaRPr lang="en-US" b="1" dirty="0">
                        <a:solidFill>
                          <a:srgbClr val="FF0000"/>
                        </a:solidFill>
                      </a:endParaRPr>
                    </a:p>
                  </a:txBody>
                  <a:tcPr/>
                </a:tc>
                <a:tc>
                  <a:txBody>
                    <a:bodyPr/>
                    <a:lstStyle/>
                    <a:p>
                      <a:pPr algn="ctr"/>
                      <a:r>
                        <a:rPr lang="en-US" dirty="0" smtClean="0"/>
                        <a:t>5.5E-3</a:t>
                      </a:r>
                      <a:endParaRPr lang="en-US" dirty="0"/>
                    </a:p>
                  </a:txBody>
                  <a:tcPr/>
                </a:tc>
              </a:tr>
              <a:tr h="377736">
                <a:tc gridSpan="7">
                  <a:txBody>
                    <a:bodyPr/>
                    <a:lstStyle/>
                    <a:p>
                      <a:r>
                        <a:rPr lang="en-US" dirty="0" smtClean="0"/>
                        <a:t>CRAC D08-03 </a:t>
                      </a:r>
                      <a:r>
                        <a:rPr lang="en-US" baseline="0" dirty="0" smtClean="0"/>
                        <a:t> </a:t>
                      </a:r>
                      <a:r>
                        <a:rPr lang="en-US" b="1" baseline="0" dirty="0" smtClean="0">
                          <a:solidFill>
                            <a:srgbClr val="FF0000"/>
                          </a:solidFill>
                        </a:rPr>
                        <a:t>203 </a:t>
                      </a:r>
                      <a:r>
                        <a:rPr lang="en-US" baseline="0" dirty="0" smtClean="0"/>
                        <a:t>gU/L, </a:t>
                      </a:r>
                      <a:r>
                        <a:rPr lang="en-US" baseline="0" dirty="0" err="1" smtClean="0"/>
                        <a:t>Hc</a:t>
                      </a:r>
                      <a:r>
                        <a:rPr lang="en-US" baseline="0" dirty="0" smtClean="0"/>
                        <a:t> 27.5 cm, </a:t>
                      </a:r>
                      <a:r>
                        <a:rPr lang="en-US" baseline="0" dirty="0" smtClean="0">
                          <a:latin typeface="Symbol" panose="05050102010706020507" pitchFamily="18" charset="2"/>
                        </a:rPr>
                        <a:t>b</a:t>
                      </a:r>
                      <a:r>
                        <a:rPr lang="en-US" baseline="0" dirty="0" smtClean="0"/>
                        <a:t>= 845 </a:t>
                      </a:r>
                      <a:r>
                        <a:rPr lang="en-US" baseline="0" dirty="0" err="1" smtClean="0"/>
                        <a:t>pcm</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7736">
                <a:tc>
                  <a:txBody>
                    <a:bodyPr/>
                    <a:lstStyle/>
                    <a:p>
                      <a:pPr algn="ctr"/>
                      <a:endParaRPr lang="en-US" dirty="0"/>
                    </a:p>
                  </a:txBody>
                  <a:tcPr/>
                </a:tc>
                <a:tc>
                  <a:txBody>
                    <a:bodyPr/>
                    <a:lstStyle/>
                    <a:p>
                      <a:pPr algn="ctr"/>
                      <a:r>
                        <a:rPr lang="en-US" dirty="0" smtClean="0"/>
                        <a:t>0.21</a:t>
                      </a:r>
                      <a:endParaRPr lang="en-US" dirty="0"/>
                    </a:p>
                  </a:txBody>
                  <a:tcPr/>
                </a:tc>
                <a:tc>
                  <a:txBody>
                    <a:bodyPr/>
                    <a:lstStyle/>
                    <a:p>
                      <a:pPr algn="ctr"/>
                      <a:r>
                        <a:rPr lang="en-US" dirty="0" smtClean="0"/>
                        <a:t>7.6E-3</a:t>
                      </a:r>
                      <a:endParaRPr lang="en-US" dirty="0"/>
                    </a:p>
                  </a:txBody>
                  <a:tcPr/>
                </a:tc>
                <a:tc>
                  <a:txBody>
                    <a:bodyPr/>
                    <a:lstStyle/>
                    <a:p>
                      <a:pPr algn="ctr"/>
                      <a:r>
                        <a:rPr lang="en-US" dirty="0" smtClean="0"/>
                        <a:t>18.9</a:t>
                      </a:r>
                      <a:endParaRPr lang="en-US" dirty="0"/>
                    </a:p>
                  </a:txBody>
                  <a:tcPr/>
                </a:tc>
                <a:tc>
                  <a:txBody>
                    <a:bodyPr/>
                    <a:lstStyle/>
                    <a:p>
                      <a:pPr algn="ctr"/>
                      <a:r>
                        <a:rPr lang="en-US" dirty="0" smtClean="0"/>
                        <a:t>204</a:t>
                      </a:r>
                      <a:endParaRPr lang="en-US" dirty="0"/>
                    </a:p>
                  </a:txBody>
                  <a:tcPr/>
                </a:tc>
                <a:tc>
                  <a:txBody>
                    <a:bodyPr/>
                    <a:lstStyle/>
                    <a:p>
                      <a:pPr algn="ctr"/>
                      <a:r>
                        <a:rPr lang="en-US" dirty="0" smtClean="0"/>
                        <a:t>0.24</a:t>
                      </a:r>
                      <a:endParaRPr lang="en-US" dirty="0"/>
                    </a:p>
                  </a:txBody>
                  <a:tcPr/>
                </a:tc>
                <a:tc>
                  <a:txBody>
                    <a:bodyPr/>
                    <a:lstStyle/>
                    <a:p>
                      <a:pPr algn="ctr"/>
                      <a:r>
                        <a:rPr lang="en-US" dirty="0" smtClean="0"/>
                        <a:t>1.15</a:t>
                      </a:r>
                      <a:endParaRPr lang="en-US" dirty="0"/>
                    </a:p>
                  </a:txBody>
                  <a:tcPr/>
                </a:tc>
              </a:tr>
              <a:tr h="377736">
                <a:tc>
                  <a:txBody>
                    <a:bodyPr/>
                    <a:lstStyle/>
                    <a:p>
                      <a:pPr algn="ctr"/>
                      <a:endParaRPr lang="en-US" dirty="0"/>
                    </a:p>
                  </a:txBody>
                  <a:tcPr/>
                </a:tc>
                <a:tc>
                  <a:txBody>
                    <a:bodyPr/>
                    <a:lstStyle/>
                    <a:p>
                      <a:pPr algn="ctr"/>
                      <a:r>
                        <a:rPr lang="en-US" dirty="0" smtClean="0"/>
                        <a:t>0.35</a:t>
                      </a:r>
                      <a:endParaRPr lang="en-US" dirty="0"/>
                    </a:p>
                  </a:txBody>
                  <a:tcPr/>
                </a:tc>
                <a:tc>
                  <a:txBody>
                    <a:bodyPr/>
                    <a:lstStyle/>
                    <a:p>
                      <a:pPr algn="ctr"/>
                      <a:r>
                        <a:rPr lang="en-US" dirty="0" smtClean="0"/>
                        <a:t>1.3E-2</a:t>
                      </a:r>
                      <a:endParaRPr lang="en-US" dirty="0"/>
                    </a:p>
                  </a:txBody>
                  <a:tcPr/>
                </a:tc>
                <a:tc>
                  <a:txBody>
                    <a:bodyPr/>
                    <a:lstStyle/>
                    <a:p>
                      <a:pPr algn="ctr"/>
                      <a:r>
                        <a:rPr lang="en-US" dirty="0" smtClean="0"/>
                        <a:t>7.3</a:t>
                      </a:r>
                      <a:endParaRPr lang="en-US" dirty="0"/>
                    </a:p>
                  </a:txBody>
                  <a:tcPr/>
                </a:tc>
                <a:tc>
                  <a:txBody>
                    <a:bodyPr/>
                    <a:lstStyle/>
                    <a:p>
                      <a:pPr algn="ctr"/>
                      <a:r>
                        <a:rPr lang="en-US" dirty="0" smtClean="0"/>
                        <a:t>332</a:t>
                      </a:r>
                      <a:endParaRPr lang="en-US" dirty="0"/>
                    </a:p>
                  </a:txBody>
                  <a:tcPr/>
                </a:tc>
                <a:tc>
                  <a:txBody>
                    <a:bodyPr/>
                    <a:lstStyle/>
                    <a:p>
                      <a:pPr algn="ctr"/>
                      <a:r>
                        <a:rPr lang="en-US" dirty="0" smtClean="0"/>
                        <a:t>0.39</a:t>
                      </a:r>
                      <a:endParaRPr lang="en-US" dirty="0"/>
                    </a:p>
                  </a:txBody>
                  <a:tcPr/>
                </a:tc>
                <a:tc>
                  <a:txBody>
                    <a:bodyPr/>
                    <a:lstStyle/>
                    <a:p>
                      <a:pPr algn="ctr"/>
                      <a:r>
                        <a:rPr lang="en-US" dirty="0" smtClean="0"/>
                        <a:t>1.12</a:t>
                      </a:r>
                      <a:endParaRPr lang="en-US" dirty="0"/>
                    </a:p>
                  </a:txBody>
                  <a:tcPr/>
                </a:tc>
              </a:tr>
              <a:tr h="377736">
                <a:tc>
                  <a:txBody>
                    <a:bodyPr/>
                    <a:lstStyle/>
                    <a:p>
                      <a:pPr algn="ctr"/>
                      <a:endParaRPr lang="en-US" dirty="0"/>
                    </a:p>
                  </a:txBody>
                  <a:tcPr/>
                </a:tc>
                <a:tc>
                  <a:txBody>
                    <a:bodyPr/>
                    <a:lstStyle/>
                    <a:p>
                      <a:pPr algn="ctr"/>
                      <a:r>
                        <a:rPr lang="en-US" b="1" dirty="0" smtClean="0">
                          <a:solidFill>
                            <a:srgbClr val="FF0000"/>
                          </a:solidFill>
                        </a:rPr>
                        <a:t>0.46</a:t>
                      </a:r>
                      <a:endParaRPr lang="en-US" b="1" dirty="0">
                        <a:solidFill>
                          <a:srgbClr val="FF0000"/>
                        </a:solidFill>
                      </a:endParaRPr>
                    </a:p>
                  </a:txBody>
                  <a:tcPr/>
                </a:tc>
                <a:tc>
                  <a:txBody>
                    <a:bodyPr/>
                    <a:lstStyle/>
                    <a:p>
                      <a:pPr algn="ctr"/>
                      <a:r>
                        <a:rPr lang="en-US" dirty="0" smtClean="0"/>
                        <a:t>1.6E-2</a:t>
                      </a:r>
                      <a:endParaRPr lang="en-US" dirty="0"/>
                    </a:p>
                  </a:txBody>
                  <a:tcPr/>
                </a:tc>
                <a:tc>
                  <a:txBody>
                    <a:bodyPr/>
                    <a:lstStyle/>
                    <a:p>
                      <a:pPr algn="ctr"/>
                      <a:r>
                        <a:rPr lang="en-US" dirty="0" smtClean="0"/>
                        <a:t>3.8</a:t>
                      </a:r>
                      <a:endParaRPr lang="en-US" dirty="0"/>
                    </a:p>
                  </a:txBody>
                  <a:tcPr/>
                </a:tc>
                <a:tc>
                  <a:txBody>
                    <a:bodyPr/>
                    <a:lstStyle/>
                    <a:p>
                      <a:pPr algn="ctr"/>
                      <a:r>
                        <a:rPr lang="en-US" b="1" dirty="0" smtClean="0">
                          <a:solidFill>
                            <a:srgbClr val="FF0000"/>
                          </a:solidFill>
                        </a:rPr>
                        <a:t>434</a:t>
                      </a:r>
                      <a:endParaRPr lang="en-US" b="1" dirty="0">
                        <a:solidFill>
                          <a:srgbClr val="FF0000"/>
                        </a:solidFill>
                      </a:endParaRPr>
                    </a:p>
                  </a:txBody>
                  <a:tcPr/>
                </a:tc>
                <a:tc>
                  <a:txBody>
                    <a:bodyPr/>
                    <a:lstStyle/>
                    <a:p>
                      <a:pPr algn="ctr"/>
                      <a:r>
                        <a:rPr lang="en-US" b="1" dirty="0" smtClean="0">
                          <a:solidFill>
                            <a:srgbClr val="FF0000"/>
                          </a:solidFill>
                        </a:rPr>
                        <a:t>0.51</a:t>
                      </a:r>
                      <a:endParaRPr lang="en-US" b="1" dirty="0">
                        <a:solidFill>
                          <a:srgbClr val="FF0000"/>
                        </a:solidFill>
                      </a:endParaRPr>
                    </a:p>
                  </a:txBody>
                  <a:tcPr/>
                </a:tc>
                <a:tc>
                  <a:txBody>
                    <a:bodyPr/>
                    <a:lstStyle/>
                    <a:p>
                      <a:pPr algn="ctr"/>
                      <a:r>
                        <a:rPr lang="en-US" dirty="0" smtClean="0"/>
                        <a:t>1.12</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8</a:t>
            </a:fld>
            <a:endParaRPr lang="en-US" dirty="0"/>
          </a:p>
        </p:txBody>
      </p:sp>
      <p:sp>
        <p:nvSpPr>
          <p:cNvPr id="6" name="TextBox 5"/>
          <p:cNvSpPr txBox="1"/>
          <p:nvPr/>
        </p:nvSpPr>
        <p:spPr>
          <a:xfrm>
            <a:off x="304800" y="5019090"/>
            <a:ext cx="8153400" cy="1323439"/>
          </a:xfrm>
          <a:prstGeom prst="rect">
            <a:avLst/>
          </a:prstGeom>
          <a:noFill/>
        </p:spPr>
        <p:txBody>
          <a:bodyPr wrap="square" rtlCol="0">
            <a:spAutoFit/>
          </a:bodyPr>
          <a:lstStyle/>
          <a:p>
            <a:r>
              <a:rPr lang="en-US" sz="1600" i="1" dirty="0" smtClean="0"/>
              <a:t>“The </a:t>
            </a:r>
            <a:r>
              <a:rPr lang="en-US" sz="1600" i="1" dirty="0"/>
              <a:t>effect of the millimeter is unfortunately </a:t>
            </a:r>
            <a:r>
              <a:rPr lang="en-US" sz="1600" b="1" i="1" dirty="0">
                <a:solidFill>
                  <a:srgbClr val="FF0000"/>
                </a:solidFill>
              </a:rPr>
              <a:t>not linear for large delta H </a:t>
            </a:r>
            <a:r>
              <a:rPr lang="en-US" sz="1600" i="1" dirty="0"/>
              <a:t>and it is therefore </a:t>
            </a:r>
            <a:r>
              <a:rPr lang="en-US" sz="1600" b="1" i="1" dirty="0">
                <a:solidFill>
                  <a:srgbClr val="FF0000"/>
                </a:solidFill>
              </a:rPr>
              <a:t>not possible to extrapolate the values </a:t>
            </a:r>
            <a:r>
              <a:rPr lang="en-US" sz="1600" i="1" dirty="0"/>
              <a:t>obtained to calculate the total potential reactivity introduced during the actual (Kinetic) CRAC experiments</a:t>
            </a:r>
            <a:r>
              <a:rPr lang="en-US" sz="1600" i="1" dirty="0" smtClean="0"/>
              <a:t>.”</a:t>
            </a:r>
          </a:p>
          <a:p>
            <a:endParaRPr lang="en-US" sz="1600" b="1" i="1" dirty="0" smtClean="0"/>
          </a:p>
          <a:p>
            <a:r>
              <a:rPr lang="en-US" sz="1600" b="1" i="1" dirty="0" smtClean="0"/>
              <a:t>-F. </a:t>
            </a:r>
            <a:r>
              <a:rPr lang="en-US" sz="1600" b="1" i="1" dirty="0" err="1" smtClean="0"/>
              <a:t>Barbry</a:t>
            </a:r>
            <a:r>
              <a:rPr lang="en-US" sz="1600" b="1" i="1" dirty="0" smtClean="0"/>
              <a:t>  ‘Rapport de </a:t>
            </a:r>
            <a:r>
              <a:rPr lang="en-US" sz="1600" b="1" i="1" dirty="0" err="1" smtClean="0"/>
              <a:t>Synthese</a:t>
            </a:r>
            <a:r>
              <a:rPr lang="en-US" sz="1600" b="1" i="1" dirty="0" smtClean="0"/>
              <a:t> Divergences CRAC’</a:t>
            </a:r>
            <a:endParaRPr lang="en-US" sz="1600" b="1" dirty="0"/>
          </a:p>
        </p:txBody>
      </p:sp>
    </p:spTree>
    <p:extLst>
      <p:ext uri="{BB962C8B-B14F-4D97-AF65-F5344CB8AC3E}">
        <p14:creationId xmlns:p14="http://schemas.microsoft.com/office/powerpoint/2010/main" val="100468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7668"/>
            <a:ext cx="9372600" cy="593725"/>
          </a:xfrm>
        </p:spPr>
        <p:txBody>
          <a:bodyPr/>
          <a:lstStyle/>
          <a:p>
            <a:r>
              <a:rPr lang="en-US" dirty="0" smtClean="0"/>
              <a:t>Divergence compared to Kinetic Experiments</a:t>
            </a:r>
            <a:endParaRPr lang="en-US" dirty="0"/>
          </a:p>
        </p:txBody>
      </p:sp>
      <p:sp>
        <p:nvSpPr>
          <p:cNvPr id="4" name="Slide Number Placeholder 3"/>
          <p:cNvSpPr>
            <a:spLocks noGrp="1"/>
          </p:cNvSpPr>
          <p:nvPr>
            <p:ph type="sldNum" sz="quarter" idx="12"/>
          </p:nvPr>
        </p:nvSpPr>
        <p:spPr/>
        <p:txBody>
          <a:bodyPr/>
          <a:lstStyle/>
          <a:p>
            <a:pPr>
              <a:defRPr/>
            </a:pPr>
            <a:fld id="{2CE61A14-1810-48E4-8E95-F6A74C1A9C7A}" type="slidenum">
              <a:rPr lang="en-US" smtClean="0"/>
              <a:pPr>
                <a:defRPr/>
              </a:pPr>
              <a:t>9</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7409" y="574164"/>
            <a:ext cx="3636927" cy="486498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19704"/>
            <a:ext cx="3877444" cy="4878506"/>
          </a:xfrm>
          <a:prstGeom prst="rect">
            <a:avLst/>
          </a:prstGeom>
        </p:spPr>
      </p:pic>
      <p:sp>
        <p:nvSpPr>
          <p:cNvPr id="10" name="TextBox 9"/>
          <p:cNvSpPr txBox="1"/>
          <p:nvPr/>
        </p:nvSpPr>
        <p:spPr>
          <a:xfrm>
            <a:off x="0" y="5874985"/>
            <a:ext cx="8865647" cy="646331"/>
          </a:xfrm>
          <a:prstGeom prst="rect">
            <a:avLst/>
          </a:prstGeom>
          <a:noFill/>
        </p:spPr>
        <p:txBody>
          <a:bodyPr wrap="square" rtlCol="0">
            <a:spAutoFit/>
          </a:bodyPr>
          <a:lstStyle/>
          <a:p>
            <a:r>
              <a:rPr lang="en-US" dirty="0" smtClean="0"/>
              <a:t>The </a:t>
            </a:r>
            <a:r>
              <a:rPr lang="en-US" b="1" dirty="0" smtClean="0">
                <a:solidFill>
                  <a:srgbClr val="FF0000"/>
                </a:solidFill>
              </a:rPr>
              <a:t>Divergence Experiments served to complete the lower end </a:t>
            </a:r>
            <a:r>
              <a:rPr lang="en-US" dirty="0" smtClean="0"/>
              <a:t>of the P/V vs reactivity and inverse period curves in relation to Kinetic Experiments (SEEC 117)</a:t>
            </a:r>
            <a:endParaRPr lang="en-US" dirty="0"/>
          </a:p>
        </p:txBody>
      </p:sp>
      <p:cxnSp>
        <p:nvCxnSpPr>
          <p:cNvPr id="11" name="Straight Arrow Connector 10"/>
          <p:cNvCxnSpPr/>
          <p:nvPr/>
        </p:nvCxnSpPr>
        <p:spPr>
          <a:xfrm flipH="1">
            <a:off x="1153620" y="4701806"/>
            <a:ext cx="3080768" cy="0"/>
          </a:xfrm>
          <a:prstGeom prst="straightConnector1">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25979" y="5408793"/>
            <a:ext cx="3328925" cy="338554"/>
          </a:xfrm>
          <a:prstGeom prst="rect">
            <a:avLst/>
          </a:prstGeom>
          <a:noFill/>
        </p:spPr>
        <p:txBody>
          <a:bodyPr wrap="none" rtlCol="0">
            <a:spAutoFit/>
          </a:bodyPr>
          <a:lstStyle/>
          <a:p>
            <a:r>
              <a:rPr lang="en-US" sz="1600" b="1" dirty="0" smtClean="0"/>
              <a:t>Power/Volume vs inverse period</a:t>
            </a:r>
            <a:endParaRPr lang="en-US" sz="1600" b="1" dirty="0"/>
          </a:p>
        </p:txBody>
      </p:sp>
      <p:sp>
        <p:nvSpPr>
          <p:cNvPr id="14" name="TextBox 13"/>
          <p:cNvSpPr txBox="1"/>
          <p:nvPr/>
        </p:nvSpPr>
        <p:spPr>
          <a:xfrm>
            <a:off x="278267" y="5397736"/>
            <a:ext cx="3320909" cy="338554"/>
          </a:xfrm>
          <a:prstGeom prst="rect">
            <a:avLst/>
          </a:prstGeom>
          <a:noFill/>
        </p:spPr>
        <p:txBody>
          <a:bodyPr wrap="none" rtlCol="0">
            <a:spAutoFit/>
          </a:bodyPr>
          <a:lstStyle/>
          <a:p>
            <a:r>
              <a:rPr lang="en-US" sz="1600" b="1" dirty="0" smtClean="0"/>
              <a:t>Power/Volume vs total reactivity</a:t>
            </a:r>
            <a:endParaRPr lang="en-US" sz="1600" b="1" dirty="0"/>
          </a:p>
        </p:txBody>
      </p:sp>
      <p:sp>
        <p:nvSpPr>
          <p:cNvPr id="22" name="Arc 21"/>
          <p:cNvSpPr/>
          <p:nvPr/>
        </p:nvSpPr>
        <p:spPr>
          <a:xfrm>
            <a:off x="99081" y="4114800"/>
            <a:ext cx="1054539" cy="1064503"/>
          </a:xfrm>
          <a:prstGeom prst="arc">
            <a:avLst>
              <a:gd name="adj1" fmla="val 16200000"/>
              <a:gd name="adj2" fmla="val 16088544"/>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a:off x="4234388" y="4169555"/>
            <a:ext cx="1099612" cy="1064503"/>
          </a:xfrm>
          <a:prstGeom prst="arc">
            <a:avLst>
              <a:gd name="adj1" fmla="val 16200000"/>
              <a:gd name="adj2" fmla="val 16088544"/>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7603344" y="574164"/>
            <a:ext cx="1555170" cy="1384995"/>
          </a:xfrm>
          <a:prstGeom prst="rect">
            <a:avLst/>
          </a:prstGeom>
          <a:noFill/>
        </p:spPr>
        <p:txBody>
          <a:bodyPr wrap="square" rtlCol="0">
            <a:spAutoFit/>
          </a:bodyPr>
          <a:lstStyle/>
          <a:p>
            <a:r>
              <a:rPr lang="en-US" sz="1400" b="1" dirty="0" smtClean="0"/>
              <a:t>Y-CDC-12 (Figs15-19)</a:t>
            </a:r>
          </a:p>
          <a:p>
            <a:r>
              <a:rPr lang="en-US" sz="1400" b="1" dirty="0" smtClean="0"/>
              <a:t>Notes similar trends – P/V vs </a:t>
            </a:r>
            <a:r>
              <a:rPr lang="en-US" sz="1400" b="1" dirty="0" smtClean="0">
                <a:latin typeface="Symbol" panose="05050102010706020507" pitchFamily="18" charset="2"/>
              </a:rPr>
              <a:t>r</a:t>
            </a:r>
            <a:r>
              <a:rPr lang="en-US" sz="1400" b="1" dirty="0" smtClean="0"/>
              <a:t>, </a:t>
            </a:r>
            <a:r>
              <a:rPr lang="en-US" sz="1400" b="1" dirty="0" smtClean="0">
                <a:latin typeface="Symbol" panose="05050102010706020507" pitchFamily="18" charset="2"/>
              </a:rPr>
              <a:t>w</a:t>
            </a:r>
            <a:r>
              <a:rPr lang="en-US" sz="1400" b="1" dirty="0" smtClean="0"/>
              <a:t> are </a:t>
            </a:r>
            <a:r>
              <a:rPr lang="en-US" sz="1400" b="1" dirty="0" smtClean="0">
                <a:solidFill>
                  <a:srgbClr val="FF0000"/>
                </a:solidFill>
              </a:rPr>
              <a:t>log-</a:t>
            </a:r>
            <a:r>
              <a:rPr lang="en-US" sz="1400" b="1" dirty="0" err="1" smtClean="0">
                <a:solidFill>
                  <a:srgbClr val="FF0000"/>
                </a:solidFill>
              </a:rPr>
              <a:t>lin</a:t>
            </a:r>
            <a:r>
              <a:rPr lang="en-US" sz="1400" b="1" dirty="0" smtClean="0">
                <a:solidFill>
                  <a:srgbClr val="FF0000"/>
                </a:solidFill>
              </a:rPr>
              <a:t>, log-log</a:t>
            </a:r>
            <a:endParaRPr lang="en-US" sz="1400" b="1" dirty="0"/>
          </a:p>
        </p:txBody>
      </p:sp>
      <p:sp>
        <p:nvSpPr>
          <p:cNvPr id="29" name="Freeform 28"/>
          <p:cNvSpPr/>
          <p:nvPr/>
        </p:nvSpPr>
        <p:spPr>
          <a:xfrm>
            <a:off x="3966417" y="821933"/>
            <a:ext cx="3448050" cy="4333875"/>
          </a:xfrm>
          <a:custGeom>
            <a:avLst/>
            <a:gdLst>
              <a:gd name="connsiteX0" fmla="*/ 0 w 3448050"/>
              <a:gd name="connsiteY0" fmla="*/ 4333875 h 4333875"/>
              <a:gd name="connsiteX1" fmla="*/ 285750 w 3448050"/>
              <a:gd name="connsiteY1" fmla="*/ 3905250 h 4333875"/>
              <a:gd name="connsiteX2" fmla="*/ 552450 w 3448050"/>
              <a:gd name="connsiteY2" fmla="*/ 3581400 h 4333875"/>
              <a:gd name="connsiteX3" fmla="*/ 790575 w 3448050"/>
              <a:gd name="connsiteY3" fmla="*/ 3324225 h 4333875"/>
              <a:gd name="connsiteX4" fmla="*/ 1209675 w 3448050"/>
              <a:gd name="connsiteY4" fmla="*/ 3019425 h 4333875"/>
              <a:gd name="connsiteX5" fmla="*/ 1733550 w 3448050"/>
              <a:gd name="connsiteY5" fmla="*/ 2667000 h 4333875"/>
              <a:gd name="connsiteX6" fmla="*/ 1971675 w 3448050"/>
              <a:gd name="connsiteY6" fmla="*/ 2371725 h 4333875"/>
              <a:gd name="connsiteX7" fmla="*/ 2533650 w 3448050"/>
              <a:gd name="connsiteY7" fmla="*/ 1628775 h 4333875"/>
              <a:gd name="connsiteX8" fmla="*/ 2886075 w 3448050"/>
              <a:gd name="connsiteY8" fmla="*/ 1057275 h 4333875"/>
              <a:gd name="connsiteX9" fmla="*/ 3324225 w 3448050"/>
              <a:gd name="connsiteY9" fmla="*/ 323850 h 4333875"/>
              <a:gd name="connsiteX10" fmla="*/ 3448050 w 3448050"/>
              <a:gd name="connsiteY10" fmla="*/ 0 h 433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48050" h="4333875">
                <a:moveTo>
                  <a:pt x="0" y="4333875"/>
                </a:moveTo>
                <a:cubicBezTo>
                  <a:pt x="96837" y="4182268"/>
                  <a:pt x="193675" y="4030662"/>
                  <a:pt x="285750" y="3905250"/>
                </a:cubicBezTo>
                <a:cubicBezTo>
                  <a:pt x="377825" y="3779838"/>
                  <a:pt x="468313" y="3678237"/>
                  <a:pt x="552450" y="3581400"/>
                </a:cubicBezTo>
                <a:cubicBezTo>
                  <a:pt x="636588" y="3484562"/>
                  <a:pt x="681038" y="3417887"/>
                  <a:pt x="790575" y="3324225"/>
                </a:cubicBezTo>
                <a:cubicBezTo>
                  <a:pt x="900113" y="3230562"/>
                  <a:pt x="1052513" y="3128962"/>
                  <a:pt x="1209675" y="3019425"/>
                </a:cubicBezTo>
                <a:cubicBezTo>
                  <a:pt x="1366837" y="2909888"/>
                  <a:pt x="1606550" y="2774950"/>
                  <a:pt x="1733550" y="2667000"/>
                </a:cubicBezTo>
                <a:cubicBezTo>
                  <a:pt x="1860550" y="2559050"/>
                  <a:pt x="1838325" y="2544762"/>
                  <a:pt x="1971675" y="2371725"/>
                </a:cubicBezTo>
                <a:cubicBezTo>
                  <a:pt x="2105025" y="2198688"/>
                  <a:pt x="2381250" y="1847850"/>
                  <a:pt x="2533650" y="1628775"/>
                </a:cubicBezTo>
                <a:cubicBezTo>
                  <a:pt x="2686050" y="1409700"/>
                  <a:pt x="2754313" y="1274762"/>
                  <a:pt x="2886075" y="1057275"/>
                </a:cubicBezTo>
                <a:cubicBezTo>
                  <a:pt x="3017838" y="839787"/>
                  <a:pt x="3230563" y="500062"/>
                  <a:pt x="3324225" y="323850"/>
                </a:cubicBezTo>
                <a:cubicBezTo>
                  <a:pt x="3417887" y="147638"/>
                  <a:pt x="3432968" y="73819"/>
                  <a:pt x="3448050" y="0"/>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246580" y="821933"/>
            <a:ext cx="3452117" cy="4274049"/>
          </a:xfrm>
          <a:custGeom>
            <a:avLst/>
            <a:gdLst>
              <a:gd name="connsiteX0" fmla="*/ 0 w 3452117"/>
              <a:gd name="connsiteY0" fmla="*/ 4274049 h 4274049"/>
              <a:gd name="connsiteX1" fmla="*/ 287676 w 3452117"/>
              <a:gd name="connsiteY1" fmla="*/ 3852809 h 4274049"/>
              <a:gd name="connsiteX2" fmla="*/ 565078 w 3452117"/>
              <a:gd name="connsiteY2" fmla="*/ 3472665 h 4274049"/>
              <a:gd name="connsiteX3" fmla="*/ 1017141 w 3452117"/>
              <a:gd name="connsiteY3" fmla="*/ 3020602 h 4274049"/>
              <a:gd name="connsiteX4" fmla="*/ 1222624 w 3452117"/>
              <a:gd name="connsiteY4" fmla="*/ 2835667 h 4274049"/>
              <a:gd name="connsiteX5" fmla="*/ 1428108 w 3452117"/>
              <a:gd name="connsiteY5" fmla="*/ 2517168 h 4274049"/>
              <a:gd name="connsiteX6" fmla="*/ 1808251 w 3452117"/>
              <a:gd name="connsiteY6" fmla="*/ 1705510 h 4274049"/>
              <a:gd name="connsiteX7" fmla="*/ 2013735 w 3452117"/>
              <a:gd name="connsiteY7" fmla="*/ 1202076 h 4274049"/>
              <a:gd name="connsiteX8" fmla="*/ 2321959 w 3452117"/>
              <a:gd name="connsiteY8" fmla="*/ 729465 h 4274049"/>
              <a:gd name="connsiteX9" fmla="*/ 2702103 w 3452117"/>
              <a:gd name="connsiteY9" fmla="*/ 390418 h 4274049"/>
              <a:gd name="connsiteX10" fmla="*/ 3452117 w 3452117"/>
              <a:gd name="connsiteY10" fmla="*/ 0 h 427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52117" h="4274049">
                <a:moveTo>
                  <a:pt x="0" y="4274049"/>
                </a:moveTo>
                <a:cubicBezTo>
                  <a:pt x="96748" y="4130211"/>
                  <a:pt x="193496" y="3986373"/>
                  <a:pt x="287676" y="3852809"/>
                </a:cubicBezTo>
                <a:cubicBezTo>
                  <a:pt x="381856" y="3719245"/>
                  <a:pt x="443501" y="3611366"/>
                  <a:pt x="565078" y="3472665"/>
                </a:cubicBezTo>
                <a:cubicBezTo>
                  <a:pt x="686655" y="3333964"/>
                  <a:pt x="907550" y="3126768"/>
                  <a:pt x="1017141" y="3020602"/>
                </a:cubicBezTo>
                <a:cubicBezTo>
                  <a:pt x="1126732" y="2914436"/>
                  <a:pt x="1154130" y="2919573"/>
                  <a:pt x="1222624" y="2835667"/>
                </a:cubicBezTo>
                <a:cubicBezTo>
                  <a:pt x="1291118" y="2751761"/>
                  <a:pt x="1330504" y="2705527"/>
                  <a:pt x="1428108" y="2517168"/>
                </a:cubicBezTo>
                <a:cubicBezTo>
                  <a:pt x="1525712" y="2328809"/>
                  <a:pt x="1710647" y="1924692"/>
                  <a:pt x="1808251" y="1705510"/>
                </a:cubicBezTo>
                <a:cubicBezTo>
                  <a:pt x="1905855" y="1486328"/>
                  <a:pt x="1928117" y="1364750"/>
                  <a:pt x="2013735" y="1202076"/>
                </a:cubicBezTo>
                <a:cubicBezTo>
                  <a:pt x="2099353" y="1039402"/>
                  <a:pt x="2207231" y="864741"/>
                  <a:pt x="2321959" y="729465"/>
                </a:cubicBezTo>
                <a:cubicBezTo>
                  <a:pt x="2436687" y="594189"/>
                  <a:pt x="2513743" y="511995"/>
                  <a:pt x="2702103" y="390418"/>
                </a:cubicBezTo>
                <a:cubicBezTo>
                  <a:pt x="2890463" y="268841"/>
                  <a:pt x="3171290" y="134420"/>
                  <a:pt x="3452117" y="0"/>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rot="18817094">
            <a:off x="-64332" y="4220966"/>
            <a:ext cx="2080368" cy="307777"/>
          </a:xfrm>
          <a:prstGeom prst="rect">
            <a:avLst/>
          </a:prstGeom>
          <a:noFill/>
        </p:spPr>
        <p:txBody>
          <a:bodyPr wrap="square" rtlCol="0">
            <a:spAutoFit/>
          </a:bodyPr>
          <a:lstStyle/>
          <a:p>
            <a:r>
              <a:rPr lang="en-US" sz="1400" b="1" dirty="0" smtClean="0">
                <a:solidFill>
                  <a:srgbClr val="FF0000"/>
                </a:solidFill>
              </a:rPr>
              <a:t>Divergence  \ - </a:t>
            </a:r>
            <a:r>
              <a:rPr lang="en-US" sz="1400" b="1" dirty="0" err="1" smtClean="0">
                <a:solidFill>
                  <a:srgbClr val="FF0000"/>
                </a:solidFill>
              </a:rPr>
              <a:t>KInetic</a:t>
            </a:r>
            <a:endParaRPr lang="en-US" sz="1400" b="1" dirty="0">
              <a:solidFill>
                <a:srgbClr val="FF0000"/>
              </a:solidFill>
            </a:endParaRPr>
          </a:p>
        </p:txBody>
      </p:sp>
      <p:sp>
        <p:nvSpPr>
          <p:cNvPr id="32" name="TextBox 31"/>
          <p:cNvSpPr txBox="1"/>
          <p:nvPr/>
        </p:nvSpPr>
        <p:spPr>
          <a:xfrm rot="18656866">
            <a:off x="3729580" y="4015666"/>
            <a:ext cx="2685155" cy="307777"/>
          </a:xfrm>
          <a:prstGeom prst="rect">
            <a:avLst/>
          </a:prstGeom>
          <a:noFill/>
        </p:spPr>
        <p:txBody>
          <a:bodyPr wrap="square" rtlCol="0">
            <a:spAutoFit/>
          </a:bodyPr>
          <a:lstStyle/>
          <a:p>
            <a:r>
              <a:rPr lang="en-US" sz="1400" b="1" dirty="0" smtClean="0">
                <a:solidFill>
                  <a:srgbClr val="FF0000"/>
                </a:solidFill>
              </a:rPr>
              <a:t>Divergence  \ - </a:t>
            </a:r>
            <a:r>
              <a:rPr lang="en-US" sz="1400" b="1" dirty="0" err="1" smtClean="0">
                <a:solidFill>
                  <a:srgbClr val="FF0000"/>
                </a:solidFill>
              </a:rPr>
              <a:t>KInetic</a:t>
            </a:r>
            <a:endParaRPr lang="en-US" sz="1400" b="1" dirty="0">
              <a:solidFill>
                <a:srgbClr val="FF0000"/>
              </a:solidFill>
            </a:endParaRPr>
          </a:p>
        </p:txBody>
      </p:sp>
    </p:spTree>
    <p:extLst>
      <p:ext uri="{BB962C8B-B14F-4D97-AF65-F5344CB8AC3E}">
        <p14:creationId xmlns:p14="http://schemas.microsoft.com/office/powerpoint/2010/main" val="1544866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CNS_PPT_Template_INTERNAL_v01">
  <a:themeElements>
    <a:clrScheme name="CNS">
      <a:dk1>
        <a:sysClr val="windowText" lastClr="000000"/>
      </a:dk1>
      <a:lt1>
        <a:sysClr val="window" lastClr="FFFFFF"/>
      </a:lt1>
      <a:dk2>
        <a:srgbClr val="1F497D"/>
      </a:dk2>
      <a:lt2>
        <a:srgbClr val="EEECE1"/>
      </a:lt2>
      <a:accent1>
        <a:srgbClr val="008CCC"/>
      </a:accent1>
      <a:accent2>
        <a:srgbClr val="EE3123"/>
      </a:accent2>
      <a:accent3>
        <a:srgbClr val="555759"/>
      </a:accent3>
      <a:accent4>
        <a:srgbClr val="008000"/>
      </a:accent4>
      <a:accent5>
        <a:srgbClr val="9900CC"/>
      </a:accent5>
      <a:accent6>
        <a:srgbClr val="FF9900"/>
      </a:accent6>
      <a:hlink>
        <a:srgbClr val="EE3123"/>
      </a:hlink>
      <a:folHlink>
        <a:srgbClr val="008CCC"/>
      </a:folHlink>
    </a:clrScheme>
    <a:fontScheme name="Custom 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CNS_PPT_Template_INTERNAL_v01.potx</Template>
  <TotalTime>38379</TotalTime>
  <Words>2623</Words>
  <Application>Microsoft Office PowerPoint</Application>
  <PresentationFormat>On-screen Show (4:3)</PresentationFormat>
  <Paragraphs>359</Paragraphs>
  <Slides>22</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Arial</vt:lpstr>
      <vt:lpstr>Brush Script MT</vt:lpstr>
      <vt:lpstr>Calibri</vt:lpstr>
      <vt:lpstr>Cambria Math</vt:lpstr>
      <vt:lpstr>Freestyle Script</vt:lpstr>
      <vt:lpstr>Symbol</vt:lpstr>
      <vt:lpstr>Times New Roman</vt:lpstr>
      <vt:lpstr>CNS_PPT_Template_INTERNAL_v01</vt:lpstr>
      <vt:lpstr>Equation</vt:lpstr>
      <vt:lpstr>PowerPoint Presentation</vt:lpstr>
      <vt:lpstr>Brief Talk</vt:lpstr>
      <vt:lpstr>First Encounter with “slow” excursions in fissile solutions</vt:lpstr>
      <vt:lpstr>MAC and Appendix A  Interrelationship</vt:lpstr>
      <vt:lpstr>Appendix A CRAC “Average Power” → MAC </vt:lpstr>
      <vt:lpstr>CRAC Experiments – Divergence and Kinetic</vt:lpstr>
      <vt:lpstr>Two Divergence Experiments in ANS-8.3 Appendix A</vt:lpstr>
      <vt:lpstr>CRAC D01-02 and CRAC D08-03 “Millimeter Effect”</vt:lpstr>
      <vt:lpstr>Divergence compared to Kinetic Experiments</vt:lpstr>
      <vt:lpstr>Appendix A Divergence Experiments Compared vs Slow </vt:lpstr>
      <vt:lpstr>Evaluation Workflow</vt:lpstr>
      <vt:lpstr>Gy/fission in air for D01-02 and D08-03 </vt:lpstr>
      <vt:lpstr>COMSOL Model Considerations</vt:lpstr>
      <vt:lpstr>D01-02, D08-03 COMSOL Heat Transfer, Temp considerations </vt:lpstr>
      <vt:lpstr> COMSOL “Reasonable” Power History Reconstructions</vt:lpstr>
      <vt:lpstr>COMSOL Power History Results Summary </vt:lpstr>
      <vt:lpstr>Reactivity versus “0.2 Gy within 60 s” From Beginning</vt:lpstr>
      <vt:lpstr>Summary of Temperature, Doubling Time Changes</vt:lpstr>
      <vt:lpstr>Conclusions/Takeaways </vt:lpstr>
      <vt:lpstr>PowerPoint Presentation</vt:lpstr>
      <vt:lpstr>Appendix A Differences with Divergence Experiment Data</vt:lpstr>
      <vt:lpstr>Spare Slide – Slow Experiment with Recorded Power History</vt:lpstr>
    </vt:vector>
  </TitlesOfParts>
  <Company>LM</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Flora</dc:creator>
  <cp:lastModifiedBy>Angelo, Peter L (ZXV)</cp:lastModifiedBy>
  <cp:revision>638</cp:revision>
  <cp:lastPrinted>2017-06-06T01:12:01Z</cp:lastPrinted>
  <dcterms:created xsi:type="dcterms:W3CDTF">2014-06-03T17:16:06Z</dcterms:created>
  <dcterms:modified xsi:type="dcterms:W3CDTF">2017-06-08T04:33:11Z</dcterms:modified>
</cp:coreProperties>
</file>