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5" r:id="rId1"/>
  </p:sldMasterIdLst>
  <p:notesMasterIdLst>
    <p:notesMasterId r:id="rId17"/>
  </p:notesMasterIdLst>
  <p:handoutMasterIdLst>
    <p:handoutMasterId r:id="rId18"/>
  </p:handoutMasterIdLst>
  <p:sldIdLst>
    <p:sldId id="256" r:id="rId2"/>
    <p:sldId id="257" r:id="rId3"/>
    <p:sldId id="258" r:id="rId4"/>
    <p:sldId id="259" r:id="rId5"/>
    <p:sldId id="269" r:id="rId6"/>
    <p:sldId id="260" r:id="rId7"/>
    <p:sldId id="271" r:id="rId8"/>
    <p:sldId id="275" r:id="rId9"/>
    <p:sldId id="276" r:id="rId10"/>
    <p:sldId id="267" r:id="rId11"/>
    <p:sldId id="261" r:id="rId12"/>
    <p:sldId id="265" r:id="rId13"/>
    <p:sldId id="273" r:id="rId14"/>
    <p:sldId id="268" r:id="rId15"/>
    <p:sldId id="263" r:id="rId1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6" userDrawn="1">
          <p15:clr>
            <a:srgbClr val="A4A3A4"/>
          </p15:clr>
        </p15:guide>
        <p15:guide id="2" pos="1359">
          <p15:clr>
            <a:srgbClr val="A4A3A4"/>
          </p15:clr>
        </p15:guide>
        <p15:guide id="3" pos="3843">
          <p15:clr>
            <a:srgbClr val="A4A3A4"/>
          </p15:clr>
        </p15:guide>
        <p15:guide id="4" pos="198">
          <p15:clr>
            <a:srgbClr val="A4A3A4"/>
          </p15:clr>
        </p15:guide>
      </p15:sldGuideLst>
    </p:ext>
    <p:ext uri="{2D200454-40CA-4A62-9FC3-DE9A4176ACB9}">
      <p15:notesGuideLst xmlns:p15="http://schemas.microsoft.com/office/powerpoint/2012/main">
        <p15:guide id="1" orient="horz" pos="2928">
          <p15:clr>
            <a:srgbClr val="A4A3A4"/>
          </p15:clr>
        </p15:guide>
        <p15:guide id="2" orient="horz" pos="1882">
          <p15:clr>
            <a:srgbClr val="A4A3A4"/>
          </p15:clr>
        </p15:guide>
        <p15:guide id="3"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9" autoAdjust="0"/>
    <p:restoredTop sz="95339" autoAdjust="0"/>
  </p:normalViewPr>
  <p:slideViewPr>
    <p:cSldViewPr snapToGrid="0" showGuides="1">
      <p:cViewPr>
        <p:scale>
          <a:sx n="140" d="100"/>
          <a:sy n="140" d="100"/>
        </p:scale>
        <p:origin x="1608" y="488"/>
      </p:cViewPr>
      <p:guideLst>
        <p:guide orient="horz" pos="4176"/>
        <p:guide pos="1359"/>
        <p:guide pos="3843"/>
        <p:guide pos="198"/>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p:scale>
          <a:sx n="75" d="100"/>
          <a:sy n="75" d="100"/>
        </p:scale>
        <p:origin x="-792" y="-48"/>
      </p:cViewPr>
      <p:guideLst>
        <p:guide orient="horz" pos="2928"/>
        <p:guide orient="horz" pos="1882"/>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361A6FC-215E-440C-85C1-7C5D8113132A}" type="datetimeFigureOut">
              <a:rPr lang="en-US" smtClean="0"/>
              <a:t>6/12/17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5C4BCF-1057-4162-BB32-3C91D6411CCE}" type="slidenum">
              <a:rPr lang="en-US" smtClean="0"/>
              <a:t>‹#›</a:t>
            </a:fld>
            <a:endParaRPr lang="en-US"/>
          </a:p>
        </p:txBody>
      </p:sp>
    </p:spTree>
    <p:extLst>
      <p:ext uri="{BB962C8B-B14F-4D97-AF65-F5344CB8AC3E}">
        <p14:creationId xmlns:p14="http://schemas.microsoft.com/office/powerpoint/2010/main" val="273298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38762069-76AF-42C7-A5A2-4F411E37AD85}" type="datetimeFigureOut">
              <a:rPr lang="en-US" smtClean="0"/>
              <a:t>6/12/17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86BAA5A-EBA8-43FC-A55E-47642B82A59C}" type="slidenum">
              <a:rPr lang="en-US" smtClean="0"/>
              <a:t>‹#›</a:t>
            </a:fld>
            <a:endParaRPr lang="en-US"/>
          </a:p>
        </p:txBody>
      </p:sp>
    </p:spTree>
    <p:extLst>
      <p:ext uri="{BB962C8B-B14F-4D97-AF65-F5344CB8AC3E}">
        <p14:creationId xmlns:p14="http://schemas.microsoft.com/office/powerpoint/2010/main" val="1542816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png"/><Relationship Id="rId8" Type="http://schemas.microsoft.com/office/2007/relationships/hdphoto" Target="../media/hdphoto1.wdp"/><Relationship Id="rId9"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10" name="Freeform 5"/>
          <p:cNvSpPr>
            <a:spLocks/>
          </p:cNvSpPr>
          <p:nvPr userDrawn="1"/>
        </p:nvSpPr>
        <p:spPr bwMode="auto">
          <a:xfrm>
            <a:off x="5679806" y="0"/>
            <a:ext cx="3464194" cy="6861871"/>
          </a:xfrm>
          <a:custGeom>
            <a:avLst/>
            <a:gdLst>
              <a:gd name="T0" fmla="*/ 149 w 1094"/>
              <a:gd name="T1" fmla="*/ 2166 h 2166"/>
              <a:gd name="T2" fmla="*/ 1094 w 1094"/>
              <a:gd name="T3" fmla="*/ 2166 h 2166"/>
              <a:gd name="T4" fmla="*/ 1094 w 1094"/>
              <a:gd name="T5" fmla="*/ 0 h 2166"/>
              <a:gd name="T6" fmla="*/ 0 w 1094"/>
              <a:gd name="T7" fmla="*/ 0 h 2166"/>
              <a:gd name="T8" fmla="*/ 149 w 1094"/>
              <a:gd name="T9" fmla="*/ 2166 h 2166"/>
            </a:gdLst>
            <a:ahLst/>
            <a:cxnLst>
              <a:cxn ang="0">
                <a:pos x="T0" y="T1"/>
              </a:cxn>
              <a:cxn ang="0">
                <a:pos x="T2" y="T3"/>
              </a:cxn>
              <a:cxn ang="0">
                <a:pos x="T4" y="T5"/>
              </a:cxn>
              <a:cxn ang="0">
                <a:pos x="T6" y="T7"/>
              </a:cxn>
              <a:cxn ang="0">
                <a:pos x="T8" y="T9"/>
              </a:cxn>
            </a:cxnLst>
            <a:rect l="0" t="0" r="r" b="b"/>
            <a:pathLst>
              <a:path w="1094" h="2166">
                <a:moveTo>
                  <a:pt x="149" y="2166"/>
                </a:moveTo>
                <a:cubicBezTo>
                  <a:pt x="1094" y="2166"/>
                  <a:pt x="1094" y="2166"/>
                  <a:pt x="1094" y="2166"/>
                </a:cubicBezTo>
                <a:cubicBezTo>
                  <a:pt x="1094" y="0"/>
                  <a:pt x="1094" y="0"/>
                  <a:pt x="1094" y="0"/>
                </a:cubicBezTo>
                <a:cubicBezTo>
                  <a:pt x="0" y="0"/>
                  <a:pt x="0" y="0"/>
                  <a:pt x="0" y="0"/>
                </a:cubicBezTo>
                <a:cubicBezTo>
                  <a:pt x="0" y="0"/>
                  <a:pt x="304" y="816"/>
                  <a:pt x="149" y="2166"/>
                </a:cubicBezTo>
                <a:close/>
              </a:path>
            </a:pathLst>
          </a:custGeom>
          <a:solidFill>
            <a:srgbClr val="027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p:cNvSpPr>
            <a:spLocks/>
          </p:cNvSpPr>
          <p:nvPr userDrawn="1"/>
        </p:nvSpPr>
        <p:spPr bwMode="auto">
          <a:xfrm>
            <a:off x="5377263" y="0"/>
            <a:ext cx="1272781" cy="6861871"/>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7" y="767"/>
                  <a:pt x="221" y="2166"/>
                </a:cubicBezTo>
                <a:close/>
              </a:path>
            </a:pathLst>
          </a:custGeom>
          <a:solidFill>
            <a:srgbClr val="85B7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AutoShape 3"/>
          <p:cNvSpPr>
            <a:spLocks noChangeAspect="1" noChangeArrowheads="1" noTextEdit="1"/>
          </p:cNvSpPr>
          <p:nvPr userDrawn="1"/>
        </p:nvSpPr>
        <p:spPr bwMode="auto">
          <a:xfrm rot="16200000">
            <a:off x="3800344" y="1503009"/>
            <a:ext cx="6858002" cy="380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p:nvPr>
        </p:nvSpPr>
        <p:spPr>
          <a:xfrm>
            <a:off x="201168" y="235945"/>
            <a:ext cx="4160172" cy="877163"/>
          </a:xfrm>
        </p:spPr>
        <p:txBody>
          <a:bodyPr/>
          <a:lstStyle>
            <a:lvl1pPr algn="l">
              <a:defRPr sz="3000">
                <a:solidFill>
                  <a:schemeClr val="tx2"/>
                </a:solidFill>
              </a:defRPr>
            </a:lvl1pPr>
          </a:lstStyle>
          <a:p>
            <a:r>
              <a:rPr lang="en-US" dirty="0"/>
              <a:t>Click to edit Master title style</a:t>
            </a:r>
          </a:p>
        </p:txBody>
      </p:sp>
      <p:sp>
        <p:nvSpPr>
          <p:cNvPr id="3" name="Subtitle 2"/>
          <p:cNvSpPr>
            <a:spLocks noGrp="1"/>
          </p:cNvSpPr>
          <p:nvPr userDrawn="1">
            <p:ph type="subTitle" idx="1"/>
          </p:nvPr>
        </p:nvSpPr>
        <p:spPr>
          <a:xfrm>
            <a:off x="201168" y="1761403"/>
            <a:ext cx="3255297"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9" name="TextBox 18"/>
          <p:cNvSpPr txBox="1"/>
          <p:nvPr userDrawn="1"/>
        </p:nvSpPr>
        <p:spPr>
          <a:xfrm>
            <a:off x="211134" y="6313043"/>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pic>
        <p:nvPicPr>
          <p:cNvPr id="4" name="Picture 3"/>
          <p:cNvPicPr>
            <a:picLocks noChangeAspect="1"/>
          </p:cNvPicPr>
          <p:nvPr userDrawn="1"/>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a:ext>
            </a:extLst>
          </a:blip>
          <a:srcRect l="56338" r="11360" b="9696"/>
          <a:stretch/>
        </p:blipFill>
        <p:spPr>
          <a:xfrm>
            <a:off x="6180667" y="65"/>
            <a:ext cx="2953546" cy="6192917"/>
          </a:xfrm>
          <a:prstGeom prst="rect">
            <a:avLst/>
          </a:prstGeom>
        </p:spPr>
      </p:pic>
      <p:pic>
        <p:nvPicPr>
          <p:cNvPr id="18" name="Picture 2"/>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4923919" y="811969"/>
            <a:ext cx="2152274" cy="2152274"/>
          </a:xfrm>
          <a:prstGeom prst="ellipse">
            <a:avLst/>
          </a:prstGeom>
          <a:blipFill>
            <a:blip r:embed="rId5" cstate="print">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1" name="Picture 20"/>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6610253" y="1402065"/>
            <a:ext cx="1868502" cy="1868502"/>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4" name="Picture 23"/>
          <p:cNvPicPr>
            <a:picLocks noChangeAspect="1"/>
          </p:cNvPicPr>
          <p:nvPr userDrawn="1"/>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4"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52160" y="2715768"/>
            <a:ext cx="1664208" cy="1664208"/>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spTree>
    <p:extLst>
      <p:ext uri="{BB962C8B-B14F-4D97-AF65-F5344CB8AC3E}">
        <p14:creationId xmlns:p14="http://schemas.microsoft.com/office/powerpoint/2010/main" val="185714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lvl1pPr>
              <a:defRPr sz="3000"/>
            </a:lvl1pPr>
          </a:lstStyle>
          <a:p>
            <a:r>
              <a:rPr lang="en-US" dirty="0"/>
              <a:t>Click to edit Master title style</a:t>
            </a:r>
          </a:p>
        </p:txBody>
      </p:sp>
      <p:sp>
        <p:nvSpPr>
          <p:cNvPr id="3" name="Content Placeholder 2"/>
          <p:cNvSpPr>
            <a:spLocks noGrp="1"/>
          </p:cNvSpPr>
          <p:nvPr>
            <p:ph idx="1"/>
          </p:nvPr>
        </p:nvSpPr>
        <p:spPr>
          <a:xfrm>
            <a:off x="201168" y="1508760"/>
            <a:ext cx="8642640" cy="419541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8" y="236982"/>
            <a:ext cx="862867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04415" y="1402417"/>
            <a:ext cx="4192528"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04415" y="2227999"/>
            <a:ext cx="4192528" cy="3674610"/>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3492" y="1402417"/>
            <a:ext cx="4194175"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3492" y="2227999"/>
            <a:ext cx="4194175" cy="3674610"/>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7" name="Freeform 13"/>
          <p:cNvSpPr>
            <a:spLocks/>
          </p:cNvSpPr>
          <p:nvPr userDrawn="1"/>
        </p:nvSpPr>
        <p:spPr bwMode="auto">
          <a:xfrm>
            <a:off x="5377263"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201168" y="237744"/>
            <a:ext cx="3911890" cy="1117600"/>
          </a:xfrm>
        </p:spPr>
        <p:txBody>
          <a:bodyPr/>
          <a:lstStyle/>
          <a:p>
            <a:r>
              <a:rPr lang="en-US" dirty="0"/>
              <a:t>Click to edit Master title style</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l="53628" r="14333" b="9696"/>
          <a:stretch/>
        </p:blipFill>
        <p:spPr>
          <a:xfrm>
            <a:off x="6214534" y="65"/>
            <a:ext cx="2929466" cy="6192917"/>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1168" y="244004"/>
            <a:ext cx="8628678" cy="484748"/>
          </a:xfrm>
        </p:spPr>
        <p:txBody>
          <a:body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3367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8" cstate="print">
            <a:extLst>
              <a:ext uri="{28A0092B-C50C-407E-A947-70E740481C1C}">
                <a14:useLocalDpi xmlns:a14="http://schemas.microsoft.com/office/drawing/2010/main"/>
              </a:ext>
            </a:extLst>
          </a:blip>
          <a:srcRect b="-1"/>
          <a:stretch/>
        </p:blipFill>
        <p:spPr>
          <a:xfrm>
            <a:off x="5083728" y="1812022"/>
            <a:ext cx="4060272" cy="5045846"/>
          </a:xfrm>
          <a:prstGeom prst="rect">
            <a:avLst/>
          </a:prstGeom>
        </p:spPr>
      </p:pic>
      <p:pic>
        <p:nvPicPr>
          <p:cNvPr id="13" name="Picture 12"/>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448550" y="6338371"/>
            <a:ext cx="1329900" cy="316766"/>
          </a:xfrm>
          <a:prstGeom prst="rect">
            <a:avLst/>
          </a:prstGeom>
        </p:spPr>
      </p:pic>
      <p:pic>
        <p:nvPicPr>
          <p:cNvPr id="12" name="Picture 11"/>
          <p:cNvPicPr>
            <a:picLocks noChangeAspect="1"/>
          </p:cNvPicPr>
          <p:nvPr userDrawn="1"/>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a:ext>
            </a:extLst>
          </a:blip>
          <a:srcRect l="53723" t="46829" r="5491"/>
          <a:stretch/>
        </p:blipFill>
        <p:spPr>
          <a:xfrm rot="5400000" flipH="1">
            <a:off x="-39313" y="38845"/>
            <a:ext cx="3519399" cy="3441027"/>
          </a:xfrm>
          <a:prstGeom prst="rect">
            <a:avLst/>
          </a:prstGeom>
        </p:spPr>
      </p:pic>
      <p:sp>
        <p:nvSpPr>
          <p:cNvPr id="1026" name="Title Placeholder 1"/>
          <p:cNvSpPr>
            <a:spLocks noGrp="1"/>
          </p:cNvSpPr>
          <p:nvPr>
            <p:ph type="title"/>
          </p:nvPr>
        </p:nvSpPr>
        <p:spPr bwMode="auto">
          <a:xfrm>
            <a:off x="201168" y="237744"/>
            <a:ext cx="8628678"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01168" y="1508760"/>
            <a:ext cx="8642640"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8" name="Rectangle 6"/>
          <p:cNvSpPr>
            <a:spLocks noChangeArrowheads="1"/>
          </p:cNvSpPr>
          <p:nvPr/>
        </p:nvSpPr>
        <p:spPr bwMode="auto">
          <a:xfrm flipH="1">
            <a:off x="22695" y="6513051"/>
            <a:ext cx="210301"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216123" y="6477000"/>
            <a:ext cx="2895600" cy="182562"/>
          </a:xfrm>
          <a:prstGeom prst="rect">
            <a:avLst/>
          </a:prstGeom>
          <a:ln/>
        </p:spPr>
        <p:txBody>
          <a:bodyPr anchor="ctr"/>
          <a:lstStyle/>
          <a:p>
            <a:pPr algn="l"/>
            <a:r>
              <a:rPr lang="en-US" sz="1000" b="0" dirty="0" smtClean="0">
                <a:solidFill>
                  <a:srgbClr val="BFBFBF"/>
                </a:solidFill>
                <a:latin typeface="Arial" pitchFamily="34" charset="0"/>
                <a:cs typeface="Arial" pitchFamily="34" charset="0"/>
              </a:rPr>
              <a:t>Douglas G. Bowen</a:t>
            </a:r>
            <a:endParaRPr lang="en-US" sz="1000" b="0" dirty="0">
              <a:solidFill>
                <a:srgbClr val="BFBFBF"/>
              </a:solidFill>
              <a:latin typeface="Arial" pitchFamily="34" charset="0"/>
              <a:cs typeface="Arial" pitchFamily="34" charset="0"/>
            </a:endParaRPr>
          </a:p>
        </p:txBody>
      </p:sp>
      <p:sp>
        <p:nvSpPr>
          <p:cNvPr id="43" name="Rectangle 14"/>
          <p:cNvSpPr>
            <a:spLocks noChangeArrowheads="1"/>
          </p:cNvSpPr>
          <p:nvPr userDrawn="1"/>
        </p:nvSpPr>
        <p:spPr bwMode="auto">
          <a:xfrm>
            <a:off x="-569913" y="-2814638"/>
            <a:ext cx="25400" cy="1588"/>
          </a:xfrm>
          <a:prstGeom prst="rect">
            <a:avLst/>
          </a:prstGeom>
          <a:solidFill>
            <a:srgbClr val="85B7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4" r:id="rId1"/>
    <p:sldLayoutId id="2147483937" r:id="rId2"/>
    <p:sldLayoutId id="2147483939" r:id="rId3"/>
    <p:sldLayoutId id="2147483940" r:id="rId4"/>
    <p:sldLayoutId id="2147483941" r:id="rId5"/>
    <p:sldLayoutId id="2147483942" r:id="rId6"/>
  </p:sldLayoutIdLst>
  <p:hf hdr="0" ftr="0" dt="0"/>
  <p:txStyles>
    <p:titleStyle>
      <a:lvl1pPr algn="l" rtl="0" eaLnBrk="1" fontAlgn="base" hangingPunct="1">
        <a:lnSpc>
          <a:spcPct val="85000"/>
        </a:lnSpc>
        <a:spcBef>
          <a:spcPct val="0"/>
        </a:spcBef>
        <a:spcAft>
          <a:spcPct val="0"/>
        </a:spcAft>
        <a:defRPr sz="30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4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6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325" y="386405"/>
            <a:ext cx="4649560" cy="2289858"/>
          </a:xfrm>
        </p:spPr>
        <p:txBody>
          <a:bodyPr/>
          <a:lstStyle/>
          <a:p>
            <a:r>
              <a:rPr lang="en-US" sz="2800" dirty="0"/>
              <a:t>The Difficulty of Defining the Terms “Credible” and “Unlikely” for Nuclear Criticality Safety Purposes</a:t>
            </a:r>
          </a:p>
        </p:txBody>
      </p:sp>
      <p:sp>
        <p:nvSpPr>
          <p:cNvPr id="3" name="Subtitle 2"/>
          <p:cNvSpPr>
            <a:spLocks noGrp="1"/>
          </p:cNvSpPr>
          <p:nvPr>
            <p:ph type="subTitle" idx="1"/>
          </p:nvPr>
        </p:nvSpPr>
        <p:spPr>
          <a:xfrm>
            <a:off x="314325" y="3091440"/>
            <a:ext cx="5362080" cy="1914010"/>
          </a:xfrm>
        </p:spPr>
        <p:txBody>
          <a:bodyPr/>
          <a:lstStyle/>
          <a:p>
            <a:pPr>
              <a:lnSpc>
                <a:spcPct val="100000"/>
              </a:lnSpc>
              <a:spcBef>
                <a:spcPts val="0"/>
              </a:spcBef>
            </a:pPr>
            <a:r>
              <a:rPr lang="en-US" sz="2000" dirty="0" smtClean="0"/>
              <a:t>Douglas G. Bowen</a:t>
            </a:r>
          </a:p>
          <a:p>
            <a:pPr>
              <a:lnSpc>
                <a:spcPct val="100000"/>
              </a:lnSpc>
              <a:spcBef>
                <a:spcPts val="0"/>
              </a:spcBef>
            </a:pPr>
            <a:r>
              <a:rPr lang="en-US" sz="1600" dirty="0" smtClean="0"/>
              <a:t>Senior R&amp;D Staff</a:t>
            </a:r>
          </a:p>
          <a:p>
            <a:pPr>
              <a:lnSpc>
                <a:spcPct val="100000"/>
              </a:lnSpc>
              <a:spcBef>
                <a:spcPts val="0"/>
              </a:spcBef>
            </a:pPr>
            <a:r>
              <a:rPr lang="en-US" sz="1600" dirty="0" smtClean="0"/>
              <a:t>Nuclear Data and Criticality Safety Group</a:t>
            </a:r>
          </a:p>
          <a:p>
            <a:pPr>
              <a:lnSpc>
                <a:spcPct val="100000"/>
              </a:lnSpc>
              <a:spcBef>
                <a:spcPts val="0"/>
              </a:spcBef>
            </a:pPr>
            <a:r>
              <a:rPr lang="en-US" sz="1600" dirty="0" smtClean="0"/>
              <a:t>Reactor and Nuclear Systems Division</a:t>
            </a:r>
          </a:p>
          <a:p>
            <a:pPr>
              <a:lnSpc>
                <a:spcPct val="100000"/>
              </a:lnSpc>
              <a:spcBef>
                <a:spcPts val="0"/>
              </a:spcBef>
            </a:pPr>
            <a:r>
              <a:rPr lang="en-US" sz="1600" dirty="0" smtClean="0"/>
              <a:t>Oak Ridge National Laboratory</a:t>
            </a:r>
          </a:p>
          <a:p>
            <a:pPr>
              <a:lnSpc>
                <a:spcPct val="100000"/>
              </a:lnSpc>
              <a:spcBef>
                <a:spcPts val="0"/>
              </a:spcBef>
            </a:pPr>
            <a:endParaRPr lang="en-US" sz="2000" dirty="0" smtClean="0"/>
          </a:p>
          <a:p>
            <a:pPr>
              <a:lnSpc>
                <a:spcPct val="100000"/>
              </a:lnSpc>
              <a:spcBef>
                <a:spcPts val="0"/>
              </a:spcBef>
            </a:pPr>
            <a:r>
              <a:rPr lang="en-US" sz="1600" dirty="0" smtClean="0"/>
              <a:t>June 12, 2017</a:t>
            </a:r>
          </a:p>
          <a:p>
            <a:pPr>
              <a:lnSpc>
                <a:spcPct val="100000"/>
              </a:lnSpc>
              <a:spcBef>
                <a:spcPts val="0"/>
              </a:spcBef>
            </a:pPr>
            <a:r>
              <a:rPr lang="en-US" sz="1600" dirty="0" smtClean="0"/>
              <a:t>ANS Annual Meeting</a:t>
            </a:r>
          </a:p>
          <a:p>
            <a:pPr>
              <a:lnSpc>
                <a:spcPct val="100000"/>
              </a:lnSpc>
              <a:spcBef>
                <a:spcPts val="0"/>
              </a:spcBef>
            </a:pPr>
            <a:r>
              <a:rPr lang="en-US" sz="1600" dirty="0" smtClean="0"/>
              <a:t>San Francisco, CA</a:t>
            </a:r>
            <a:endParaRPr lang="en-US" sz="1600" dirty="0"/>
          </a:p>
        </p:txBody>
      </p:sp>
    </p:spTree>
    <p:extLst>
      <p:ext uri="{BB962C8B-B14F-4D97-AF65-F5344CB8AC3E}">
        <p14:creationId xmlns:p14="http://schemas.microsoft.com/office/powerpoint/2010/main" val="34424998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Formality of Operations Program</a:t>
            </a:r>
            <a:endParaRPr lang="en-US" dirty="0"/>
          </a:p>
        </p:txBody>
      </p:sp>
      <p:sp>
        <p:nvSpPr>
          <p:cNvPr id="3" name="Content Placeholder 2"/>
          <p:cNvSpPr>
            <a:spLocks noGrp="1"/>
          </p:cNvSpPr>
          <p:nvPr>
            <p:ph idx="1"/>
          </p:nvPr>
        </p:nvSpPr>
        <p:spPr>
          <a:xfrm>
            <a:off x="314325" y="1003466"/>
            <a:ext cx="4601804" cy="4700710"/>
          </a:xfrm>
        </p:spPr>
        <p:txBody>
          <a:bodyPr/>
          <a:lstStyle/>
          <a:p>
            <a:r>
              <a:rPr lang="en-US" sz="1600" dirty="0" smtClean="0"/>
              <a:t>An </a:t>
            </a:r>
            <a:r>
              <a:rPr lang="en-US" sz="1600" dirty="0"/>
              <a:t>FOP consists of “. . . </a:t>
            </a:r>
            <a:r>
              <a:rPr lang="en-US" sz="1600" dirty="0">
                <a:solidFill>
                  <a:srgbClr val="FF0000"/>
                </a:solidFill>
              </a:rPr>
              <a:t>formal documentation, practices, and actions </a:t>
            </a:r>
            <a:r>
              <a:rPr lang="en-US" sz="1600" dirty="0"/>
              <a:t>implementing </a:t>
            </a:r>
            <a:r>
              <a:rPr lang="en-US" sz="1600" dirty="0">
                <a:solidFill>
                  <a:srgbClr val="FF0000"/>
                </a:solidFill>
              </a:rPr>
              <a:t>disciplined and structured operations</a:t>
            </a:r>
            <a:r>
              <a:rPr lang="en-US" sz="1600" dirty="0"/>
              <a:t> that support mission success and promote worker, public, and environmental </a:t>
            </a:r>
            <a:r>
              <a:rPr lang="en-US" sz="1600" dirty="0" smtClean="0"/>
              <a:t>protection” </a:t>
            </a:r>
            <a:endParaRPr lang="en-US" sz="1600" dirty="0"/>
          </a:p>
          <a:p>
            <a:pPr lvl="1"/>
            <a:r>
              <a:rPr lang="en-US" sz="1600" dirty="0" smtClean="0"/>
              <a:t>NCS</a:t>
            </a:r>
            <a:r>
              <a:rPr lang="en-US" sz="1600" dirty="0"/>
              <a:t>, and safety in general, is best achieved when it is made an </a:t>
            </a:r>
            <a:r>
              <a:rPr lang="en-US" sz="1600" dirty="0">
                <a:solidFill>
                  <a:srgbClr val="FF0000"/>
                </a:solidFill>
              </a:rPr>
              <a:t>integral part of work planning and </a:t>
            </a:r>
            <a:r>
              <a:rPr lang="en-US" sz="1600" dirty="0" smtClean="0">
                <a:solidFill>
                  <a:srgbClr val="FF0000"/>
                </a:solidFill>
              </a:rPr>
              <a:t>performance</a:t>
            </a:r>
            <a:endParaRPr lang="en-US" sz="1600" dirty="0">
              <a:solidFill>
                <a:srgbClr val="FF0000"/>
              </a:solidFill>
            </a:endParaRPr>
          </a:p>
          <a:p>
            <a:pPr lvl="2"/>
            <a:r>
              <a:rPr lang="en-US" sz="1600" dirty="0" smtClean="0"/>
              <a:t>Goal: to </a:t>
            </a:r>
            <a:r>
              <a:rPr lang="en-US" sz="1600" dirty="0"/>
              <a:t>minimize the likelihood and consequences of human administrative and technical errors and to preclude organizational system failures that can affect NCS </a:t>
            </a: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37471" y="897345"/>
            <a:ext cx="4384404" cy="3143711"/>
          </a:xfrm>
          <a:prstGeom prst="rect">
            <a:avLst/>
          </a:prstGeom>
          <a:noFill/>
          <a:ln w="9525">
            <a:noFill/>
            <a:miter lim="800000"/>
            <a:headEnd/>
            <a:tailEnd/>
          </a:ln>
        </p:spPr>
      </p:pic>
      <p:sp>
        <p:nvSpPr>
          <p:cNvPr id="5" name="Rectangle 4"/>
          <p:cNvSpPr/>
          <p:nvPr/>
        </p:nvSpPr>
        <p:spPr>
          <a:xfrm>
            <a:off x="314325" y="4609968"/>
            <a:ext cx="8416720" cy="1569660"/>
          </a:xfrm>
          <a:prstGeom prst="rect">
            <a:avLst/>
          </a:prstGeom>
        </p:spPr>
        <p:txBody>
          <a:bodyPr wrap="square">
            <a:spAutoFit/>
          </a:bodyPr>
          <a:lstStyle/>
          <a:p>
            <a:pPr marL="285750" indent="-285750">
              <a:buFont typeface="Arial" charset="0"/>
              <a:buChar char="•"/>
            </a:pPr>
            <a:r>
              <a:rPr lang="en-US" sz="1600" dirty="0"/>
              <a:t>The “NCS pyramid” </a:t>
            </a:r>
          </a:p>
          <a:p>
            <a:pPr marL="742950" lvl="1" indent="-285750">
              <a:buFont typeface="Arial" charset="0"/>
              <a:buChar char="•"/>
            </a:pPr>
            <a:r>
              <a:rPr lang="en-US" sz="1600" dirty="0">
                <a:latin typeface="Arial" panose="020B0604020202020204" pitchFamily="34" charset="0"/>
                <a:cs typeface="Arial" panose="020B0604020202020204" pitchFamily="34" charset="0"/>
              </a:rPr>
              <a:t>Illustrates how a site’s overall FOP is the foundation of a strong NCS program</a:t>
            </a:r>
          </a:p>
          <a:p>
            <a:pPr marL="742950" lvl="1" indent="-285750">
              <a:buFont typeface="Arial" charset="0"/>
              <a:buChar char="•"/>
            </a:pPr>
            <a:r>
              <a:rPr lang="en-US" sz="1600" dirty="0">
                <a:latin typeface="Arial" panose="020B0604020202020204" pitchFamily="34" charset="0"/>
                <a:cs typeface="Arial" panose="020B0604020202020204" pitchFamily="34" charset="0"/>
              </a:rPr>
              <a:t>Indicates that periodic reviews of an NCS program and fissionable material operations at a site and serious consideration of process deviation corrective actions and lessons-learned are ways to significantly improve a site’s NCS program. </a:t>
            </a:r>
          </a:p>
        </p:txBody>
      </p:sp>
    </p:spTree>
    <p:extLst>
      <p:ext uri="{BB962C8B-B14F-4D97-AF65-F5344CB8AC3E}">
        <p14:creationId xmlns:p14="http://schemas.microsoft.com/office/powerpoint/2010/main" val="795282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Trending Infractions</a:t>
            </a:r>
            <a:endParaRPr lang="en-US" dirty="0"/>
          </a:p>
        </p:txBody>
      </p:sp>
      <p:sp>
        <p:nvSpPr>
          <p:cNvPr id="3" name="Content Placeholder 2"/>
          <p:cNvSpPr>
            <a:spLocks noGrp="1"/>
          </p:cNvSpPr>
          <p:nvPr>
            <p:ph idx="1"/>
          </p:nvPr>
        </p:nvSpPr>
        <p:spPr>
          <a:xfrm>
            <a:off x="314325" y="1003466"/>
            <a:ext cx="6095620" cy="4700710"/>
          </a:xfrm>
        </p:spPr>
        <p:txBody>
          <a:bodyPr/>
          <a:lstStyle/>
          <a:p>
            <a:r>
              <a:rPr lang="en-US" sz="1800" dirty="0"/>
              <a:t>The health of a site’s FOP can be glimpsed, in part, by the trending of process deviations</a:t>
            </a:r>
          </a:p>
          <a:p>
            <a:r>
              <a:rPr lang="en-US" sz="1800" dirty="0" smtClean="0"/>
              <a:t>From </a:t>
            </a:r>
            <a:r>
              <a:rPr lang="en-US" sz="1800" dirty="0"/>
              <a:t>2010–2011, Los Alamos National Laboratory </a:t>
            </a:r>
            <a:r>
              <a:rPr lang="en-US" sz="1800" dirty="0" smtClean="0"/>
              <a:t>(LANL) conducted NCS </a:t>
            </a:r>
            <a:r>
              <a:rPr lang="en-US" sz="1800" dirty="0"/>
              <a:t>operations reviews in the Plutonium Facility (PF-4)</a:t>
            </a:r>
          </a:p>
          <a:p>
            <a:pPr lvl="1"/>
            <a:r>
              <a:rPr lang="en-US" sz="1600" dirty="0" smtClean="0"/>
              <a:t>Eight hands-on </a:t>
            </a:r>
            <a:r>
              <a:rPr lang="en-US" sz="1600" dirty="0"/>
              <a:t>processes with significant quantities of fissionable materials were identified that did not have an NCS </a:t>
            </a:r>
            <a:r>
              <a:rPr lang="en-US" sz="1600" dirty="0" smtClean="0"/>
              <a:t>evaluation</a:t>
            </a:r>
            <a:endParaRPr lang="en-US" sz="1600" dirty="0"/>
          </a:p>
          <a:p>
            <a:pPr lvl="1"/>
            <a:r>
              <a:rPr lang="en-US" sz="1600" dirty="0" smtClean="0"/>
              <a:t>There </a:t>
            </a:r>
            <a:r>
              <a:rPr lang="en-US" sz="1600" dirty="0"/>
              <a:t>were </a:t>
            </a:r>
            <a:r>
              <a:rPr lang="en-US" sz="1600" dirty="0" smtClean="0"/>
              <a:t>35 </a:t>
            </a:r>
            <a:r>
              <a:rPr lang="en-US" sz="1600" dirty="0"/>
              <a:t>other infractions of various levels of severity from 2010 to mid-year 2011 that demonstrated that the </a:t>
            </a:r>
            <a:r>
              <a:rPr lang="en-US" sz="1600" dirty="0" smtClean="0"/>
              <a:t>FOPs was </a:t>
            </a:r>
            <a:r>
              <a:rPr lang="en-US" sz="1600" dirty="0"/>
              <a:t>unhealthy </a:t>
            </a:r>
          </a:p>
          <a:p>
            <a:pPr lvl="1"/>
            <a:r>
              <a:rPr lang="en-US" sz="1600" dirty="0"/>
              <a:t>PF-4 and NCS management felt that NCS evaluations and controls were significantly degraded by poor formality of operations (i.e., poor training, incomplete NCS program implementation, etc.). </a:t>
            </a:r>
          </a:p>
          <a:p>
            <a:pPr lvl="1"/>
            <a:r>
              <a:rPr lang="en-US" sz="1600" dirty="0"/>
              <a:t>Corrective actions were initiated by facility management to improve the overall FOP health at PF-4.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4898" y="1413140"/>
            <a:ext cx="2300825" cy="2999158"/>
          </a:xfrm>
          <a:prstGeom prst="rect">
            <a:avLst/>
          </a:prstGeom>
        </p:spPr>
      </p:pic>
    </p:spTree>
    <p:extLst>
      <p:ext uri="{BB962C8B-B14F-4D97-AF65-F5344CB8AC3E}">
        <p14:creationId xmlns:p14="http://schemas.microsoft.com/office/powerpoint/2010/main" val="626509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Trending </a:t>
            </a:r>
            <a:r>
              <a:rPr lang="en-US" dirty="0" smtClean="0"/>
              <a:t>Infractions, cont.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33" y="1042221"/>
            <a:ext cx="8668480" cy="4768644"/>
          </a:xfrm>
        </p:spPr>
      </p:pic>
    </p:spTree>
    <p:extLst>
      <p:ext uri="{BB962C8B-B14F-4D97-AF65-F5344CB8AC3E}">
        <p14:creationId xmlns:p14="http://schemas.microsoft.com/office/powerpoint/2010/main" val="552125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314324" y="1003466"/>
            <a:ext cx="4980052" cy="4700710"/>
          </a:xfrm>
        </p:spPr>
        <p:txBody>
          <a:bodyPr/>
          <a:lstStyle/>
          <a:p>
            <a:r>
              <a:rPr lang="en-US" sz="1600" dirty="0" smtClean="0"/>
              <a:t>These </a:t>
            </a:r>
            <a:r>
              <a:rPr lang="en-US" sz="1600" dirty="0"/>
              <a:t>events, although unfortunate, provide a site the opportunity to improve their FOP and NCS </a:t>
            </a:r>
            <a:r>
              <a:rPr lang="en-US" sz="1600" dirty="0" smtClean="0"/>
              <a:t>programs</a:t>
            </a:r>
            <a:endParaRPr lang="en-US" sz="1600" dirty="0"/>
          </a:p>
          <a:p>
            <a:r>
              <a:rPr lang="en-US" sz="1600" dirty="0" smtClean="0"/>
              <a:t>This </a:t>
            </a:r>
            <a:r>
              <a:rPr lang="en-US" sz="1600" dirty="0"/>
              <a:t>example illustrates that site events such as management changes, new staff, increasing NCS program formality, and other issues could shift or degrade the safety culture and formality of operations such that significant events occur at a site (i.e., accidents, NCS infractions, deviations from procedures, etc.) </a:t>
            </a:r>
            <a:endParaRPr lang="en-US" sz="1600" dirty="0" smtClean="0"/>
          </a:p>
          <a:p>
            <a:r>
              <a:rPr lang="en-US" sz="1600" dirty="0" smtClean="0"/>
              <a:t>Thus, the </a:t>
            </a:r>
            <a:r>
              <a:rPr lang="en-US" sz="1600" dirty="0"/>
              <a:t>health of a site FOP is not a constant, i.e., not changing over time, but, instead, </a:t>
            </a:r>
            <a:r>
              <a:rPr lang="en-US" sz="1600" u="sng" dirty="0"/>
              <a:t>varies</a:t>
            </a:r>
            <a:r>
              <a:rPr lang="en-US" sz="1600" dirty="0"/>
              <a:t> as a function of </a:t>
            </a:r>
            <a:r>
              <a:rPr lang="en-US" sz="1600" dirty="0" smtClean="0"/>
              <a:t>time</a:t>
            </a:r>
          </a:p>
          <a:p>
            <a:r>
              <a:rPr lang="en-US" sz="1600" dirty="0"/>
              <a:t>Thus, the “…credible abnormal conditions” and  </a:t>
            </a:r>
            <a:r>
              <a:rPr lang="en-US" sz="1600" dirty="0" smtClean="0"/>
              <a:t>“…</a:t>
            </a:r>
            <a:r>
              <a:rPr lang="en-US" sz="1600" dirty="0"/>
              <a:t>unlikely changes in process </a:t>
            </a:r>
            <a:r>
              <a:rPr lang="en-US" sz="1600" dirty="0" smtClean="0"/>
              <a:t>conditions” at </a:t>
            </a:r>
            <a:r>
              <a:rPr lang="en-US" sz="1600" dirty="0"/>
              <a:t>a site vary as a function of time as well</a:t>
            </a:r>
          </a:p>
          <a:p>
            <a:endParaRPr lang="en-US" sz="1600" dirty="0" smtClean="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230071" y="1335024"/>
            <a:ext cx="3541644" cy="2650006"/>
          </a:xfrm>
          <a:prstGeom prst="rect">
            <a:avLst/>
          </a:prstGeom>
          <a:noFill/>
          <a:ln w="9525">
            <a:noFill/>
            <a:miter lim="800000"/>
            <a:headEnd/>
            <a:tailEnd/>
          </a:ln>
        </p:spPr>
      </p:pic>
      <p:sp>
        <p:nvSpPr>
          <p:cNvPr id="7" name="TextBox 6"/>
          <p:cNvSpPr txBox="1"/>
          <p:nvPr/>
        </p:nvSpPr>
        <p:spPr>
          <a:xfrm>
            <a:off x="840845" y="5339581"/>
            <a:ext cx="7353466" cy="646331"/>
          </a:xfrm>
          <a:prstGeom prst="rect">
            <a:avLst/>
          </a:prstGeom>
          <a:solidFill>
            <a:srgbClr val="FFFF00"/>
          </a:solidFill>
          <a:ln>
            <a:solidFill>
              <a:schemeClr val="tx1"/>
            </a:solidFill>
          </a:ln>
        </p:spPr>
        <p:txBody>
          <a:bodyPr wrap="square" rtlCol="0">
            <a:spAutoFit/>
          </a:bodyPr>
          <a:lstStyle/>
          <a:p>
            <a:pPr algn="ctr">
              <a:lnSpc>
                <a:spcPct val="90000"/>
              </a:lnSpc>
            </a:pPr>
            <a:r>
              <a:rPr lang="en-US" sz="2000" b="1" dirty="0" smtClean="0">
                <a:solidFill>
                  <a:srgbClr val="FF0000"/>
                </a:solidFill>
              </a:rPr>
              <a:t>Either the safety culture, or formality of operations (or both) should be “fixed” before proceeding with operations</a:t>
            </a:r>
          </a:p>
        </p:txBody>
      </p:sp>
    </p:spTree>
    <p:extLst>
      <p:ext uri="{BB962C8B-B14F-4D97-AF65-F5344CB8AC3E}">
        <p14:creationId xmlns:p14="http://schemas.microsoft.com/office/powerpoint/2010/main" val="20565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314324" y="1130710"/>
            <a:ext cx="8529483" cy="4573466"/>
          </a:xfrm>
        </p:spPr>
        <p:txBody>
          <a:bodyPr/>
          <a:lstStyle/>
          <a:p>
            <a:r>
              <a:rPr lang="en-US" sz="2000" dirty="0" smtClean="0"/>
              <a:t>Because </a:t>
            </a:r>
            <a:r>
              <a:rPr lang="en-US" sz="2000" dirty="0"/>
              <a:t>of </a:t>
            </a:r>
            <a:r>
              <a:rPr lang="en-US" sz="2000" dirty="0" smtClean="0"/>
              <a:t>these characteristics, </a:t>
            </a:r>
            <a:r>
              <a:rPr lang="en-US" sz="2000" dirty="0"/>
              <a:t>in part, the ANS-8.1 working group had difficulty developing </a:t>
            </a:r>
            <a:r>
              <a:rPr lang="en-US" sz="2000" dirty="0" smtClean="0"/>
              <a:t>definitions </a:t>
            </a:r>
            <a:r>
              <a:rPr lang="en-US" sz="2000" dirty="0"/>
              <a:t>for the words </a:t>
            </a:r>
            <a:r>
              <a:rPr lang="en-US" sz="2000" dirty="0" smtClean="0"/>
              <a:t>“credible” </a:t>
            </a:r>
            <a:r>
              <a:rPr lang="en-US" sz="2000" dirty="0"/>
              <a:t>and </a:t>
            </a:r>
            <a:r>
              <a:rPr lang="en-US" sz="2000" dirty="0" smtClean="0"/>
              <a:t>“unlikely”</a:t>
            </a:r>
          </a:p>
          <a:p>
            <a:pPr lvl="1"/>
            <a:r>
              <a:rPr lang="en-US" sz="1600" dirty="0"/>
              <a:t>The meaning could be different from site-to-site</a:t>
            </a:r>
          </a:p>
          <a:p>
            <a:r>
              <a:rPr lang="en-US" sz="2000" dirty="0"/>
              <a:t>The working group felt that site management, using NCS staff as advisors (if applicable), should consider the </a:t>
            </a:r>
            <a:r>
              <a:rPr lang="en-US" sz="2000" dirty="0" smtClean="0"/>
              <a:t>following characteristics </a:t>
            </a:r>
            <a:r>
              <a:rPr lang="en-US" sz="2000" dirty="0"/>
              <a:t>to define what </a:t>
            </a:r>
            <a:r>
              <a:rPr lang="en-US" sz="2000" dirty="0" smtClean="0"/>
              <a:t>“credible” </a:t>
            </a:r>
            <a:r>
              <a:rPr lang="en-US" sz="2000" dirty="0"/>
              <a:t>and </a:t>
            </a:r>
            <a:r>
              <a:rPr lang="en-US" sz="2000" dirty="0" smtClean="0"/>
              <a:t>“unlikely” </a:t>
            </a:r>
            <a:r>
              <a:rPr lang="en-US" sz="2000" dirty="0"/>
              <a:t>are in their respective site license or NCS program </a:t>
            </a:r>
            <a:r>
              <a:rPr lang="en-US" sz="2000" dirty="0" smtClean="0"/>
              <a:t>document </a:t>
            </a:r>
          </a:p>
          <a:p>
            <a:pPr lvl="1"/>
            <a:r>
              <a:rPr lang="en-US" sz="1600" dirty="0" smtClean="0"/>
              <a:t>various </a:t>
            </a:r>
            <a:r>
              <a:rPr lang="en-US" sz="1600" dirty="0"/>
              <a:t>fissionable material operations, </a:t>
            </a:r>
            <a:endParaRPr lang="en-US" sz="1600" dirty="0" smtClean="0"/>
          </a:p>
          <a:p>
            <a:pPr lvl="1"/>
            <a:r>
              <a:rPr lang="en-US" sz="1600" dirty="0" smtClean="0"/>
              <a:t>safety </a:t>
            </a:r>
            <a:r>
              <a:rPr lang="en-US" sz="1600" dirty="0"/>
              <a:t>culture, </a:t>
            </a:r>
            <a:endParaRPr lang="en-US" sz="1600" dirty="0" smtClean="0"/>
          </a:p>
          <a:p>
            <a:pPr lvl="1"/>
            <a:r>
              <a:rPr lang="en-US" sz="1600" dirty="0" smtClean="0"/>
              <a:t>health </a:t>
            </a:r>
            <a:r>
              <a:rPr lang="en-US" sz="1600" dirty="0"/>
              <a:t>of formality of operations, </a:t>
            </a:r>
            <a:endParaRPr lang="en-US" sz="1600" dirty="0" smtClean="0"/>
          </a:p>
          <a:p>
            <a:pPr lvl="1"/>
            <a:r>
              <a:rPr lang="en-US" sz="1600" dirty="0" smtClean="0"/>
              <a:t>process </a:t>
            </a:r>
            <a:r>
              <a:rPr lang="en-US" sz="1600" dirty="0"/>
              <a:t>equipment characteristics, </a:t>
            </a:r>
            <a:endParaRPr lang="en-US" sz="1600" dirty="0" smtClean="0"/>
          </a:p>
          <a:p>
            <a:pPr lvl="1"/>
            <a:r>
              <a:rPr lang="en-US" sz="1600" dirty="0" smtClean="0"/>
              <a:t>facility </a:t>
            </a:r>
            <a:r>
              <a:rPr lang="en-US" sz="1600" dirty="0"/>
              <a:t>and equipment age, </a:t>
            </a:r>
            <a:endParaRPr lang="en-US" sz="1600" dirty="0" smtClean="0"/>
          </a:p>
          <a:p>
            <a:pPr lvl="1"/>
            <a:r>
              <a:rPr lang="en-US" sz="1600" dirty="0" smtClean="0"/>
              <a:t>competency </a:t>
            </a:r>
            <a:r>
              <a:rPr lang="en-US" sz="1600" dirty="0"/>
              <a:t>of the workforce, and </a:t>
            </a:r>
            <a:endParaRPr lang="en-US" sz="1600" dirty="0" smtClean="0"/>
          </a:p>
          <a:p>
            <a:pPr lvl="1"/>
            <a:r>
              <a:rPr lang="en-US" sz="1600" dirty="0" smtClean="0"/>
              <a:t>other characteristics </a:t>
            </a:r>
            <a:endParaRPr lang="en-US" sz="1600" dirty="0"/>
          </a:p>
        </p:txBody>
      </p:sp>
    </p:spTree>
    <p:extLst>
      <p:ext uri="{BB962C8B-B14F-4D97-AF65-F5344CB8AC3E}">
        <p14:creationId xmlns:p14="http://schemas.microsoft.com/office/powerpoint/2010/main" val="351246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14324" y="822960"/>
            <a:ext cx="8529483" cy="5361530"/>
          </a:xfrm>
        </p:spPr>
        <p:txBody>
          <a:bodyPr/>
          <a:lstStyle/>
          <a:p>
            <a:r>
              <a:rPr lang="en-US" dirty="0" smtClean="0"/>
              <a:t>ANS </a:t>
            </a:r>
            <a:r>
              <a:rPr lang="en-US" dirty="0"/>
              <a:t>standards are only valid if the safety culture and formality of operations is “healthy”</a:t>
            </a:r>
          </a:p>
          <a:p>
            <a:pPr lvl="1"/>
            <a:r>
              <a:rPr lang="en-US" dirty="0"/>
              <a:t>Abnormal conditions, although unfortunate, provide a site the opportunity to improve their FOP and NCS programs</a:t>
            </a:r>
          </a:p>
          <a:p>
            <a:r>
              <a:rPr lang="en-US" dirty="0" smtClean="0"/>
              <a:t>The </a:t>
            </a:r>
            <a:r>
              <a:rPr lang="en-US" dirty="0"/>
              <a:t>health of a site FOP is not a constant – it’s health varies as a function of time – </a:t>
            </a:r>
            <a:r>
              <a:rPr lang="en-US" u="sng" dirty="0"/>
              <a:t>vigilance is warranted</a:t>
            </a:r>
          </a:p>
          <a:p>
            <a:pPr lvl="1"/>
            <a:r>
              <a:rPr lang="en-US" dirty="0"/>
              <a:t>“Credible abnormal conditions” may be more </a:t>
            </a:r>
            <a:r>
              <a:rPr lang="en-US" dirty="0">
                <a:solidFill>
                  <a:srgbClr val="FF0000"/>
                </a:solidFill>
              </a:rPr>
              <a:t>likely</a:t>
            </a:r>
            <a:endParaRPr lang="en-US" dirty="0"/>
          </a:p>
          <a:p>
            <a:pPr lvl="1"/>
            <a:r>
              <a:rPr lang="en-US" dirty="0"/>
              <a:t>“Unlikely changes in process conditions” may be </a:t>
            </a:r>
            <a:r>
              <a:rPr lang="en-US" dirty="0">
                <a:solidFill>
                  <a:srgbClr val="FF0000"/>
                </a:solidFill>
              </a:rPr>
              <a:t>less</a:t>
            </a:r>
            <a:r>
              <a:rPr lang="en-US" dirty="0"/>
              <a:t> unlikely</a:t>
            </a:r>
          </a:p>
          <a:p>
            <a:r>
              <a:rPr lang="en-US" dirty="0"/>
              <a:t>One reason for this decision was the health of FOP at a site is a complex arrangement of management engagement, operator competence, effectiveness of training, etc.</a:t>
            </a:r>
          </a:p>
          <a:p>
            <a:r>
              <a:rPr lang="en-US" dirty="0" smtClean="0"/>
              <a:t>After </a:t>
            </a:r>
            <a:r>
              <a:rPr lang="en-US" dirty="0"/>
              <a:t>some debate, the working group ultimately decided not to add definitions for these words to the standard </a:t>
            </a:r>
            <a:r>
              <a:rPr lang="en-US" dirty="0" smtClean="0"/>
              <a:t>glossary</a:t>
            </a:r>
            <a:endParaRPr lang="en-US" dirty="0"/>
          </a:p>
        </p:txBody>
      </p:sp>
    </p:spTree>
    <p:extLst>
      <p:ext uri="{BB962C8B-B14F-4D97-AF65-F5344CB8AC3E}">
        <p14:creationId xmlns:p14="http://schemas.microsoft.com/office/powerpoint/2010/main" val="1588652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314324" y="955962"/>
            <a:ext cx="5290829" cy="4748213"/>
          </a:xfrm>
        </p:spPr>
        <p:txBody>
          <a:bodyPr/>
          <a:lstStyle/>
          <a:p>
            <a:r>
              <a:rPr lang="en-US" sz="2000" dirty="0" smtClean="0"/>
              <a:t>Introduction</a:t>
            </a:r>
          </a:p>
          <a:p>
            <a:r>
              <a:rPr lang="en-US" sz="2000" dirty="0" smtClean="0"/>
              <a:t>Terminology</a:t>
            </a:r>
          </a:p>
          <a:p>
            <a:pPr lvl="1"/>
            <a:r>
              <a:rPr lang="en-US" sz="1600" dirty="0" smtClean="0"/>
              <a:t>ANS-8.1</a:t>
            </a:r>
          </a:p>
          <a:p>
            <a:pPr lvl="1"/>
            <a:r>
              <a:rPr lang="en-US" sz="1600" dirty="0" smtClean="0"/>
              <a:t>Regulatory documentation that include definitions for “unlikely” and “credible”</a:t>
            </a:r>
          </a:p>
          <a:p>
            <a:r>
              <a:rPr lang="en-US" sz="2000" dirty="0" smtClean="0"/>
              <a:t>NCS evaluation process and dependencies</a:t>
            </a:r>
          </a:p>
          <a:p>
            <a:r>
              <a:rPr lang="en-US" sz="2000" dirty="0" smtClean="0"/>
              <a:t>ANS-8.1 assumptions about </a:t>
            </a:r>
          </a:p>
          <a:p>
            <a:pPr lvl="1"/>
            <a:r>
              <a:rPr lang="en-US" sz="1600" dirty="0" smtClean="0"/>
              <a:t>Safety culture</a:t>
            </a:r>
          </a:p>
          <a:p>
            <a:pPr lvl="1"/>
            <a:r>
              <a:rPr lang="en-US" sz="1600" dirty="0" smtClean="0"/>
              <a:t>Formality of operations</a:t>
            </a:r>
          </a:p>
          <a:p>
            <a:r>
              <a:rPr lang="en-US" sz="2000" dirty="0" smtClean="0"/>
              <a:t>Example and lessons learned from personal experience</a:t>
            </a:r>
          </a:p>
          <a:p>
            <a:r>
              <a:rPr lang="en-US" sz="2000" dirty="0" smtClean="0"/>
              <a:t>Conclusions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389" y="955962"/>
            <a:ext cx="3198257" cy="4138551"/>
          </a:xfrm>
          <a:prstGeom prst="rect">
            <a:avLst/>
          </a:prstGeom>
          <a:ln>
            <a:solidFill>
              <a:schemeClr val="tx1"/>
            </a:solidFill>
          </a:ln>
        </p:spPr>
      </p:pic>
    </p:spTree>
    <p:extLst>
      <p:ext uri="{BB962C8B-B14F-4D97-AF65-F5344CB8AC3E}">
        <p14:creationId xmlns:p14="http://schemas.microsoft.com/office/powerpoint/2010/main" val="2551947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314324" y="1003466"/>
            <a:ext cx="8529483" cy="4700710"/>
          </a:xfrm>
        </p:spPr>
        <p:txBody>
          <a:bodyPr/>
          <a:lstStyle/>
          <a:p>
            <a:r>
              <a:rPr lang="en-US" sz="1800" dirty="0"/>
              <a:t>During the last revision of the ANSI/ANS-8.1-2014, </a:t>
            </a:r>
            <a:r>
              <a:rPr lang="en-US" sz="1800" dirty="0" smtClean="0"/>
              <a:t>extensive efforts </a:t>
            </a:r>
            <a:r>
              <a:rPr lang="en-US" sz="1800" dirty="0"/>
              <a:t>were made by the working group </a:t>
            </a:r>
            <a:r>
              <a:rPr lang="en-US" sz="1800" dirty="0" smtClean="0"/>
              <a:t>to</a:t>
            </a:r>
          </a:p>
          <a:p>
            <a:pPr lvl="1"/>
            <a:r>
              <a:rPr lang="en-US" sz="1600" dirty="0" smtClean="0"/>
              <a:t>Ensure </a:t>
            </a:r>
            <a:r>
              <a:rPr lang="en-US" sz="1600" dirty="0"/>
              <a:t>the statements in the standard clearly reflected their intent </a:t>
            </a:r>
          </a:p>
          <a:p>
            <a:pPr lvl="2"/>
            <a:r>
              <a:rPr lang="en-US" sz="1400" dirty="0" smtClean="0"/>
              <a:t>Each </a:t>
            </a:r>
            <a:r>
              <a:rPr lang="en-US" sz="1400" dirty="0"/>
              <a:t>requirement and recommendation in the standard was reviewed</a:t>
            </a:r>
          </a:p>
          <a:p>
            <a:pPr lvl="1"/>
            <a:r>
              <a:rPr lang="en-US" sz="1600" dirty="0" smtClean="0"/>
              <a:t>Add definitions to </a:t>
            </a:r>
            <a:r>
              <a:rPr lang="en-US" sz="1600" dirty="0"/>
              <a:t>the </a:t>
            </a:r>
            <a:r>
              <a:rPr lang="en-US" sz="1600" dirty="0" smtClean="0"/>
              <a:t>glossary </a:t>
            </a:r>
            <a:r>
              <a:rPr lang="en-US" sz="1600" dirty="0"/>
              <a:t>to minimize ambiguity in the standard </a:t>
            </a:r>
            <a:endParaRPr lang="en-US" sz="1600" dirty="0" smtClean="0"/>
          </a:p>
          <a:p>
            <a:pPr lvl="2"/>
            <a:r>
              <a:rPr lang="en-US" sz="1400" dirty="0" smtClean="0"/>
              <a:t>e.g</a:t>
            </a:r>
            <a:r>
              <a:rPr lang="en-US" sz="1400" dirty="0"/>
              <a:t>., “process conditions” or “parameter</a:t>
            </a:r>
            <a:r>
              <a:rPr lang="en-US" sz="1400" dirty="0" smtClean="0"/>
              <a:t>”</a:t>
            </a:r>
            <a:endParaRPr lang="en-US" sz="1400" dirty="0"/>
          </a:p>
          <a:p>
            <a:pPr lvl="1"/>
            <a:r>
              <a:rPr lang="en-US" sz="1600" dirty="0" smtClean="0"/>
              <a:t>Consider definitions for </a:t>
            </a:r>
            <a:r>
              <a:rPr lang="en-US" sz="1600" dirty="0"/>
              <a:t>the words “credible” and “unlikely” </a:t>
            </a:r>
            <a:endParaRPr lang="en-US" sz="1600" dirty="0" smtClean="0"/>
          </a:p>
          <a:p>
            <a:pPr lvl="2"/>
            <a:r>
              <a:rPr lang="en-US" sz="1600" dirty="0" smtClean="0"/>
              <a:t>Working Group experience</a:t>
            </a:r>
          </a:p>
          <a:p>
            <a:pPr lvl="3"/>
            <a:r>
              <a:rPr lang="en-US" sz="1400" dirty="0" smtClean="0"/>
              <a:t>Definitions </a:t>
            </a:r>
            <a:r>
              <a:rPr lang="en-US" sz="1400" dirty="0"/>
              <a:t>had been provided to the nuclear criticality safety (NCS) community from the US Department of Energy (DOE-STD-3007, -3009) that caused confusion at some sites </a:t>
            </a:r>
            <a:endParaRPr lang="en-US" sz="1400" dirty="0" smtClean="0"/>
          </a:p>
          <a:p>
            <a:pPr lvl="3"/>
            <a:r>
              <a:rPr lang="en-US" sz="1400" dirty="0"/>
              <a:t>A Nuclear Regulatory Commission document (NUREG-1520) intends for licensees to provide appropriate definitions for these words in their site license </a:t>
            </a:r>
          </a:p>
          <a:p>
            <a:r>
              <a:rPr lang="en-US" sz="1800" dirty="0" smtClean="0"/>
              <a:t>The </a:t>
            </a:r>
            <a:r>
              <a:rPr lang="en-US" sz="1800" dirty="0"/>
              <a:t>purpose of this </a:t>
            </a:r>
            <a:r>
              <a:rPr lang="en-US" sz="1800" dirty="0" smtClean="0"/>
              <a:t>presentation is </a:t>
            </a:r>
            <a:r>
              <a:rPr lang="en-US" sz="1800" dirty="0"/>
              <a:t>to discuss why the working group ultimately decided not to include definitions for credible and unlikely in the 2014 revision of ANS-8.1 </a:t>
            </a:r>
          </a:p>
          <a:p>
            <a:endParaRPr lang="en-US" sz="1800" dirty="0"/>
          </a:p>
        </p:txBody>
      </p:sp>
    </p:spTree>
    <p:extLst>
      <p:ext uri="{BB962C8B-B14F-4D97-AF65-F5344CB8AC3E}">
        <p14:creationId xmlns:p14="http://schemas.microsoft.com/office/powerpoint/2010/main" val="1020014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p>
            <a:r>
              <a:rPr lang="en-US" dirty="0" smtClean="0"/>
              <a:t>ANS-8.1 Terminology</a:t>
            </a:r>
            <a:endParaRPr lang="en-US" dirty="0"/>
          </a:p>
        </p:txBody>
      </p:sp>
      <p:sp>
        <p:nvSpPr>
          <p:cNvPr id="3" name="Content Placeholder 2"/>
          <p:cNvSpPr>
            <a:spLocks noGrp="1"/>
          </p:cNvSpPr>
          <p:nvPr>
            <p:ph idx="1"/>
          </p:nvPr>
        </p:nvSpPr>
        <p:spPr>
          <a:xfrm>
            <a:off x="306240" y="1002890"/>
            <a:ext cx="8529483" cy="4938793"/>
          </a:xfrm>
        </p:spPr>
        <p:txBody>
          <a:bodyPr/>
          <a:lstStyle/>
          <a:p>
            <a:r>
              <a:rPr lang="en-US" sz="1400" dirty="0" smtClean="0"/>
              <a:t>Although not uniquely defined in the standard glossary, “credible” </a:t>
            </a:r>
            <a:r>
              <a:rPr lang="en-US" sz="1400" dirty="0"/>
              <a:t>and </a:t>
            </a:r>
            <a:r>
              <a:rPr lang="en-US" sz="1400" dirty="0" smtClean="0"/>
              <a:t>“unlikely” </a:t>
            </a:r>
            <a:r>
              <a:rPr lang="en-US" sz="1400" dirty="0"/>
              <a:t>are used in the process analysis </a:t>
            </a:r>
            <a:r>
              <a:rPr lang="en-US" sz="1400" dirty="0" smtClean="0"/>
              <a:t>(PA) requirement </a:t>
            </a:r>
            <a:r>
              <a:rPr lang="en-US" sz="1400" dirty="0"/>
              <a:t>(Section 4.1.2) and the double contingency principle </a:t>
            </a:r>
            <a:r>
              <a:rPr lang="en-US" sz="1400" dirty="0" smtClean="0"/>
              <a:t>(DCP) recommendation </a:t>
            </a:r>
            <a:r>
              <a:rPr lang="en-US" sz="1400" dirty="0"/>
              <a:t>(Section 4.2.2), </a:t>
            </a:r>
            <a:r>
              <a:rPr lang="en-US" sz="1400" dirty="0" smtClean="0"/>
              <a:t>respectively </a:t>
            </a:r>
            <a:endParaRPr lang="en-US" sz="1400" dirty="0"/>
          </a:p>
          <a:p>
            <a:pPr lvl="1"/>
            <a:r>
              <a:rPr lang="en-US" sz="1400" dirty="0" smtClean="0"/>
              <a:t>PA: Before </a:t>
            </a:r>
            <a:r>
              <a:rPr lang="en-US" sz="1400" dirty="0"/>
              <a:t>a new operation with fissionable material is begun, or before an existing operation is changed, it shall be determined that the entire process will be subcritical under both normal and </a:t>
            </a:r>
            <a:r>
              <a:rPr lang="en-US" sz="1400" b="1" dirty="0">
                <a:solidFill>
                  <a:srgbClr val="FF0000"/>
                </a:solidFill>
              </a:rPr>
              <a:t>credible</a:t>
            </a:r>
            <a:r>
              <a:rPr lang="en-US" sz="1400" b="1" dirty="0"/>
              <a:t> </a:t>
            </a:r>
            <a:r>
              <a:rPr lang="en-US" sz="1400" dirty="0"/>
              <a:t>abnormal conditions. </a:t>
            </a:r>
            <a:endParaRPr lang="en-US" sz="1400" dirty="0" smtClean="0"/>
          </a:p>
          <a:p>
            <a:pPr lvl="2"/>
            <a:r>
              <a:rPr lang="en-US" sz="1200" dirty="0" smtClean="0"/>
              <a:t>The </a:t>
            </a:r>
            <a:r>
              <a:rPr lang="en-US" sz="1200" dirty="0"/>
              <a:t>PA requirement is the fundamental requirement in the ANS-8 series standards for the prevention of a criticality accident during hands-on operations with fissionable material outside of reactors, </a:t>
            </a:r>
          </a:p>
          <a:p>
            <a:pPr lvl="3"/>
            <a:r>
              <a:rPr lang="en-US" sz="1200" dirty="0"/>
              <a:t>“. . . the entire process will be subcritical under both normal and credible abnormal conditions.” </a:t>
            </a:r>
          </a:p>
          <a:p>
            <a:pPr lvl="1"/>
            <a:r>
              <a:rPr lang="en-US" sz="1400" dirty="0" smtClean="0"/>
              <a:t>DCP:</a:t>
            </a:r>
            <a:r>
              <a:rPr lang="en-US" sz="1400" dirty="0"/>
              <a:t> </a:t>
            </a:r>
            <a:r>
              <a:rPr lang="en-US" sz="1400" dirty="0" smtClean="0"/>
              <a:t>Process </a:t>
            </a:r>
            <a:r>
              <a:rPr lang="en-US" sz="1400" dirty="0"/>
              <a:t>designs should incorporate sufficient factors of safety to require at least two </a:t>
            </a:r>
            <a:r>
              <a:rPr lang="en-US" sz="1400" b="1" dirty="0">
                <a:solidFill>
                  <a:srgbClr val="FF0000"/>
                </a:solidFill>
              </a:rPr>
              <a:t>unlikely</a:t>
            </a:r>
            <a:r>
              <a:rPr lang="en-US" sz="1400" dirty="0"/>
              <a:t>, independent, and concurrent changes in process conditions before a criticality accident is possible. </a:t>
            </a:r>
            <a:endParaRPr lang="en-US" sz="1400" dirty="0" smtClean="0"/>
          </a:p>
          <a:p>
            <a:pPr lvl="2"/>
            <a:r>
              <a:rPr lang="en-US" sz="1200" dirty="0" smtClean="0"/>
              <a:t>The </a:t>
            </a:r>
            <a:r>
              <a:rPr lang="en-US" sz="1200" dirty="0"/>
              <a:t>DCP is one of </a:t>
            </a:r>
            <a:r>
              <a:rPr lang="en-US" sz="1200" u="sng" dirty="0"/>
              <a:t>seven</a:t>
            </a:r>
            <a:r>
              <a:rPr lang="en-US" sz="1200" dirty="0"/>
              <a:t> technical practices in the standard that can aid in establishing the PA requirement based on the rational defense-in-depth approach to </a:t>
            </a:r>
            <a:r>
              <a:rPr lang="en-US" sz="1200" dirty="0" smtClean="0"/>
              <a:t>safety</a:t>
            </a:r>
            <a:endParaRPr lang="en-US" dirty="0" smtClean="0"/>
          </a:p>
          <a:p>
            <a:r>
              <a:rPr lang="en-US" sz="1600" dirty="0" smtClean="0"/>
              <a:t>The </a:t>
            </a:r>
            <a:r>
              <a:rPr lang="en-US" sz="1600" dirty="0"/>
              <a:t>word unlikely, as used in the DCP, has some functional definition implied by its subsidiary relationship with the PA </a:t>
            </a:r>
            <a:r>
              <a:rPr lang="en-US" sz="1600" dirty="0" smtClean="0"/>
              <a:t>requirement</a:t>
            </a:r>
          </a:p>
          <a:p>
            <a:r>
              <a:rPr lang="en-US" sz="1600" dirty="0" smtClean="0"/>
              <a:t>A </a:t>
            </a:r>
            <a:r>
              <a:rPr lang="en-US" sz="1600" dirty="0"/>
              <a:t>standard dictionary provides adequate definitions for the words unlikely and credible </a:t>
            </a:r>
          </a:p>
          <a:p>
            <a:pPr lvl="1"/>
            <a:r>
              <a:rPr lang="en-US" sz="1400" dirty="0" smtClean="0"/>
              <a:t>“unlikely” </a:t>
            </a:r>
            <a:r>
              <a:rPr lang="en-US" sz="1400" dirty="0"/>
              <a:t>is defined as “improbable, doubtful, dubious, or </a:t>
            </a:r>
            <a:r>
              <a:rPr lang="en-US" sz="1400" dirty="0" smtClean="0"/>
              <a:t>far-fetched”</a:t>
            </a:r>
          </a:p>
          <a:p>
            <a:pPr lvl="1"/>
            <a:r>
              <a:rPr lang="en-US" sz="1400" dirty="0" smtClean="0"/>
              <a:t>“credible” </a:t>
            </a:r>
            <a:r>
              <a:rPr lang="en-US" sz="1400" dirty="0"/>
              <a:t>is defined as “believable, tenable, plausible, or </a:t>
            </a:r>
            <a:r>
              <a:rPr lang="en-US" sz="1400" dirty="0" smtClean="0"/>
              <a:t>reasonable” </a:t>
            </a:r>
            <a:endParaRPr lang="en-US" sz="1400" dirty="0"/>
          </a:p>
          <a:p>
            <a:r>
              <a:rPr lang="en-US" sz="1400" dirty="0"/>
              <a:t>No attempt is made in the ANS-8 series standards to define credible or unlikely </a:t>
            </a:r>
            <a:r>
              <a:rPr lang="en-US" sz="1400" dirty="0" smtClean="0"/>
              <a:t>quantitatively </a:t>
            </a:r>
            <a:endParaRPr lang="en-US" sz="1400" dirty="0"/>
          </a:p>
        </p:txBody>
      </p:sp>
    </p:spTree>
    <p:extLst>
      <p:ext uri="{BB962C8B-B14F-4D97-AF65-F5344CB8AC3E}">
        <p14:creationId xmlns:p14="http://schemas.microsoft.com/office/powerpoint/2010/main" val="503023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33" y="236982"/>
            <a:ext cx="8636290" cy="484748"/>
          </a:xfrm>
        </p:spPr>
        <p:txBody>
          <a:bodyPr/>
          <a:lstStyle/>
          <a:p>
            <a:r>
              <a:rPr lang="en-US" dirty="0" smtClean="0"/>
              <a:t>Other Terminology</a:t>
            </a:r>
            <a:endParaRPr lang="en-US" dirty="0"/>
          </a:p>
        </p:txBody>
      </p:sp>
      <p:sp>
        <p:nvSpPr>
          <p:cNvPr id="3" name="Content Placeholder 2"/>
          <p:cNvSpPr>
            <a:spLocks noGrp="1"/>
          </p:cNvSpPr>
          <p:nvPr>
            <p:ph idx="1"/>
          </p:nvPr>
        </p:nvSpPr>
        <p:spPr>
          <a:xfrm>
            <a:off x="306240" y="786384"/>
            <a:ext cx="8529483" cy="5806440"/>
          </a:xfrm>
        </p:spPr>
        <p:txBody>
          <a:bodyPr/>
          <a:lstStyle/>
          <a:p>
            <a:r>
              <a:rPr lang="en-US" sz="1600" dirty="0" smtClean="0"/>
              <a:t>DOE-STD-3007-2007, </a:t>
            </a:r>
            <a:r>
              <a:rPr lang="en-US" sz="1600" i="1" dirty="0" smtClean="0"/>
              <a:t>Guidelines for Preparing Criticality Safety Evaluations at DOE Non-Reactor Nuclear Facilities</a:t>
            </a:r>
          </a:p>
          <a:p>
            <a:pPr lvl="1"/>
            <a:r>
              <a:rPr lang="en-US" sz="1100" dirty="0"/>
              <a:t>UNLIKELY – the attribute of being improbable on the basis of commonly acceptable engineering judgment. </a:t>
            </a:r>
            <a:r>
              <a:rPr lang="en-US" sz="1100" dirty="0">
                <a:solidFill>
                  <a:srgbClr val="FF0000"/>
                </a:solidFill>
              </a:rPr>
              <a:t>An unlikely event is an event that is not expected to occur more than once in the lifetime of a facility. </a:t>
            </a:r>
            <a:r>
              <a:rPr lang="en-US" sz="1100" dirty="0"/>
              <a:t>Due to the general lack of statistically reliable data, assigning numerical probabilities to events is not usually justifiable and when used should be backed up with references</a:t>
            </a:r>
            <a:r>
              <a:rPr lang="en-US" sz="1100" dirty="0" smtClean="0"/>
              <a:t>.</a:t>
            </a:r>
          </a:p>
          <a:p>
            <a:pPr lvl="1"/>
            <a:r>
              <a:rPr lang="en-US" sz="1100" dirty="0"/>
              <a:t>CREDIBLE – </a:t>
            </a:r>
            <a:r>
              <a:rPr lang="en-US" sz="1100" dirty="0">
                <a:solidFill>
                  <a:srgbClr val="FF0000"/>
                </a:solidFill>
              </a:rPr>
              <a:t>the attribute of being believable on the basis of commonly acceptable engineering judgment. </a:t>
            </a:r>
            <a:r>
              <a:rPr lang="en-US" sz="1100" dirty="0"/>
              <a:t>Due to the general lack of statistically reliable data, assigning numerical probabilities to events is not usually justifiable and when used should be backed up with references.</a:t>
            </a:r>
            <a:endParaRPr lang="en-US" sz="1100" dirty="0" smtClean="0"/>
          </a:p>
          <a:p>
            <a:r>
              <a:rPr lang="en-US" sz="1600" dirty="0" smtClean="0"/>
              <a:t>DOE-STD-3009-2014, </a:t>
            </a:r>
            <a:r>
              <a:rPr lang="en-US" sz="1600" i="1" dirty="0" smtClean="0"/>
              <a:t>Preparation of Non-Reactor Nuclear Facility Documented Safety Analysis</a:t>
            </a:r>
          </a:p>
          <a:p>
            <a:pPr lvl="1"/>
            <a:r>
              <a:rPr lang="en-US" sz="1100" dirty="0" smtClean="0"/>
              <a:t>UNLIKELY –</a:t>
            </a:r>
          </a:p>
          <a:p>
            <a:pPr lvl="1"/>
            <a:endParaRPr lang="en-US" sz="1100" dirty="0"/>
          </a:p>
          <a:p>
            <a:pPr lvl="1"/>
            <a:endParaRPr lang="en-US" sz="1100" dirty="0" smtClean="0"/>
          </a:p>
          <a:p>
            <a:pPr lvl="1"/>
            <a:endParaRPr lang="en-US" sz="1100" dirty="0"/>
          </a:p>
          <a:p>
            <a:pPr lvl="1"/>
            <a:endParaRPr lang="en-US" sz="1100" dirty="0" smtClean="0"/>
          </a:p>
          <a:p>
            <a:pPr lvl="1"/>
            <a:endParaRPr lang="en-US" sz="1100" dirty="0" smtClean="0"/>
          </a:p>
          <a:p>
            <a:pPr lvl="1"/>
            <a:endParaRPr lang="en-US" sz="1100" dirty="0" smtClean="0"/>
          </a:p>
          <a:p>
            <a:pPr lvl="1"/>
            <a:r>
              <a:rPr lang="en-US" sz="1100" dirty="0" smtClean="0"/>
              <a:t>CREDIBLE – </a:t>
            </a:r>
            <a:r>
              <a:rPr lang="en-US" sz="1100" dirty="0" smtClean="0">
                <a:solidFill>
                  <a:srgbClr val="FF0000"/>
                </a:solidFill>
              </a:rPr>
              <a:t>not defined in the standard</a:t>
            </a:r>
            <a:r>
              <a:rPr lang="en-US" sz="1100" dirty="0" smtClean="0"/>
              <a:t>, although ANS-8.1 Section 4.1.2, PA Requirement, is stated multiple times.</a:t>
            </a:r>
            <a:endParaRPr lang="en-US" sz="1000" dirty="0" smtClean="0"/>
          </a:p>
          <a:p>
            <a:r>
              <a:rPr lang="en-US" sz="1600" dirty="0" smtClean="0"/>
              <a:t>NUREG-1520, Rev. 2, </a:t>
            </a:r>
            <a:r>
              <a:rPr lang="en-US" sz="1600" i="1" dirty="0" smtClean="0"/>
              <a:t>Standard Review Plan for Fuel Cycle Facility License Applications</a:t>
            </a:r>
          </a:p>
          <a:p>
            <a:pPr lvl="1"/>
            <a:r>
              <a:rPr lang="en-US" sz="1100" dirty="0" smtClean="0"/>
              <a:t>An integrated safety analysis defines potential accident sequences in a facility’s operations</a:t>
            </a:r>
            <a:r>
              <a:rPr lang="mr-IN" sz="1100" dirty="0" smtClean="0"/>
              <a:t>…</a:t>
            </a:r>
            <a:endParaRPr lang="en-US" sz="1100" dirty="0" smtClean="0"/>
          </a:p>
          <a:p>
            <a:pPr lvl="1"/>
            <a:r>
              <a:rPr lang="en-US" sz="1100" dirty="0" smtClean="0">
                <a:solidFill>
                  <a:srgbClr val="FF0000"/>
                </a:solidFill>
              </a:rPr>
              <a:t>A licensee is required by 10 CFR 70.65 to provide </a:t>
            </a:r>
            <a:r>
              <a:rPr lang="en-US" sz="1100" dirty="0" smtClean="0"/>
              <a:t>a general description of the site, facility, processes, hazards, accident sequences, etc. and </a:t>
            </a:r>
            <a:r>
              <a:rPr lang="en-US" sz="1100" dirty="0" smtClean="0">
                <a:solidFill>
                  <a:srgbClr val="FF0000"/>
                </a:solidFill>
              </a:rPr>
              <a:t>a definition of the terms “credible,” “unlikely,” and “highly unlikely"</a:t>
            </a:r>
            <a:endParaRPr lang="en-US" sz="11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104" y="2996312"/>
            <a:ext cx="4967920" cy="1987168"/>
          </a:xfrm>
          <a:prstGeom prst="rect">
            <a:avLst/>
          </a:prstGeom>
        </p:spPr>
      </p:pic>
    </p:spTree>
    <p:extLst>
      <p:ext uri="{BB962C8B-B14F-4D97-AF65-F5344CB8AC3E}">
        <p14:creationId xmlns:p14="http://schemas.microsoft.com/office/powerpoint/2010/main" val="614495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NCS Evaluation Process and Dependencies</a:t>
            </a:r>
            <a:endParaRPr lang="en-US" dirty="0"/>
          </a:p>
        </p:txBody>
      </p:sp>
      <p:sp>
        <p:nvSpPr>
          <p:cNvPr id="3" name="Content Placeholder 2"/>
          <p:cNvSpPr>
            <a:spLocks noGrp="1"/>
          </p:cNvSpPr>
          <p:nvPr>
            <p:ph idx="1"/>
          </p:nvPr>
        </p:nvSpPr>
        <p:spPr>
          <a:xfrm>
            <a:off x="314324" y="1003466"/>
            <a:ext cx="8529483" cy="5433910"/>
          </a:xfrm>
        </p:spPr>
        <p:txBody>
          <a:bodyPr/>
          <a:lstStyle/>
          <a:p>
            <a:r>
              <a:rPr lang="en-US" sz="1800" dirty="0"/>
              <a:t>The NCS evaluation process guidance is provided </a:t>
            </a:r>
            <a:r>
              <a:rPr lang="en-US" sz="1800" dirty="0" smtClean="0"/>
              <a:t>ANSI/ANS-8.1 and -8.19 </a:t>
            </a:r>
          </a:p>
          <a:p>
            <a:pPr lvl="1"/>
            <a:r>
              <a:rPr lang="en-US" sz="1600" dirty="0" smtClean="0"/>
              <a:t>ANS-8.1</a:t>
            </a:r>
          </a:p>
          <a:p>
            <a:pPr lvl="2"/>
            <a:r>
              <a:rPr lang="en-US" sz="1400" dirty="0" smtClean="0"/>
              <a:t>Requires that operations with fissionable materials outside of reactors must remain subcritical for all normal </a:t>
            </a:r>
            <a:r>
              <a:rPr lang="en-US" sz="1400" dirty="0"/>
              <a:t>and credible abnormal conditions </a:t>
            </a:r>
            <a:endParaRPr lang="en-US" sz="1400" dirty="0" smtClean="0"/>
          </a:p>
          <a:p>
            <a:pPr lvl="2"/>
            <a:r>
              <a:rPr lang="en-US" sz="1400" dirty="0" smtClean="0"/>
              <a:t>Defines management responsibilities and expectations for site programs</a:t>
            </a:r>
          </a:p>
          <a:p>
            <a:pPr lvl="1"/>
            <a:r>
              <a:rPr lang="en-US" sz="1600" dirty="0" smtClean="0"/>
              <a:t>ANS-8.19 </a:t>
            </a:r>
          </a:p>
          <a:p>
            <a:pPr lvl="2"/>
            <a:r>
              <a:rPr lang="en-US" sz="1400" dirty="0"/>
              <a:t>Defines </a:t>
            </a:r>
            <a:r>
              <a:rPr lang="en-US" sz="1400" dirty="0" smtClean="0"/>
              <a:t>management, supervisor, NCS staff </a:t>
            </a:r>
            <a:r>
              <a:rPr lang="en-US" sz="1400" dirty="0"/>
              <a:t>responsibilities and expectations for site </a:t>
            </a:r>
            <a:r>
              <a:rPr lang="en-US" sz="1400" dirty="0" smtClean="0"/>
              <a:t>programs</a:t>
            </a:r>
          </a:p>
          <a:p>
            <a:pPr lvl="2"/>
            <a:r>
              <a:rPr lang="en-US" sz="1400" dirty="0"/>
              <a:t>P</a:t>
            </a:r>
            <a:r>
              <a:rPr lang="en-US" sz="1400" dirty="0" smtClean="0"/>
              <a:t>rovides </a:t>
            </a:r>
            <a:r>
              <a:rPr lang="en-US" sz="1400" dirty="0"/>
              <a:t>the requirements and recommendations for documenting the NCS evaluation process and for control implementation and </a:t>
            </a:r>
            <a:r>
              <a:rPr lang="en-US" sz="1400" dirty="0" smtClean="0"/>
              <a:t>maintenance</a:t>
            </a:r>
            <a:endParaRPr lang="en-US" sz="1400" dirty="0" smtClean="0">
              <a:solidFill>
                <a:srgbClr val="FF0000"/>
              </a:solidFill>
            </a:endParaRPr>
          </a:p>
          <a:p>
            <a:r>
              <a:rPr lang="en-US" sz="1800" dirty="0" smtClean="0"/>
              <a:t>The NCS evaluation process is sufficiently robust to prevent criticality accidents for operations with fissionable materials</a:t>
            </a:r>
          </a:p>
          <a:p>
            <a:r>
              <a:rPr lang="en-US" sz="1800" dirty="0" smtClean="0"/>
              <a:t>Although </a:t>
            </a:r>
            <a:r>
              <a:rPr lang="en-US" sz="1800" dirty="0"/>
              <a:t>not discussed </a:t>
            </a:r>
            <a:r>
              <a:rPr lang="en-US" sz="1800" dirty="0" smtClean="0"/>
              <a:t>explicitly in </a:t>
            </a:r>
            <a:r>
              <a:rPr lang="en-US" sz="1800" dirty="0"/>
              <a:t>the standards, </a:t>
            </a:r>
            <a:r>
              <a:rPr lang="en-US" sz="1800" dirty="0" smtClean="0"/>
              <a:t>this process </a:t>
            </a:r>
            <a:r>
              <a:rPr lang="en-US" sz="1800" dirty="0"/>
              <a:t>is highly dependent on a healthy formality of operations program (FOP) </a:t>
            </a:r>
            <a:r>
              <a:rPr lang="en-US" sz="1800" dirty="0" smtClean="0"/>
              <a:t>and </a:t>
            </a:r>
            <a:r>
              <a:rPr lang="en-US" sz="1800" dirty="0"/>
              <a:t>a strong safety </a:t>
            </a:r>
            <a:r>
              <a:rPr lang="en-US" sz="1800" dirty="0" smtClean="0"/>
              <a:t>culture</a:t>
            </a:r>
          </a:p>
          <a:p>
            <a:pPr lvl="1"/>
            <a:r>
              <a:rPr lang="en-US" sz="1400" dirty="0" smtClean="0"/>
              <a:t>How can one determine what is credible or unlikely if there are degradations of formality of operations or poor safety culture?</a:t>
            </a:r>
          </a:p>
          <a:p>
            <a:pPr lvl="1"/>
            <a:r>
              <a:rPr lang="en-US" sz="1400" dirty="0" smtClean="0"/>
              <a:t>The ANSI/ANS standards assume there is a ”healthy” formality of operations program and strong safety culture in place</a:t>
            </a:r>
          </a:p>
        </p:txBody>
      </p:sp>
    </p:spTree>
    <p:extLst>
      <p:ext uri="{BB962C8B-B14F-4D97-AF65-F5344CB8AC3E}">
        <p14:creationId xmlns:p14="http://schemas.microsoft.com/office/powerpoint/2010/main" val="474774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Safety Culture?</a:t>
            </a:r>
            <a:endParaRPr lang="en-US" dirty="0"/>
          </a:p>
        </p:txBody>
      </p:sp>
      <p:sp>
        <p:nvSpPr>
          <p:cNvPr id="3" name="Content Placeholder 2"/>
          <p:cNvSpPr>
            <a:spLocks noGrp="1"/>
          </p:cNvSpPr>
          <p:nvPr>
            <p:ph idx="1"/>
          </p:nvPr>
        </p:nvSpPr>
        <p:spPr>
          <a:xfrm>
            <a:off x="423332" y="990600"/>
            <a:ext cx="5867399" cy="5198534"/>
          </a:xfrm>
        </p:spPr>
        <p:txBody>
          <a:bodyPr/>
          <a:lstStyle/>
          <a:p>
            <a:r>
              <a:rPr lang="en-US" sz="1800" dirty="0" smtClean="0"/>
              <a:t>Organizational Culture</a:t>
            </a:r>
          </a:p>
          <a:p>
            <a:pPr lvl="1"/>
            <a:r>
              <a:rPr lang="en-US" sz="1400" dirty="0" smtClean="0"/>
              <a:t>“</a:t>
            </a:r>
            <a:r>
              <a:rPr lang="en-US" sz="1400" dirty="0" smtClean="0">
                <a:solidFill>
                  <a:srgbClr val="FF0000"/>
                </a:solidFill>
              </a:rPr>
              <a:t>A </a:t>
            </a:r>
            <a:r>
              <a:rPr lang="en-US" sz="1400" dirty="0">
                <a:solidFill>
                  <a:srgbClr val="FF0000"/>
                </a:solidFill>
              </a:rPr>
              <a:t>pattern of basic assumptions</a:t>
            </a:r>
            <a:r>
              <a:rPr lang="en-US" sz="1400" dirty="0"/>
              <a:t>, invented, discovered, or developed by a given group, </a:t>
            </a:r>
            <a:r>
              <a:rPr lang="en-US" sz="1400" dirty="0">
                <a:solidFill>
                  <a:srgbClr val="FF0000"/>
                </a:solidFill>
              </a:rPr>
              <a:t>as it learns to cope with its problems of external adaptation and internal integration</a:t>
            </a:r>
            <a:r>
              <a:rPr lang="en-US" sz="1400" dirty="0"/>
              <a:t>, that has worked well enough to be considered valid and, therefore </a:t>
            </a:r>
            <a:r>
              <a:rPr lang="en-US" sz="1400" dirty="0">
                <a:solidFill>
                  <a:srgbClr val="FF0000"/>
                </a:solidFill>
              </a:rPr>
              <a:t>is to be taught to new members as the correct way to perceive, think, and feel in relation to those </a:t>
            </a:r>
            <a:r>
              <a:rPr lang="en-US" sz="1400" dirty="0" smtClean="0">
                <a:solidFill>
                  <a:srgbClr val="FF0000"/>
                </a:solidFill>
              </a:rPr>
              <a:t>problems.”</a:t>
            </a:r>
          </a:p>
        </p:txBody>
      </p:sp>
      <p:grpSp>
        <p:nvGrpSpPr>
          <p:cNvPr id="12" name="Group 11"/>
          <p:cNvGrpSpPr/>
          <p:nvPr/>
        </p:nvGrpSpPr>
        <p:grpSpPr>
          <a:xfrm>
            <a:off x="6290731" y="3676598"/>
            <a:ext cx="2655434" cy="2573866"/>
            <a:chOff x="5791578" y="1549401"/>
            <a:chExt cx="3086856" cy="3064933"/>
          </a:xfrm>
        </p:grpSpPr>
        <p:grpSp>
          <p:nvGrpSpPr>
            <p:cNvPr id="5" name="Group 4"/>
            <p:cNvGrpSpPr/>
            <p:nvPr/>
          </p:nvGrpSpPr>
          <p:grpSpPr>
            <a:xfrm>
              <a:off x="5791578" y="1549401"/>
              <a:ext cx="3086856" cy="3064933"/>
              <a:chOff x="423331" y="3242733"/>
              <a:chExt cx="3098802" cy="3090335"/>
            </a:xfrm>
          </p:grpSpPr>
          <p:sp>
            <p:nvSpPr>
              <p:cNvPr id="6" name="Rectangle 5"/>
              <p:cNvSpPr/>
              <p:nvPr/>
            </p:nvSpPr>
            <p:spPr>
              <a:xfrm>
                <a:off x="423331" y="3242733"/>
                <a:ext cx="3098802" cy="3090334"/>
              </a:xfrm>
              <a:prstGeom prst="rect">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 name="Rectangle 6"/>
              <p:cNvSpPr/>
              <p:nvPr/>
            </p:nvSpPr>
            <p:spPr>
              <a:xfrm>
                <a:off x="423332" y="4301067"/>
                <a:ext cx="2065868" cy="2032000"/>
              </a:xfrm>
              <a:prstGeom prst="rect">
                <a:avLst/>
              </a:prstGeom>
              <a:solidFill>
                <a:schemeClr val="accent6"/>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Rectangle 7"/>
              <p:cNvSpPr/>
              <p:nvPr/>
            </p:nvSpPr>
            <p:spPr>
              <a:xfrm>
                <a:off x="423333" y="5300134"/>
                <a:ext cx="1049867" cy="1032934"/>
              </a:xfrm>
              <a:prstGeom prst="rect">
                <a:avLst/>
              </a:prstGeom>
              <a:solidFill>
                <a:schemeClr val="accent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sp>
          <p:nvSpPr>
            <p:cNvPr id="9" name="TextBox 8"/>
            <p:cNvSpPr txBox="1"/>
            <p:nvPr/>
          </p:nvSpPr>
          <p:spPr>
            <a:xfrm>
              <a:off x="5825822" y="3960918"/>
              <a:ext cx="872067" cy="287025"/>
            </a:xfrm>
            <a:prstGeom prst="rect">
              <a:avLst/>
            </a:prstGeom>
            <a:noFill/>
          </p:spPr>
          <p:txBody>
            <a:bodyPr wrap="square" rtlCol="0">
              <a:spAutoFit/>
            </a:bodyPr>
            <a:lstStyle/>
            <a:p>
              <a:pPr algn="ctr">
                <a:lnSpc>
                  <a:spcPct val="90000"/>
                </a:lnSpc>
              </a:pPr>
              <a:r>
                <a:rPr lang="en-US" sz="1400" dirty="0" smtClean="0"/>
                <a:t>SCWE</a:t>
              </a:r>
            </a:p>
          </p:txBody>
        </p:sp>
        <p:sp>
          <p:nvSpPr>
            <p:cNvPr id="10" name="TextBox 9"/>
            <p:cNvSpPr txBox="1"/>
            <p:nvPr/>
          </p:nvSpPr>
          <p:spPr>
            <a:xfrm>
              <a:off x="6204706" y="2851510"/>
              <a:ext cx="1130300" cy="481461"/>
            </a:xfrm>
            <a:prstGeom prst="rect">
              <a:avLst/>
            </a:prstGeom>
            <a:noFill/>
          </p:spPr>
          <p:txBody>
            <a:bodyPr wrap="square" rtlCol="0">
              <a:spAutoFit/>
            </a:bodyPr>
            <a:lstStyle/>
            <a:p>
              <a:pPr algn="ctr">
                <a:lnSpc>
                  <a:spcPct val="90000"/>
                </a:lnSpc>
              </a:pPr>
              <a:r>
                <a:rPr lang="en-US" sz="1400" dirty="0" smtClean="0"/>
                <a:t>Safety Culture</a:t>
              </a:r>
            </a:p>
          </p:txBody>
        </p:sp>
        <p:sp>
          <p:nvSpPr>
            <p:cNvPr id="11" name="TextBox 10"/>
            <p:cNvSpPr txBox="1"/>
            <p:nvPr/>
          </p:nvSpPr>
          <p:spPr>
            <a:xfrm>
              <a:off x="6510607" y="1792288"/>
              <a:ext cx="1744132" cy="481461"/>
            </a:xfrm>
            <a:prstGeom prst="rect">
              <a:avLst/>
            </a:prstGeom>
            <a:noFill/>
          </p:spPr>
          <p:txBody>
            <a:bodyPr wrap="square" rtlCol="0">
              <a:spAutoFit/>
            </a:bodyPr>
            <a:lstStyle/>
            <a:p>
              <a:pPr algn="ctr">
                <a:lnSpc>
                  <a:spcPct val="90000"/>
                </a:lnSpc>
              </a:pPr>
              <a:r>
                <a:rPr lang="en-US" sz="1400" dirty="0" smtClean="0"/>
                <a:t>Organizational Culture</a:t>
              </a:r>
            </a:p>
          </p:txBody>
        </p:sp>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731" y="252377"/>
            <a:ext cx="2655434" cy="3348157"/>
          </a:xfrm>
          <a:prstGeom prst="rect">
            <a:avLst/>
          </a:prstGeom>
        </p:spPr>
      </p:pic>
    </p:spTree>
    <p:extLst>
      <p:ext uri="{BB962C8B-B14F-4D97-AF65-F5344CB8AC3E}">
        <p14:creationId xmlns:p14="http://schemas.microsoft.com/office/powerpoint/2010/main" val="13759484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Safety Culture?</a:t>
            </a:r>
            <a:endParaRPr lang="en-US" dirty="0"/>
          </a:p>
        </p:txBody>
      </p:sp>
      <p:sp>
        <p:nvSpPr>
          <p:cNvPr id="3" name="Content Placeholder 2"/>
          <p:cNvSpPr>
            <a:spLocks noGrp="1"/>
          </p:cNvSpPr>
          <p:nvPr>
            <p:ph idx="1"/>
          </p:nvPr>
        </p:nvSpPr>
        <p:spPr>
          <a:xfrm>
            <a:off x="423332" y="990600"/>
            <a:ext cx="5867399" cy="5198534"/>
          </a:xfrm>
        </p:spPr>
        <p:txBody>
          <a:bodyPr/>
          <a:lstStyle/>
          <a:p>
            <a:r>
              <a:rPr lang="en-US" sz="1800" dirty="0" smtClean="0"/>
              <a:t>Organizational Culture</a:t>
            </a:r>
          </a:p>
          <a:p>
            <a:pPr lvl="1"/>
            <a:r>
              <a:rPr lang="en-US" sz="1400" dirty="0" smtClean="0"/>
              <a:t>“</a:t>
            </a:r>
            <a:r>
              <a:rPr lang="en-US" sz="1400" dirty="0" smtClean="0">
                <a:solidFill>
                  <a:srgbClr val="FF0000"/>
                </a:solidFill>
              </a:rPr>
              <a:t>A </a:t>
            </a:r>
            <a:r>
              <a:rPr lang="en-US" sz="1400" dirty="0">
                <a:solidFill>
                  <a:srgbClr val="FF0000"/>
                </a:solidFill>
              </a:rPr>
              <a:t>pattern of basic assumptions</a:t>
            </a:r>
            <a:r>
              <a:rPr lang="en-US" sz="1400" dirty="0"/>
              <a:t>, invented, discovered, or developed by a given group, </a:t>
            </a:r>
            <a:r>
              <a:rPr lang="en-US" sz="1400" dirty="0">
                <a:solidFill>
                  <a:srgbClr val="FF0000"/>
                </a:solidFill>
              </a:rPr>
              <a:t>as it learns to cope with its problems of external adaptation and internal integration</a:t>
            </a:r>
            <a:r>
              <a:rPr lang="en-US" sz="1400" dirty="0"/>
              <a:t>, that has worked well enough to be considered valid and, therefore </a:t>
            </a:r>
            <a:r>
              <a:rPr lang="en-US" sz="1400" dirty="0">
                <a:solidFill>
                  <a:srgbClr val="FF0000"/>
                </a:solidFill>
              </a:rPr>
              <a:t>is to be taught to new members as the correct way to perceive, think, and feel in relation to those </a:t>
            </a:r>
            <a:r>
              <a:rPr lang="en-US" sz="1400" dirty="0" smtClean="0">
                <a:solidFill>
                  <a:srgbClr val="FF0000"/>
                </a:solidFill>
              </a:rPr>
              <a:t>problems.”</a:t>
            </a:r>
          </a:p>
          <a:p>
            <a:r>
              <a:rPr lang="en-US" sz="1800" dirty="0"/>
              <a:t>Safety Culture</a:t>
            </a:r>
          </a:p>
          <a:p>
            <a:pPr lvl="1"/>
            <a:r>
              <a:rPr lang="en-US" sz="1400" dirty="0"/>
              <a:t>“Refers </a:t>
            </a:r>
            <a:r>
              <a:rPr lang="en-US" sz="1400" dirty="0">
                <a:solidFill>
                  <a:srgbClr val="FF0000"/>
                </a:solidFill>
              </a:rPr>
              <a:t>to the attitudes, beliefs, and perceptions </a:t>
            </a:r>
            <a:r>
              <a:rPr lang="en-US" sz="1400" dirty="0"/>
              <a:t>shared by natural groups as defining norms and values, which determine </a:t>
            </a:r>
            <a:r>
              <a:rPr lang="en-US" sz="1400" dirty="0">
                <a:solidFill>
                  <a:srgbClr val="FF0000"/>
                </a:solidFill>
              </a:rPr>
              <a:t>how they act and react in relation to risks and risk control systems</a:t>
            </a:r>
            <a:r>
              <a:rPr lang="en-US" sz="1400" dirty="0"/>
              <a:t>. (safety culture)” [Hale, 2000]</a:t>
            </a:r>
          </a:p>
          <a:p>
            <a:pPr lvl="1"/>
            <a:endParaRPr lang="en-US" sz="1400" dirty="0" smtClean="0">
              <a:solidFill>
                <a:srgbClr val="FF0000"/>
              </a:solidFill>
            </a:endParaRPr>
          </a:p>
        </p:txBody>
      </p:sp>
      <p:grpSp>
        <p:nvGrpSpPr>
          <p:cNvPr id="12" name="Group 11"/>
          <p:cNvGrpSpPr/>
          <p:nvPr/>
        </p:nvGrpSpPr>
        <p:grpSpPr>
          <a:xfrm>
            <a:off x="6290731" y="3676598"/>
            <a:ext cx="2655434" cy="2573866"/>
            <a:chOff x="5791578" y="1549401"/>
            <a:chExt cx="3086856" cy="3064933"/>
          </a:xfrm>
        </p:grpSpPr>
        <p:grpSp>
          <p:nvGrpSpPr>
            <p:cNvPr id="5" name="Group 4"/>
            <p:cNvGrpSpPr/>
            <p:nvPr/>
          </p:nvGrpSpPr>
          <p:grpSpPr>
            <a:xfrm>
              <a:off x="5791578" y="1549401"/>
              <a:ext cx="3086856" cy="3064933"/>
              <a:chOff x="423331" y="3242733"/>
              <a:chExt cx="3098802" cy="3090335"/>
            </a:xfrm>
          </p:grpSpPr>
          <p:sp>
            <p:nvSpPr>
              <p:cNvPr id="6" name="Rectangle 5"/>
              <p:cNvSpPr/>
              <p:nvPr/>
            </p:nvSpPr>
            <p:spPr>
              <a:xfrm>
                <a:off x="423331" y="3242733"/>
                <a:ext cx="3098802" cy="3090334"/>
              </a:xfrm>
              <a:prstGeom prst="rect">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 name="Rectangle 6"/>
              <p:cNvSpPr/>
              <p:nvPr/>
            </p:nvSpPr>
            <p:spPr>
              <a:xfrm>
                <a:off x="423332" y="4301067"/>
                <a:ext cx="2065868" cy="2032000"/>
              </a:xfrm>
              <a:prstGeom prst="rect">
                <a:avLst/>
              </a:prstGeom>
              <a:solidFill>
                <a:schemeClr val="accent6"/>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Rectangle 7"/>
              <p:cNvSpPr/>
              <p:nvPr/>
            </p:nvSpPr>
            <p:spPr>
              <a:xfrm>
                <a:off x="423333" y="5300134"/>
                <a:ext cx="1049867" cy="1032934"/>
              </a:xfrm>
              <a:prstGeom prst="rect">
                <a:avLst/>
              </a:prstGeom>
              <a:solidFill>
                <a:schemeClr val="accent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sp>
          <p:nvSpPr>
            <p:cNvPr id="9" name="TextBox 8"/>
            <p:cNvSpPr txBox="1"/>
            <p:nvPr/>
          </p:nvSpPr>
          <p:spPr>
            <a:xfrm>
              <a:off x="5825822" y="3960918"/>
              <a:ext cx="872067" cy="287025"/>
            </a:xfrm>
            <a:prstGeom prst="rect">
              <a:avLst/>
            </a:prstGeom>
            <a:noFill/>
          </p:spPr>
          <p:txBody>
            <a:bodyPr wrap="square" rtlCol="0">
              <a:spAutoFit/>
            </a:bodyPr>
            <a:lstStyle/>
            <a:p>
              <a:pPr algn="ctr">
                <a:lnSpc>
                  <a:spcPct val="90000"/>
                </a:lnSpc>
              </a:pPr>
              <a:r>
                <a:rPr lang="en-US" sz="1400" dirty="0" smtClean="0"/>
                <a:t>SCWE</a:t>
              </a:r>
            </a:p>
          </p:txBody>
        </p:sp>
        <p:sp>
          <p:nvSpPr>
            <p:cNvPr id="10" name="TextBox 9"/>
            <p:cNvSpPr txBox="1"/>
            <p:nvPr/>
          </p:nvSpPr>
          <p:spPr>
            <a:xfrm>
              <a:off x="6204706" y="2851510"/>
              <a:ext cx="1130300" cy="481461"/>
            </a:xfrm>
            <a:prstGeom prst="rect">
              <a:avLst/>
            </a:prstGeom>
            <a:noFill/>
          </p:spPr>
          <p:txBody>
            <a:bodyPr wrap="square" rtlCol="0">
              <a:spAutoFit/>
            </a:bodyPr>
            <a:lstStyle/>
            <a:p>
              <a:pPr algn="ctr">
                <a:lnSpc>
                  <a:spcPct val="90000"/>
                </a:lnSpc>
              </a:pPr>
              <a:r>
                <a:rPr lang="en-US" sz="1400" dirty="0" smtClean="0"/>
                <a:t>Safety Culture</a:t>
              </a:r>
            </a:p>
          </p:txBody>
        </p:sp>
        <p:sp>
          <p:nvSpPr>
            <p:cNvPr id="11" name="TextBox 10"/>
            <p:cNvSpPr txBox="1"/>
            <p:nvPr/>
          </p:nvSpPr>
          <p:spPr>
            <a:xfrm>
              <a:off x="6510607" y="1792288"/>
              <a:ext cx="1744132" cy="481461"/>
            </a:xfrm>
            <a:prstGeom prst="rect">
              <a:avLst/>
            </a:prstGeom>
            <a:noFill/>
          </p:spPr>
          <p:txBody>
            <a:bodyPr wrap="square" rtlCol="0">
              <a:spAutoFit/>
            </a:bodyPr>
            <a:lstStyle/>
            <a:p>
              <a:pPr algn="ctr">
                <a:lnSpc>
                  <a:spcPct val="90000"/>
                </a:lnSpc>
              </a:pPr>
              <a:r>
                <a:rPr lang="en-US" sz="1400" dirty="0" smtClean="0"/>
                <a:t>Organizational Culture</a:t>
              </a:r>
            </a:p>
          </p:txBody>
        </p:sp>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731" y="252377"/>
            <a:ext cx="2655434" cy="3348157"/>
          </a:xfrm>
          <a:prstGeom prst="rect">
            <a:avLst/>
          </a:prstGeom>
        </p:spPr>
      </p:pic>
    </p:spTree>
    <p:extLst>
      <p:ext uri="{BB962C8B-B14F-4D97-AF65-F5344CB8AC3E}">
        <p14:creationId xmlns:p14="http://schemas.microsoft.com/office/powerpoint/2010/main" val="1477020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Safety Culture?</a:t>
            </a:r>
            <a:endParaRPr lang="en-US" dirty="0"/>
          </a:p>
        </p:txBody>
      </p:sp>
      <p:sp>
        <p:nvSpPr>
          <p:cNvPr id="3" name="Content Placeholder 2"/>
          <p:cNvSpPr>
            <a:spLocks noGrp="1"/>
          </p:cNvSpPr>
          <p:nvPr>
            <p:ph idx="1"/>
          </p:nvPr>
        </p:nvSpPr>
        <p:spPr>
          <a:xfrm>
            <a:off x="423332" y="990600"/>
            <a:ext cx="5867399" cy="5198534"/>
          </a:xfrm>
        </p:spPr>
        <p:txBody>
          <a:bodyPr/>
          <a:lstStyle/>
          <a:p>
            <a:r>
              <a:rPr lang="en-US" sz="1800" dirty="0" smtClean="0"/>
              <a:t>Organizational Culture</a:t>
            </a:r>
          </a:p>
          <a:p>
            <a:pPr lvl="1"/>
            <a:r>
              <a:rPr lang="en-US" sz="1400" dirty="0" smtClean="0"/>
              <a:t>“</a:t>
            </a:r>
            <a:r>
              <a:rPr lang="en-US" sz="1400" dirty="0" smtClean="0">
                <a:solidFill>
                  <a:srgbClr val="FF0000"/>
                </a:solidFill>
              </a:rPr>
              <a:t>A </a:t>
            </a:r>
            <a:r>
              <a:rPr lang="en-US" sz="1400" dirty="0">
                <a:solidFill>
                  <a:srgbClr val="FF0000"/>
                </a:solidFill>
              </a:rPr>
              <a:t>pattern of basic assumptions</a:t>
            </a:r>
            <a:r>
              <a:rPr lang="en-US" sz="1400" dirty="0"/>
              <a:t>, invented, discovered, or developed by a given group, </a:t>
            </a:r>
            <a:r>
              <a:rPr lang="en-US" sz="1400" dirty="0">
                <a:solidFill>
                  <a:srgbClr val="FF0000"/>
                </a:solidFill>
              </a:rPr>
              <a:t>as it learns to cope with its problems of external adaptation and internal integration</a:t>
            </a:r>
            <a:r>
              <a:rPr lang="en-US" sz="1400" dirty="0"/>
              <a:t>, that has worked well enough to be considered valid and, therefore </a:t>
            </a:r>
            <a:r>
              <a:rPr lang="en-US" sz="1400" dirty="0">
                <a:solidFill>
                  <a:srgbClr val="FF0000"/>
                </a:solidFill>
              </a:rPr>
              <a:t>is to be taught to new members as the correct way to perceive, think, and feel in relation to those </a:t>
            </a:r>
            <a:r>
              <a:rPr lang="en-US" sz="1400" dirty="0" smtClean="0">
                <a:solidFill>
                  <a:srgbClr val="FF0000"/>
                </a:solidFill>
              </a:rPr>
              <a:t>problems.”</a:t>
            </a:r>
          </a:p>
          <a:p>
            <a:r>
              <a:rPr lang="en-US" sz="1800" dirty="0" smtClean="0"/>
              <a:t>Safety Culture</a:t>
            </a:r>
          </a:p>
          <a:p>
            <a:pPr lvl="1"/>
            <a:r>
              <a:rPr lang="en-US" sz="1400" dirty="0" smtClean="0"/>
              <a:t>“</a:t>
            </a:r>
            <a:r>
              <a:rPr lang="en-US" sz="1400" dirty="0"/>
              <a:t>Refers </a:t>
            </a:r>
            <a:r>
              <a:rPr lang="en-US" sz="1400" dirty="0">
                <a:solidFill>
                  <a:srgbClr val="FF0000"/>
                </a:solidFill>
              </a:rPr>
              <a:t>to the attitudes, beliefs, and perceptions </a:t>
            </a:r>
            <a:r>
              <a:rPr lang="en-US" sz="1400" dirty="0"/>
              <a:t>shared by natural groups as defining norms and values, which determine </a:t>
            </a:r>
            <a:r>
              <a:rPr lang="en-US" sz="1400" dirty="0">
                <a:solidFill>
                  <a:srgbClr val="FF0000"/>
                </a:solidFill>
              </a:rPr>
              <a:t>how they act and react in relation to risks and risk control systems</a:t>
            </a:r>
            <a:r>
              <a:rPr lang="en-US" sz="1400" dirty="0"/>
              <a:t>. (safety culture)” [Hale, </a:t>
            </a:r>
            <a:r>
              <a:rPr lang="en-US" sz="1400" dirty="0" smtClean="0"/>
              <a:t>2000</a:t>
            </a:r>
            <a:r>
              <a:rPr lang="en-US" sz="1400" dirty="0"/>
              <a:t>]</a:t>
            </a:r>
          </a:p>
          <a:p>
            <a:r>
              <a:rPr lang="en-US" sz="1800" dirty="0" smtClean="0"/>
              <a:t>Safety Conscience Work Environment </a:t>
            </a:r>
            <a:r>
              <a:rPr lang="en-US" sz="1800" i="1" dirty="0" smtClean="0"/>
              <a:t>(NRC Policy/Definition)</a:t>
            </a:r>
          </a:p>
          <a:p>
            <a:pPr lvl="1"/>
            <a:r>
              <a:rPr lang="en-US" sz="1400" dirty="0" smtClean="0"/>
              <a:t>“</a:t>
            </a:r>
            <a:r>
              <a:rPr lang="mr-IN" sz="1400" dirty="0" smtClean="0"/>
              <a:t>…</a:t>
            </a:r>
            <a:r>
              <a:rPr lang="en-US" sz="1400" dirty="0" smtClean="0">
                <a:solidFill>
                  <a:srgbClr val="FF0000"/>
                </a:solidFill>
              </a:rPr>
              <a:t>a work </a:t>
            </a:r>
            <a:r>
              <a:rPr lang="en-US" sz="1400" dirty="0">
                <a:solidFill>
                  <a:srgbClr val="FF0000"/>
                </a:solidFill>
              </a:rPr>
              <a:t>environment where employees are encouraged to raise safety concerns</a:t>
            </a:r>
            <a:r>
              <a:rPr lang="en-US" sz="1400" dirty="0"/>
              <a:t> and where </a:t>
            </a:r>
            <a:r>
              <a:rPr lang="en-US" sz="1400" dirty="0">
                <a:solidFill>
                  <a:srgbClr val="FF0000"/>
                </a:solidFill>
              </a:rPr>
              <a:t>concerns are promptly reviewed, </a:t>
            </a:r>
            <a:r>
              <a:rPr lang="en-US" sz="1400" dirty="0"/>
              <a:t>given the proper priority based on their potential safety significance, and </a:t>
            </a:r>
            <a:r>
              <a:rPr lang="en-US" sz="1400" dirty="0">
                <a:solidFill>
                  <a:srgbClr val="FF0000"/>
                </a:solidFill>
              </a:rPr>
              <a:t>appropriately resolved with timely feedback </a:t>
            </a:r>
            <a:r>
              <a:rPr lang="en-US" sz="1400" dirty="0"/>
              <a:t>to </a:t>
            </a:r>
            <a:r>
              <a:rPr lang="en-US" sz="1400" dirty="0" smtClean="0"/>
              <a:t>the originator </a:t>
            </a:r>
            <a:r>
              <a:rPr lang="en-US" sz="1400" dirty="0"/>
              <a:t>of the concerns and to other </a:t>
            </a:r>
            <a:r>
              <a:rPr lang="en-US" sz="1400" dirty="0" smtClean="0"/>
              <a:t>employees.”</a:t>
            </a:r>
          </a:p>
        </p:txBody>
      </p:sp>
      <p:grpSp>
        <p:nvGrpSpPr>
          <p:cNvPr id="12" name="Group 11"/>
          <p:cNvGrpSpPr/>
          <p:nvPr/>
        </p:nvGrpSpPr>
        <p:grpSpPr>
          <a:xfrm>
            <a:off x="6290731" y="3676598"/>
            <a:ext cx="2655434" cy="2573866"/>
            <a:chOff x="5791578" y="1549401"/>
            <a:chExt cx="3086856" cy="3064933"/>
          </a:xfrm>
        </p:grpSpPr>
        <p:grpSp>
          <p:nvGrpSpPr>
            <p:cNvPr id="5" name="Group 4"/>
            <p:cNvGrpSpPr/>
            <p:nvPr/>
          </p:nvGrpSpPr>
          <p:grpSpPr>
            <a:xfrm>
              <a:off x="5791578" y="1549401"/>
              <a:ext cx="3086856" cy="3064933"/>
              <a:chOff x="423331" y="3242733"/>
              <a:chExt cx="3098802" cy="3090335"/>
            </a:xfrm>
          </p:grpSpPr>
          <p:sp>
            <p:nvSpPr>
              <p:cNvPr id="6" name="Rectangle 5"/>
              <p:cNvSpPr/>
              <p:nvPr/>
            </p:nvSpPr>
            <p:spPr>
              <a:xfrm>
                <a:off x="423331" y="3242733"/>
                <a:ext cx="3098802" cy="3090334"/>
              </a:xfrm>
              <a:prstGeom prst="rect">
                <a:avLst/>
              </a:prstGeom>
              <a:solidFill>
                <a:schemeClr val="accent3"/>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7" name="Rectangle 6"/>
              <p:cNvSpPr/>
              <p:nvPr/>
            </p:nvSpPr>
            <p:spPr>
              <a:xfrm>
                <a:off x="423332" y="4301067"/>
                <a:ext cx="2065868" cy="2032000"/>
              </a:xfrm>
              <a:prstGeom prst="rect">
                <a:avLst/>
              </a:prstGeom>
              <a:solidFill>
                <a:schemeClr val="accent6"/>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sp>
            <p:nvSpPr>
              <p:cNvPr id="8" name="Rectangle 7"/>
              <p:cNvSpPr/>
              <p:nvPr/>
            </p:nvSpPr>
            <p:spPr>
              <a:xfrm>
                <a:off x="423333" y="5300134"/>
                <a:ext cx="1049867" cy="1032934"/>
              </a:xfrm>
              <a:prstGeom prst="rect">
                <a:avLst/>
              </a:prstGeom>
              <a:solidFill>
                <a:schemeClr val="accent2"/>
              </a:solidFill>
              <a:ln>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smtClean="0">
                  <a:solidFill>
                    <a:schemeClr val="tx1"/>
                  </a:solidFill>
                </a:endParaRPr>
              </a:p>
            </p:txBody>
          </p:sp>
        </p:grpSp>
        <p:sp>
          <p:nvSpPr>
            <p:cNvPr id="9" name="TextBox 8"/>
            <p:cNvSpPr txBox="1"/>
            <p:nvPr/>
          </p:nvSpPr>
          <p:spPr>
            <a:xfrm>
              <a:off x="5825822" y="3960918"/>
              <a:ext cx="872067" cy="287025"/>
            </a:xfrm>
            <a:prstGeom prst="rect">
              <a:avLst/>
            </a:prstGeom>
            <a:noFill/>
          </p:spPr>
          <p:txBody>
            <a:bodyPr wrap="square" rtlCol="0">
              <a:spAutoFit/>
            </a:bodyPr>
            <a:lstStyle/>
            <a:p>
              <a:pPr algn="ctr">
                <a:lnSpc>
                  <a:spcPct val="90000"/>
                </a:lnSpc>
              </a:pPr>
              <a:r>
                <a:rPr lang="en-US" sz="1400" dirty="0" smtClean="0"/>
                <a:t>SCWE</a:t>
              </a:r>
            </a:p>
          </p:txBody>
        </p:sp>
        <p:sp>
          <p:nvSpPr>
            <p:cNvPr id="10" name="TextBox 9"/>
            <p:cNvSpPr txBox="1"/>
            <p:nvPr/>
          </p:nvSpPr>
          <p:spPr>
            <a:xfrm>
              <a:off x="6204706" y="2851510"/>
              <a:ext cx="1130300" cy="481461"/>
            </a:xfrm>
            <a:prstGeom prst="rect">
              <a:avLst/>
            </a:prstGeom>
            <a:noFill/>
          </p:spPr>
          <p:txBody>
            <a:bodyPr wrap="square" rtlCol="0">
              <a:spAutoFit/>
            </a:bodyPr>
            <a:lstStyle/>
            <a:p>
              <a:pPr algn="ctr">
                <a:lnSpc>
                  <a:spcPct val="90000"/>
                </a:lnSpc>
              </a:pPr>
              <a:r>
                <a:rPr lang="en-US" sz="1400" dirty="0" smtClean="0"/>
                <a:t>Safety Culture</a:t>
              </a:r>
            </a:p>
          </p:txBody>
        </p:sp>
        <p:sp>
          <p:nvSpPr>
            <p:cNvPr id="11" name="TextBox 10"/>
            <p:cNvSpPr txBox="1"/>
            <p:nvPr/>
          </p:nvSpPr>
          <p:spPr>
            <a:xfrm>
              <a:off x="6510607" y="1792288"/>
              <a:ext cx="1744132" cy="481461"/>
            </a:xfrm>
            <a:prstGeom prst="rect">
              <a:avLst/>
            </a:prstGeom>
            <a:noFill/>
          </p:spPr>
          <p:txBody>
            <a:bodyPr wrap="square" rtlCol="0">
              <a:spAutoFit/>
            </a:bodyPr>
            <a:lstStyle/>
            <a:p>
              <a:pPr algn="ctr">
                <a:lnSpc>
                  <a:spcPct val="90000"/>
                </a:lnSpc>
              </a:pPr>
              <a:r>
                <a:rPr lang="en-US" sz="1400" dirty="0" smtClean="0"/>
                <a:t>Organizational Culture</a:t>
              </a:r>
            </a:p>
          </p:txBody>
        </p:sp>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0731" y="252377"/>
            <a:ext cx="2655434" cy="3348157"/>
          </a:xfrm>
          <a:prstGeom prst="rect">
            <a:avLst/>
          </a:prstGeom>
        </p:spPr>
      </p:pic>
    </p:spTree>
    <p:extLst>
      <p:ext uri="{BB962C8B-B14F-4D97-AF65-F5344CB8AC3E}">
        <p14:creationId xmlns:p14="http://schemas.microsoft.com/office/powerpoint/2010/main" val="151969807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0</TotalTime>
  <Words>1963</Words>
  <Application>Microsoft Macintosh PowerPoint</Application>
  <PresentationFormat>On-screen Show (4:3)</PresentationFormat>
  <Paragraphs>136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 Black</vt:lpstr>
      <vt:lpstr>Calibri</vt:lpstr>
      <vt:lpstr>Arial</vt:lpstr>
      <vt:lpstr>Default Theme</vt:lpstr>
      <vt:lpstr>The Difficulty of Defining the Terms “Credible” and “Unlikely” for Nuclear Criticality Safety Purposes</vt:lpstr>
      <vt:lpstr>Agenda</vt:lpstr>
      <vt:lpstr>Introduction</vt:lpstr>
      <vt:lpstr>ANS-8.1 Terminology</vt:lpstr>
      <vt:lpstr>Other Terminology</vt:lpstr>
      <vt:lpstr>NCS Evaluation Process and Dependencies</vt:lpstr>
      <vt:lpstr>What is a Safety Culture?</vt:lpstr>
      <vt:lpstr>What is a Safety Culture?</vt:lpstr>
      <vt:lpstr>What is a Safety Culture?</vt:lpstr>
      <vt:lpstr>Formality of Operations Program</vt:lpstr>
      <vt:lpstr>Example – Trending Infractions</vt:lpstr>
      <vt:lpstr>Example – Trending Infractions, cont.</vt:lpstr>
      <vt:lpstr>Example</vt:lpstr>
      <vt:lpstr>Lessons Learned</vt:lpstr>
      <vt:lpstr>Conclusions</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2016-02-25T14:44:50Z</dcterms:created>
  <dcterms:modified xsi:type="dcterms:W3CDTF">2017-06-12T22:32:29Z</dcterms:modified>
</cp:coreProperties>
</file>