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8" r:id="rId3"/>
    <p:sldId id="273" r:id="rId4"/>
    <p:sldId id="274" r:id="rId5"/>
    <p:sldId id="275" r:id="rId6"/>
    <p:sldId id="269" r:id="rId7"/>
    <p:sldId id="278" r:id="rId8"/>
    <p:sldId id="280" r:id="rId9"/>
    <p:sldId id="271" r:id="rId10"/>
    <p:sldId id="272" r:id="rId11"/>
    <p:sldId id="276" r:id="rId12"/>
    <p:sldId id="287" r:id="rId13"/>
    <p:sldId id="279" r:id="rId14"/>
    <p:sldId id="281" r:id="rId15"/>
    <p:sldId id="270" r:id="rId16"/>
    <p:sldId id="282" r:id="rId17"/>
    <p:sldId id="283" r:id="rId18"/>
    <p:sldId id="284" r:id="rId19"/>
    <p:sldId id="285" r:id="rId20"/>
    <p:sldId id="286" r:id="rId21"/>
    <p:sldId id="288" r:id="rId2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62071" autoAdjust="0"/>
  </p:normalViewPr>
  <p:slideViewPr>
    <p:cSldViewPr>
      <p:cViewPr varScale="1">
        <p:scale>
          <a:sx n="90" d="100"/>
          <a:sy n="90" d="100"/>
        </p:scale>
        <p:origin x="90" y="12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52" d="100"/>
          <a:sy n="152" d="100"/>
        </p:scale>
        <p:origin x="-4680"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FD022FFF-4CF8-4B32-AED7-8F7307CE4BA2}" type="datetimeFigureOut">
              <a:rPr lang="en-US" smtClean="0"/>
              <a:t>6/5/2017</a:t>
            </a:fld>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6/5/2017</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Introduction</a:t>
            </a:r>
          </a:p>
          <a:p>
            <a:endParaRPr lang="en-US" b="1" u="sng" dirty="0" smtClean="0"/>
          </a:p>
          <a:p>
            <a:r>
              <a:rPr lang="en-US" b="0" u="none" dirty="0" smtClean="0"/>
              <a:t>Hello, my</a:t>
            </a:r>
            <a:r>
              <a:rPr lang="en-US" b="0" u="none" baseline="0" dirty="0" smtClean="0"/>
              <a:t> name is </a:t>
            </a:r>
            <a:r>
              <a:rPr lang="en-US" b="0" u="none" dirty="0" smtClean="0"/>
              <a:t>Austin</a:t>
            </a:r>
            <a:r>
              <a:rPr lang="en-US" b="0" u="none" baseline="0" dirty="0" smtClean="0"/>
              <a:t> McGee</a:t>
            </a:r>
          </a:p>
          <a:p>
            <a:r>
              <a:rPr lang="en-US" b="0" u="none" baseline="0" dirty="0" smtClean="0"/>
              <a:t>Lead Nuclear Criticality Safety Engineer at Y12 for about 3 years.</a:t>
            </a:r>
          </a:p>
          <a:p>
            <a:endParaRPr lang="en-US" b="0" u="none" baseline="0" dirty="0" smtClean="0"/>
          </a:p>
          <a:p>
            <a:r>
              <a:rPr lang="en-US" b="0" u="none" baseline="0" dirty="0" smtClean="0"/>
              <a:t>Today I will be discussing an incident in the 9995 facility which is our onsite laboratory facility that services the entire site. </a:t>
            </a:r>
          </a:p>
          <a:p>
            <a:endParaRPr lang="en-US" b="0" u="none" baseline="0" dirty="0" smtClean="0"/>
          </a:p>
          <a:p>
            <a:r>
              <a:rPr lang="en-US" b="0" u="none" baseline="0" dirty="0" smtClean="0"/>
              <a:t>In this case we discovered an overloaded 30-gallon drum which would normally contain only a few grams of </a:t>
            </a:r>
            <a:r>
              <a:rPr lang="en-US" b="0" u="none" baseline="30000" dirty="0" smtClean="0"/>
              <a:t>235</a:t>
            </a:r>
            <a:r>
              <a:rPr lang="en-US" b="0" u="none" baseline="0" dirty="0" smtClean="0"/>
              <a:t>U. In this case, initial indications were that the drum actually contained around 200-g </a:t>
            </a:r>
            <a:r>
              <a:rPr lang="en-US" b="0" u="none" baseline="30000" dirty="0" smtClean="0"/>
              <a:t>235</a:t>
            </a:r>
            <a:r>
              <a:rPr lang="en-US" b="0" u="none" baseline="0" dirty="0" smtClean="0"/>
              <a:t>U.</a:t>
            </a:r>
          </a:p>
          <a:p>
            <a:endParaRPr lang="en-US" b="0" u="none" baseline="0" dirty="0" smtClean="0"/>
          </a:p>
          <a:p>
            <a:r>
              <a:rPr lang="en-US" b="0" u="none" baseline="0" dirty="0" smtClean="0"/>
              <a:t>Before we get into more detail about this event, lets first start at a high level with the history and mission of the Y12 National Security Complex to better understand the context for this event. </a:t>
            </a:r>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
        <p:nvSpPr>
          <p:cNvPr id="5" name="Footer Placeholder 4"/>
          <p:cNvSpPr>
            <a:spLocks noGrp="1"/>
          </p:cNvSpPr>
          <p:nvPr>
            <p:ph type="ftr" sz="quarter" idx="11"/>
          </p:nvPr>
        </p:nvSpPr>
        <p:spPr>
          <a:xfrm>
            <a:off x="0" y="8839014"/>
            <a:ext cx="3041968" cy="465296"/>
          </a:xfrm>
          <a:prstGeom prst="rect">
            <a:avLst/>
          </a:prstGeom>
        </p:spPr>
        <p:txBody>
          <a:bodyPr lIns="93279" tIns="46640" rIns="93279" bIns="46640"/>
          <a:lstStyle/>
          <a:p>
            <a:pPr>
              <a:defRPr/>
            </a:pPr>
            <a:r>
              <a:rPr lang="en-US" smtClean="0"/>
              <a:t>Internal Use Only</a:t>
            </a:r>
            <a:endParaRPr lang="en-US"/>
          </a:p>
        </p:txBody>
      </p:sp>
    </p:spTree>
    <p:extLst>
      <p:ext uri="{BB962C8B-B14F-4D97-AF65-F5344CB8AC3E}">
        <p14:creationId xmlns:p14="http://schemas.microsoft.com/office/powerpoint/2010/main" val="219662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10</a:t>
            </a:fld>
            <a:endParaRPr lang="en-US"/>
          </a:p>
        </p:txBody>
      </p:sp>
    </p:spTree>
    <p:extLst>
      <p:ext uri="{BB962C8B-B14F-4D97-AF65-F5344CB8AC3E}">
        <p14:creationId xmlns:p14="http://schemas.microsoft.com/office/powerpoint/2010/main" val="387067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11</a:t>
            </a:fld>
            <a:endParaRPr lang="en-US"/>
          </a:p>
        </p:txBody>
      </p:sp>
    </p:spTree>
    <p:extLst>
      <p:ext uri="{BB962C8B-B14F-4D97-AF65-F5344CB8AC3E}">
        <p14:creationId xmlns:p14="http://schemas.microsoft.com/office/powerpoint/2010/main" val="85347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12</a:t>
            </a:fld>
            <a:endParaRPr lang="en-US"/>
          </a:p>
        </p:txBody>
      </p:sp>
    </p:spTree>
    <p:extLst>
      <p:ext uri="{BB962C8B-B14F-4D97-AF65-F5344CB8AC3E}">
        <p14:creationId xmlns:p14="http://schemas.microsoft.com/office/powerpoint/2010/main" val="317715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13</a:t>
            </a:fld>
            <a:endParaRPr lang="en-US"/>
          </a:p>
        </p:txBody>
      </p:sp>
    </p:spTree>
    <p:extLst>
      <p:ext uri="{BB962C8B-B14F-4D97-AF65-F5344CB8AC3E}">
        <p14:creationId xmlns:p14="http://schemas.microsoft.com/office/powerpoint/2010/main" val="269192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14</a:t>
            </a:fld>
            <a:endParaRPr lang="en-US"/>
          </a:p>
        </p:txBody>
      </p:sp>
    </p:spTree>
    <p:extLst>
      <p:ext uri="{BB962C8B-B14F-4D97-AF65-F5344CB8AC3E}">
        <p14:creationId xmlns:p14="http://schemas.microsoft.com/office/powerpoint/2010/main" val="175153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15</a:t>
            </a:fld>
            <a:endParaRPr lang="en-US"/>
          </a:p>
        </p:txBody>
      </p:sp>
    </p:spTree>
    <p:extLst>
      <p:ext uri="{BB962C8B-B14F-4D97-AF65-F5344CB8AC3E}">
        <p14:creationId xmlns:p14="http://schemas.microsoft.com/office/powerpoint/2010/main" val="1973547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16</a:t>
            </a:fld>
            <a:endParaRPr lang="en-US"/>
          </a:p>
        </p:txBody>
      </p:sp>
    </p:spTree>
    <p:extLst>
      <p:ext uri="{BB962C8B-B14F-4D97-AF65-F5344CB8AC3E}">
        <p14:creationId xmlns:p14="http://schemas.microsoft.com/office/powerpoint/2010/main" val="56545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17</a:t>
            </a:fld>
            <a:endParaRPr lang="en-US"/>
          </a:p>
        </p:txBody>
      </p:sp>
    </p:spTree>
    <p:extLst>
      <p:ext uri="{BB962C8B-B14F-4D97-AF65-F5344CB8AC3E}">
        <p14:creationId xmlns:p14="http://schemas.microsoft.com/office/powerpoint/2010/main" val="269783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18</a:t>
            </a:fld>
            <a:endParaRPr lang="en-US"/>
          </a:p>
        </p:txBody>
      </p:sp>
    </p:spTree>
    <p:extLst>
      <p:ext uri="{BB962C8B-B14F-4D97-AF65-F5344CB8AC3E}">
        <p14:creationId xmlns:p14="http://schemas.microsoft.com/office/powerpoint/2010/main" val="59697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19</a:t>
            </a:fld>
            <a:endParaRPr lang="en-US"/>
          </a:p>
        </p:txBody>
      </p:sp>
    </p:spTree>
    <p:extLst>
      <p:ext uri="{BB962C8B-B14F-4D97-AF65-F5344CB8AC3E}">
        <p14:creationId xmlns:p14="http://schemas.microsoft.com/office/powerpoint/2010/main" val="20262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Y-12 national security complex came into existence during WWII as part of the Manhattan Project for the purpose of enriching uranium for use in a nuclear weapon. The enrichment process used was magnetic separation with </a:t>
            </a:r>
            <a:r>
              <a:rPr lang="en-US" baseline="0" dirty="0" err="1" smtClean="0"/>
              <a:t>caluatrons</a:t>
            </a:r>
            <a:r>
              <a:rPr lang="en-US" baseline="0" dirty="0" smtClean="0"/>
              <a:t> (picture). </a:t>
            </a:r>
          </a:p>
          <a:p>
            <a:endParaRPr lang="en-US" baseline="0" dirty="0" smtClean="0"/>
          </a:p>
          <a:p>
            <a:r>
              <a:rPr lang="en-US" baseline="0" dirty="0" smtClean="0"/>
              <a:t>The enriched uranium produced at Y12 was used for the “little Boy” nuclear weapon that was dropped on Hiroshima in 1945.</a:t>
            </a:r>
          </a:p>
          <a:p>
            <a:endParaRPr lang="en-US" baseline="0" dirty="0" smtClean="0"/>
          </a:p>
          <a:p>
            <a:r>
              <a:rPr lang="en-US" baseline="0" dirty="0" smtClean="0"/>
              <a:t>After WWII, the mission of the site changed and expanded to proved lithium separation and key components for thermonuclear weapons that held to end the Cold War. </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2</a:t>
            </a:fld>
            <a:endParaRPr lang="en-US"/>
          </a:p>
        </p:txBody>
      </p:sp>
    </p:spTree>
    <p:extLst>
      <p:ext uri="{BB962C8B-B14F-4D97-AF65-F5344CB8AC3E}">
        <p14:creationId xmlns:p14="http://schemas.microsoft.com/office/powerpoint/2010/main" val="124572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20</a:t>
            </a:fld>
            <a:endParaRPr lang="en-US"/>
          </a:p>
        </p:txBody>
      </p:sp>
    </p:spTree>
    <p:extLst>
      <p:ext uri="{BB962C8B-B14F-4D97-AF65-F5344CB8AC3E}">
        <p14:creationId xmlns:p14="http://schemas.microsoft.com/office/powerpoint/2010/main" val="53427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21</a:t>
            </a:fld>
            <a:endParaRPr lang="en-US"/>
          </a:p>
        </p:txBody>
      </p:sp>
    </p:spTree>
    <p:extLst>
      <p:ext uri="{BB962C8B-B14F-4D97-AF65-F5344CB8AC3E}">
        <p14:creationId xmlns:p14="http://schemas.microsoft.com/office/powerpoint/2010/main" val="62068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smtClean="0"/>
          </a:p>
          <a:p>
            <a:r>
              <a:rPr lang="en-US" b="1" u="none" dirty="0" smtClean="0"/>
              <a:t>The</a:t>
            </a:r>
            <a:r>
              <a:rPr lang="en-US" b="1" u="none" baseline="0" dirty="0" smtClean="0"/>
              <a:t> Y12 National Security Complex has three primary national security missions that protect our country and our allies around the world. The first mission is to maintain the safety, security, and effectiveness of the US nuclear weapons stockpile.</a:t>
            </a:r>
            <a:endParaRPr lang="en-US" b="1" u="none" dirty="0" smtClean="0"/>
          </a:p>
          <a:p>
            <a:endParaRPr lang="en-US" b="1" u="sng" dirty="0" smtClean="0"/>
          </a:p>
          <a:p>
            <a:r>
              <a:rPr lang="en-US" b="1" u="sng" dirty="0" smtClean="0"/>
              <a:t>Weapon</a:t>
            </a:r>
            <a:r>
              <a:rPr lang="en-US" b="1" u="sng" baseline="0" dirty="0" smtClean="0"/>
              <a:t> Component Production</a:t>
            </a:r>
            <a:r>
              <a:rPr lang="en-US" baseline="0" dirty="0" smtClean="0"/>
              <a:t>	</a:t>
            </a:r>
          </a:p>
          <a:p>
            <a:pPr marL="174900" indent="-174900">
              <a:buFontTx/>
              <a:buChar char="-"/>
            </a:pPr>
            <a:r>
              <a:rPr lang="en-US" baseline="0" dirty="0" smtClean="0"/>
              <a:t>Includes manufacture of new components which are sometimes combing with recycled components in a process called refurbishment.</a:t>
            </a:r>
          </a:p>
          <a:p>
            <a:pPr marL="174900" indent="-174900">
              <a:buFontTx/>
              <a:buChar char="-"/>
            </a:pPr>
            <a:r>
              <a:rPr lang="en-US" baseline="0" dirty="0" smtClean="0"/>
              <a:t>Refurbishment extends the lifetimes of systems and ensures their effectiveness</a:t>
            </a:r>
          </a:p>
          <a:p>
            <a:pPr marL="174900" indent="-174900">
              <a:buFontTx/>
              <a:buChar char="-"/>
            </a:pPr>
            <a:endParaRPr lang="en-US" baseline="0" dirty="0" smtClean="0"/>
          </a:p>
          <a:p>
            <a:r>
              <a:rPr lang="en-US" b="1" u="sng" baseline="0" dirty="0" smtClean="0"/>
              <a:t>Surveillance</a:t>
            </a:r>
            <a:endParaRPr lang="en-US" baseline="0" dirty="0" smtClean="0"/>
          </a:p>
          <a:p>
            <a:r>
              <a:rPr lang="en-US" baseline="0" dirty="0" smtClean="0"/>
              <a:t>- Determines how weapons in the active stockpile are aging.</a:t>
            </a:r>
          </a:p>
          <a:p>
            <a:endParaRPr lang="en-US" baseline="0" dirty="0" smtClean="0"/>
          </a:p>
          <a:p>
            <a:r>
              <a:rPr lang="en-US" b="1" u="sng" baseline="0" dirty="0" smtClean="0"/>
              <a:t>Dismantlement</a:t>
            </a:r>
            <a:endParaRPr lang="en-US" baseline="0" dirty="0" smtClean="0"/>
          </a:p>
          <a:p>
            <a:r>
              <a:rPr lang="en-US" baseline="0" dirty="0" smtClean="0"/>
              <a:t>- Involves separating components of retired weapons and recovering nuclear material.</a:t>
            </a:r>
          </a:p>
          <a:p>
            <a:endParaRPr lang="en-US" b="1" u="sng" baseline="0" dirty="0" smtClean="0"/>
          </a:p>
          <a:p>
            <a:r>
              <a:rPr lang="en-US" b="1" u="sng" baseline="0" dirty="0" smtClean="0"/>
              <a:t>Storage</a:t>
            </a:r>
            <a:endParaRPr lang="en-US" baseline="0" dirty="0" smtClean="0"/>
          </a:p>
          <a:p>
            <a:r>
              <a:rPr lang="en-US" baseline="0" dirty="0" smtClean="0"/>
              <a:t>- Occurs throughout the process.</a:t>
            </a:r>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3</a:t>
            </a:fld>
            <a:endParaRPr lang="en-US"/>
          </a:p>
        </p:txBody>
      </p:sp>
    </p:spTree>
    <p:extLst>
      <p:ext uri="{BB962C8B-B14F-4D97-AF65-F5344CB8AC3E}">
        <p14:creationId xmlns:p14="http://schemas.microsoft.com/office/powerpoint/2010/main" val="425159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Y-12</a:t>
            </a:r>
            <a:r>
              <a:rPr lang="en-US" baseline="0" dirty="0" smtClean="0"/>
              <a:t> works with NNSA and other federal agencies to secure nuclear materials domestically and internationally.</a:t>
            </a:r>
          </a:p>
          <a:p>
            <a:endParaRPr lang="en-US" baseline="0" dirty="0" smtClean="0"/>
          </a:p>
          <a:p>
            <a:r>
              <a:rPr lang="en-US" b="1" u="sng" baseline="0" dirty="0" smtClean="0"/>
              <a:t>Activities include:</a:t>
            </a:r>
          </a:p>
          <a:p>
            <a:pPr marL="174900" indent="-174900">
              <a:buFontTx/>
              <a:buChar char="-"/>
            </a:pPr>
            <a:r>
              <a:rPr lang="en-US" baseline="0" dirty="0" smtClean="0"/>
              <a:t>Detection</a:t>
            </a:r>
          </a:p>
          <a:p>
            <a:pPr marL="174900" indent="-174900">
              <a:buFontTx/>
              <a:buChar char="-"/>
            </a:pPr>
            <a:r>
              <a:rPr lang="en-US" baseline="0" dirty="0" smtClean="0"/>
              <a:t>Removal</a:t>
            </a:r>
          </a:p>
          <a:p>
            <a:pPr marL="174900" indent="-174900">
              <a:buFontTx/>
              <a:buChar char="-"/>
            </a:pPr>
            <a:r>
              <a:rPr lang="en-US" baseline="0" dirty="0" smtClean="0"/>
              <a:t>Security of nuclear material</a:t>
            </a:r>
          </a:p>
          <a:p>
            <a:pPr marL="174900" indent="-174900">
              <a:buFontTx/>
              <a:buChar char="-"/>
            </a:pPr>
            <a:r>
              <a:rPr lang="en-US" baseline="0" dirty="0" smtClean="0"/>
              <a:t>Making weapons material available for peaceful purposes such as fueling research reactors and producing medical isotopes.</a:t>
            </a:r>
          </a:p>
          <a:p>
            <a:pPr marL="174900" indent="-174900">
              <a:buFontTx/>
              <a:buChar char="-"/>
            </a:pPr>
            <a:r>
              <a:rPr lang="en-US" baseline="0" dirty="0" smtClean="0"/>
              <a:t>Transportation and storage</a:t>
            </a:r>
          </a:p>
          <a:p>
            <a:pPr marL="174900" indent="-174900">
              <a:buFontTx/>
              <a:buChar char="-"/>
            </a:pPr>
            <a:r>
              <a:rPr lang="en-US" baseline="0" dirty="0" smtClean="0"/>
              <a:t>Training in protection of nuclear material worldwide.</a:t>
            </a:r>
          </a:p>
          <a:p>
            <a:endParaRPr lang="en-US" baseline="0" dirty="0" smtClean="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4</a:t>
            </a:fld>
            <a:endParaRPr lang="en-US"/>
          </a:p>
        </p:txBody>
      </p:sp>
    </p:spTree>
    <p:extLst>
      <p:ext uri="{BB962C8B-B14F-4D97-AF65-F5344CB8AC3E}">
        <p14:creationId xmlns:p14="http://schemas.microsoft.com/office/powerpoint/2010/main" val="154691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Y-12</a:t>
            </a:r>
            <a:r>
              <a:rPr lang="en-US" baseline="0" dirty="0" smtClean="0"/>
              <a:t> provides highly enriched uranium used in fabrication of fuel for reactors in the Navy’s nuclear-powered aircraft carriers and submarines.</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5</a:t>
            </a:fld>
            <a:endParaRPr lang="en-US"/>
          </a:p>
        </p:txBody>
      </p:sp>
    </p:spTree>
    <p:extLst>
      <p:ext uri="{BB962C8B-B14F-4D97-AF65-F5344CB8AC3E}">
        <p14:creationId xmlns:p14="http://schemas.microsoft.com/office/powerpoint/2010/main" val="29160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a:t>
            </a:r>
            <a:r>
              <a:rPr lang="en-US" baseline="0" dirty="0" smtClean="0"/>
              <a:t> in to 9995, as stated before this is the on-site laboratory which analyzes samples from around Y-12 and was built in the 1950’s. 9995 is a hazard category 2 nuclear facility. These samples may come from various sources and may be Environmental samples, Waste, DU, or accountable fissile samples. These samples may undergo many different types of analysis.</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6</a:t>
            </a:fld>
            <a:endParaRPr lang="en-US"/>
          </a:p>
        </p:txBody>
      </p:sp>
    </p:spTree>
    <p:extLst>
      <p:ext uri="{BB962C8B-B14F-4D97-AF65-F5344CB8AC3E}">
        <p14:creationId xmlns:p14="http://schemas.microsoft.com/office/powerpoint/2010/main" val="313435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Operationally, the facility is split</a:t>
            </a:r>
            <a:r>
              <a:rPr lang="en-US" baseline="0" dirty="0" smtClean="0"/>
              <a:t> into three segments. These are the storage area, the uranium processing area where much of the accountable uranium work occurs, and the balance of the building. Each of these areas has a criticality safety evaluation covering operations in that area plus one more evaluation that handles salvaging of material that is applicable to the entire facility. These evaluations are 15+ years old. New 3007-2007 compliant evaluations are currently being written to replace these old evaluations. The drum was loaded and stored in the balance of the building at the time that the overloading was discovered. The balance of the building has a 700-g </a:t>
            </a:r>
            <a:r>
              <a:rPr lang="en-US" baseline="30000" dirty="0" smtClean="0"/>
              <a:t>235</a:t>
            </a:r>
            <a:r>
              <a:rPr lang="en-US" baseline="0" dirty="0" smtClean="0"/>
              <a:t>U limit which elevates to the Technical Safety Requirements document for the facility.</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7</a:t>
            </a:fld>
            <a:endParaRPr lang="en-US"/>
          </a:p>
        </p:txBody>
      </p:sp>
    </p:spTree>
    <p:extLst>
      <p:ext uri="{BB962C8B-B14F-4D97-AF65-F5344CB8AC3E}">
        <p14:creationId xmlns:p14="http://schemas.microsoft.com/office/powerpoint/2010/main" val="253353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that was being</a:t>
            </a:r>
            <a:r>
              <a:rPr lang="en-US" baseline="0" dirty="0" smtClean="0"/>
              <a:t> conducted was “non-Uranium” sample salvaging per procedure. This procedure allowed for the samples to be bulked with no checks. It should be noted that these samples were “non-accountable” meaning they had been released from be accounted for by the nuclear materials control and accountability program. Because these samples were “non-accountable” the assumption of the facility was that these were non-fissile samples which turned out not to be true. It should also be noted that the release limits of organic solutions from other nuclear facilities has recently been increased form </a:t>
            </a:r>
            <a:r>
              <a:rPr lang="en-US" dirty="0" smtClean="0"/>
              <a:t>400-ppm </a:t>
            </a:r>
            <a:r>
              <a:rPr lang="en-US" baseline="30000" dirty="0" smtClean="0"/>
              <a:t>235</a:t>
            </a:r>
            <a:r>
              <a:rPr lang="en-US" dirty="0" smtClean="0"/>
              <a:t>U to 1300-ppm </a:t>
            </a:r>
            <a:r>
              <a:rPr lang="en-US" baseline="30000" dirty="0" smtClean="0"/>
              <a:t>235</a:t>
            </a:r>
            <a:r>
              <a:rPr lang="en-US" dirty="0" smtClean="0"/>
              <a:t>U. This will</a:t>
            </a:r>
            <a:r>
              <a:rPr lang="en-US" baseline="0" dirty="0" smtClean="0"/>
              <a:t> play into the even as I will show you in more detail in the following slides. </a:t>
            </a:r>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8</a:t>
            </a:fld>
            <a:endParaRPr lang="en-US"/>
          </a:p>
        </p:txBody>
      </p:sp>
    </p:spTree>
    <p:extLst>
      <p:ext uri="{BB962C8B-B14F-4D97-AF65-F5344CB8AC3E}">
        <p14:creationId xmlns:p14="http://schemas.microsoft.com/office/powerpoint/2010/main" val="209240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9</a:t>
            </a:fld>
            <a:endParaRPr lang="en-US"/>
          </a:p>
        </p:txBody>
      </p:sp>
    </p:spTree>
    <p:extLst>
      <p:ext uri="{BB962C8B-B14F-4D97-AF65-F5344CB8AC3E}">
        <p14:creationId xmlns:p14="http://schemas.microsoft.com/office/powerpoint/2010/main" val="631442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10" name="Rectangle 9"/>
          <p:cNvSpPr/>
          <p:nvPr/>
        </p:nvSpPr>
        <p:spPr>
          <a:xfrm>
            <a:off x="0" y="3200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4724400" y="28956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smtClean="0"/>
              <a:t>Click to edit Master text styles</a:t>
            </a:r>
          </a:p>
        </p:txBody>
      </p:sp>
      <p:sp>
        <p:nvSpPr>
          <p:cNvPr id="18" name="Text Placeholder 14"/>
          <p:cNvSpPr>
            <a:spLocks noGrp="1"/>
          </p:cNvSpPr>
          <p:nvPr>
            <p:ph type="body" sz="quarter" idx="14"/>
          </p:nvPr>
        </p:nvSpPr>
        <p:spPr>
          <a:xfrm>
            <a:off x="4724400" y="4114800"/>
            <a:ext cx="3881437" cy="304800"/>
          </a:xfrm>
        </p:spPr>
        <p:txBody>
          <a:bodyPr lIns="0" rIns="0">
            <a:noAutofit/>
          </a:bodyPr>
          <a:lstStyle>
            <a:lvl1pPr marL="0" indent="0">
              <a:buFontTx/>
              <a:buNone/>
              <a:defRPr sz="1600" b="1" i="0" baseline="0">
                <a:solidFill>
                  <a:schemeClr val="accent3"/>
                </a:solidFill>
              </a:defRPr>
            </a:lvl1pPr>
          </a:lstStyle>
          <a:p>
            <a:pPr lvl="0"/>
            <a:r>
              <a:rPr lang="en-US" smtClean="0"/>
              <a:t>Click to edit Master text styles</a:t>
            </a:r>
          </a:p>
        </p:txBody>
      </p:sp>
      <p:sp>
        <p:nvSpPr>
          <p:cNvPr id="19" name="Text Placeholder 14"/>
          <p:cNvSpPr>
            <a:spLocks noGrp="1"/>
          </p:cNvSpPr>
          <p:nvPr>
            <p:ph type="body" sz="quarter" idx="15"/>
          </p:nvPr>
        </p:nvSpPr>
        <p:spPr>
          <a:xfrm>
            <a:off x="4724400" y="4678680"/>
            <a:ext cx="3881437" cy="807720"/>
          </a:xfrm>
        </p:spPr>
        <p:txBody>
          <a:bodyPr lIns="0" rIns="0">
            <a:normAutofit/>
          </a:bodyPr>
          <a:lstStyle>
            <a:lvl1pPr marL="0" indent="0">
              <a:buFontTx/>
              <a:buNone/>
              <a:defRPr sz="1400" b="0" i="0" baseline="0">
                <a:solidFill>
                  <a:schemeClr val="accent3"/>
                </a:solidFill>
              </a:defRPr>
            </a:lvl1pPr>
          </a:lstStyle>
          <a:p>
            <a:pPr lvl="0"/>
            <a:r>
              <a:rPr lang="en-US" dirty="0" smtClean="0"/>
              <a:t>Click to edit Master text styles</a:t>
            </a:r>
          </a:p>
        </p:txBody>
      </p:sp>
      <p:sp>
        <p:nvSpPr>
          <p:cNvPr id="21" name="Text Placeholder 14"/>
          <p:cNvSpPr>
            <a:spLocks noGrp="1"/>
          </p:cNvSpPr>
          <p:nvPr>
            <p:ph type="body" sz="quarter" idx="16"/>
          </p:nvPr>
        </p:nvSpPr>
        <p:spPr>
          <a:xfrm>
            <a:off x="4724400" y="4419600"/>
            <a:ext cx="3881437" cy="256032"/>
          </a:xfrm>
        </p:spPr>
        <p:txBody>
          <a:bodyPr lIns="0" rIns="0" anchor="ctr">
            <a:noAutofit/>
          </a:bodyPr>
          <a:lstStyle>
            <a:lvl1pPr marL="0" indent="0">
              <a:buFontTx/>
              <a:buNone/>
              <a:defRPr sz="1600" b="0" i="1" baseline="0">
                <a:solidFill>
                  <a:schemeClr val="accent1"/>
                </a:solidFill>
              </a:defRPr>
            </a:lvl1pPr>
          </a:lstStyle>
          <a:p>
            <a:pPr lvl="0"/>
            <a:r>
              <a:rPr lang="en-US" smtClean="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6/5/2017</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3398520"/>
            <a:ext cx="3886200" cy="1554480"/>
          </a:xfrm>
          <a:prstGeom prst="rect">
            <a:avLst/>
          </a:prstGeom>
        </p:spPr>
      </p:pic>
      <p:sp>
        <p:nvSpPr>
          <p:cNvPr id="14" name="TextBox 13"/>
          <p:cNvSpPr txBox="1"/>
          <p:nvPr userDrawn="1"/>
        </p:nvSpPr>
        <p:spPr>
          <a:xfrm>
            <a:off x="381000" y="5486400"/>
            <a:ext cx="1715746" cy="1011815"/>
          </a:xfrm>
          <a:prstGeom prst="rect">
            <a:avLst/>
          </a:prstGeom>
          <a:noFill/>
          <a:ln>
            <a:solidFill>
              <a:schemeClr val="bg1">
                <a:lumMod val="65000"/>
              </a:schemeClr>
            </a:solidFill>
          </a:ln>
        </p:spPr>
        <p:txBody>
          <a:bodyPr wrap="square" rtlCol="0">
            <a:spAutoFit/>
          </a:bodyPr>
          <a:lstStyle/>
          <a:p>
            <a:pPr algn="ctr">
              <a:lnSpc>
                <a:spcPts val="900"/>
              </a:lnSpc>
            </a:pPr>
            <a:r>
              <a:rPr lang="en-US" sz="600" b="1" dirty="0" smtClean="0">
                <a:solidFill>
                  <a:schemeClr val="tx1">
                    <a:lumMod val="50000"/>
                    <a:lumOff val="50000"/>
                  </a:schemeClr>
                </a:solidFill>
                <a:latin typeface="Arial"/>
                <a:cs typeface="Arial"/>
              </a:rPr>
              <a:t>UNCLASSIFIED</a:t>
            </a:r>
          </a:p>
          <a:p>
            <a:pPr>
              <a:lnSpc>
                <a:spcPts val="900"/>
              </a:lnSpc>
            </a:pPr>
            <a:r>
              <a:rPr lang="en-US" sz="600" dirty="0" smtClean="0">
                <a:solidFill>
                  <a:schemeClr val="tx1">
                    <a:lumMod val="50000"/>
                    <a:lumOff val="50000"/>
                  </a:schemeClr>
                </a:solidFill>
                <a:latin typeface="Arial"/>
                <a:cs typeface="Arial"/>
              </a:rPr>
              <a:t>This document has been reviewed by a Y-12 DC/UCNI-RO and has been determined to be UNCLASSIFIED and contains no UCNI. This review does not constitute clearance for public release.</a:t>
            </a:r>
          </a:p>
          <a:p>
            <a:pPr>
              <a:lnSpc>
                <a:spcPts val="900"/>
              </a:lnSpc>
            </a:pPr>
            <a:r>
              <a:rPr lang="en-US" sz="600" dirty="0" smtClean="0">
                <a:solidFill>
                  <a:schemeClr val="tx1">
                    <a:lumMod val="50000"/>
                    <a:lumOff val="50000"/>
                  </a:schemeClr>
                </a:solidFill>
                <a:latin typeface="Arial"/>
                <a:cs typeface="Arial"/>
              </a:rPr>
              <a:t>Name: </a:t>
            </a:r>
          </a:p>
          <a:p>
            <a:pPr>
              <a:lnSpc>
                <a:spcPts val="900"/>
              </a:lnSpc>
            </a:pPr>
            <a:r>
              <a:rPr lang="en-US" sz="600" dirty="0" smtClean="0">
                <a:solidFill>
                  <a:schemeClr val="tx1">
                    <a:lumMod val="50000"/>
                    <a:lumOff val="50000"/>
                  </a:schemeClr>
                </a:solidFill>
                <a:latin typeface="Arial"/>
                <a:cs typeface="Arial"/>
              </a:rPr>
              <a:t>Date:</a:t>
            </a:r>
            <a:r>
              <a:rPr lang="en-US" sz="600" baseline="0" dirty="0" smtClean="0">
                <a:solidFill>
                  <a:schemeClr val="tx1">
                    <a:lumMod val="50000"/>
                    <a:lumOff val="50000"/>
                  </a:schemeClr>
                </a:solidFill>
                <a:latin typeface="Arial"/>
                <a:cs typeface="Arial"/>
              </a:rPr>
              <a:t> </a:t>
            </a:r>
            <a:endParaRPr lang="en-US" sz="600" dirty="0" smtClean="0">
              <a:solidFill>
                <a:schemeClr val="tx1">
                  <a:lumMod val="50000"/>
                  <a:lumOff val="50000"/>
                </a:schemeClr>
              </a:solidFill>
              <a:latin typeface="Arial"/>
              <a:cs typeface="Arial"/>
            </a:endParaRPr>
          </a:p>
        </p:txBody>
      </p:sp>
      <p:sp>
        <p:nvSpPr>
          <p:cNvPr id="20" name="Text Placeholder 8"/>
          <p:cNvSpPr>
            <a:spLocks noGrp="1"/>
          </p:cNvSpPr>
          <p:nvPr>
            <p:ph type="body" sz="quarter" idx="20" hasCustomPrompt="1"/>
          </p:nvPr>
        </p:nvSpPr>
        <p:spPr>
          <a:xfrm>
            <a:off x="685800" y="6172200"/>
            <a:ext cx="1371600" cy="304800"/>
          </a:xfrm>
          <a:noFill/>
          <a:ln w="3175" cmpd="sng">
            <a:noFill/>
          </a:ln>
        </p:spPr>
        <p:txBody>
          <a:bodyPr/>
          <a:lstStyle>
            <a:lvl1pPr marL="0" indent="0">
              <a:buFontTx/>
              <a:buNone/>
              <a:defRPr sz="700" u="sng">
                <a:solidFill>
                  <a:schemeClr val="bg1">
                    <a:lumMod val="50000"/>
                  </a:schemeClr>
                </a:solidFill>
              </a:defRPr>
            </a:lvl1pPr>
          </a:lstStyle>
          <a:p>
            <a:r>
              <a:rPr lang="en-US" dirty="0" smtClean="0"/>
              <a:t>Click to enter Name and Date</a:t>
            </a:r>
            <a:endParaRPr lang="en-US" dirty="0"/>
          </a:p>
        </p:txBody>
      </p:sp>
      <p:grpSp>
        <p:nvGrpSpPr>
          <p:cNvPr id="22" name="Group 21"/>
          <p:cNvGrpSpPr/>
          <p:nvPr userDrawn="1"/>
        </p:nvGrpSpPr>
        <p:grpSpPr>
          <a:xfrm>
            <a:off x="0" y="0"/>
            <a:ext cx="9144001" cy="3127248"/>
            <a:chOff x="-1" y="-1"/>
            <a:chExt cx="9144001" cy="3127248"/>
          </a:xfrm>
          <a:solidFill>
            <a:schemeClr val="bg1"/>
          </a:solidFill>
        </p:grpSpPr>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0"/>
              <a:ext cx="4114965" cy="3124200"/>
            </a:xfrm>
            <a:prstGeom prst="rect">
              <a:avLst/>
            </a:prstGeom>
            <a:grpFill/>
          </p:spPr>
        </p:pic>
        <p:pic>
          <p:nvPicPr>
            <p:cNvPr id="24" name="Picture 23"/>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6029445" y="0"/>
              <a:ext cx="3114555" cy="3124200"/>
            </a:xfrm>
            <a:prstGeom prst="rect">
              <a:avLst/>
            </a:prstGeom>
            <a:grpFill/>
          </p:spPr>
        </p:pic>
        <p:pic>
          <p:nvPicPr>
            <p:cNvPr id="25" name="Picture 2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4193491" y="-1"/>
              <a:ext cx="1757428" cy="3127248"/>
            </a:xfrm>
            <a:prstGeom prst="rect">
              <a:avLst/>
            </a:prstGeom>
            <a:grpFill/>
          </p:spPr>
        </p:pic>
      </p:grpSp>
    </p:spTree>
    <p:extLst>
      <p:ext uri="{BB962C8B-B14F-4D97-AF65-F5344CB8AC3E}">
        <p14:creationId xmlns:p14="http://schemas.microsoft.com/office/powerpoint/2010/main" val="3944640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6/5/2017</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6/5/2017</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6/5/2017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6/5/2017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6/5/2017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6/5/2017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6/5/2017</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6/5/2017</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6/5/2017</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a:xfrm>
            <a:off x="4724399" y="2932176"/>
            <a:ext cx="3881437" cy="1143000"/>
          </a:xfrm>
        </p:spPr>
        <p:txBody>
          <a:bodyPr/>
          <a:lstStyle/>
          <a:p>
            <a:r>
              <a:rPr lang="en-US" altLang="en-US" dirty="0" smtClean="0"/>
              <a:t>9995 Overloaded Drum Incident</a:t>
            </a:r>
          </a:p>
        </p:txBody>
      </p:sp>
      <p:sp>
        <p:nvSpPr>
          <p:cNvPr id="10" name="Text Placeholder 9"/>
          <p:cNvSpPr>
            <a:spLocks noGrp="1"/>
          </p:cNvSpPr>
          <p:nvPr>
            <p:ph type="body" sz="quarter" idx="14"/>
          </p:nvPr>
        </p:nvSpPr>
        <p:spPr/>
        <p:txBody>
          <a:bodyPr rtlCol="0"/>
          <a:lstStyle/>
          <a:p>
            <a:pPr fontAlgn="auto">
              <a:spcAft>
                <a:spcPts val="0"/>
              </a:spcAft>
              <a:defRPr/>
            </a:pPr>
            <a:r>
              <a:rPr lang="en-US" dirty="0" smtClean="0"/>
              <a:t>Austin S. McGee		</a:t>
            </a:r>
            <a:endParaRPr lang="en-US" dirty="0"/>
          </a:p>
        </p:txBody>
      </p:sp>
      <p:sp>
        <p:nvSpPr>
          <p:cNvPr id="11" name="Text Placeholder 10"/>
          <p:cNvSpPr>
            <a:spLocks noGrp="1"/>
          </p:cNvSpPr>
          <p:nvPr>
            <p:ph type="body" sz="quarter" idx="15"/>
          </p:nvPr>
        </p:nvSpPr>
        <p:spPr/>
        <p:txBody>
          <a:bodyPr rtlCol="0"/>
          <a:lstStyle/>
          <a:p>
            <a:pPr fontAlgn="auto">
              <a:spcAft>
                <a:spcPts val="0"/>
              </a:spcAft>
              <a:defRPr/>
            </a:pPr>
            <a:r>
              <a:rPr lang="en-US" dirty="0" smtClean="0"/>
              <a:t>Lead Nuclear Criticality Safety Engineer</a:t>
            </a:r>
            <a:endParaRPr lang="en-US" dirty="0"/>
          </a:p>
        </p:txBody>
      </p:sp>
      <p:sp>
        <p:nvSpPr>
          <p:cNvPr id="3077" name="Text Placeholder 11"/>
          <p:cNvSpPr>
            <a:spLocks noGrp="1"/>
          </p:cNvSpPr>
          <p:nvPr>
            <p:ph type="body" sz="quarter" idx="16"/>
          </p:nvPr>
        </p:nvSpPr>
        <p:spPr/>
        <p:txBody>
          <a:bodyPr/>
          <a:lstStyle/>
          <a:p>
            <a:r>
              <a:rPr lang="en-US" altLang="en-US" dirty="0" smtClean="0"/>
              <a:t>Austin.McGee@cns.doe.gov</a:t>
            </a:r>
          </a:p>
        </p:txBody>
      </p:sp>
      <p:sp>
        <p:nvSpPr>
          <p:cNvPr id="2" name="Text Placeholder 1"/>
          <p:cNvSpPr>
            <a:spLocks noGrp="1"/>
          </p:cNvSpPr>
          <p:nvPr>
            <p:ph type="body" sz="quarter" idx="20"/>
          </p:nvPr>
        </p:nvSpPr>
        <p:spPr/>
        <p:txBody>
          <a:bodyPr/>
          <a:lstStyle/>
          <a:p>
            <a:endParaRPr lang="en-US" dirty="0"/>
          </a:p>
        </p:txBody>
      </p:sp>
      <p:sp>
        <p:nvSpPr>
          <p:cNvPr id="3" name="Slide Number Placeholder 2"/>
          <p:cNvSpPr>
            <a:spLocks noGrp="1"/>
          </p:cNvSpPr>
          <p:nvPr>
            <p:ph type="sldNum" sz="quarter" idx="19"/>
          </p:nvPr>
        </p:nvSpPr>
        <p:spPr/>
        <p:txBody>
          <a:bodyPr/>
          <a:lstStyle/>
          <a:p>
            <a:pPr>
              <a:defRPr/>
            </a:pPr>
            <a:fld id="{A7B10A47-14A5-4C25-A6F3-FAEED61D5604}" type="slidenum">
              <a:rPr lang="en-US" smtClean="0"/>
              <a:pPr>
                <a:defRPr/>
              </a:pPr>
              <a:t>1</a:t>
            </a:fld>
            <a:endParaRPr lang="en-US"/>
          </a:p>
        </p:txBody>
      </p:sp>
      <p:sp>
        <p:nvSpPr>
          <p:cNvPr id="4" name="Rectangle 3"/>
          <p:cNvSpPr/>
          <p:nvPr/>
        </p:nvSpPr>
        <p:spPr>
          <a:xfrm>
            <a:off x="304800" y="5410200"/>
            <a:ext cx="1905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10</a:t>
            </a:fld>
            <a:endParaRPr lang="en-US" dirty="0"/>
          </a:p>
        </p:txBody>
      </p:sp>
      <p:pic>
        <p:nvPicPr>
          <p:cNvPr id="3" name="Picture 2"/>
          <p:cNvPicPr>
            <a:picLocks noChangeAspect="1"/>
          </p:cNvPicPr>
          <p:nvPr/>
        </p:nvPicPr>
        <p:blipFill>
          <a:blip r:embed="rId3"/>
          <a:stretch>
            <a:fillRect/>
          </a:stretch>
        </p:blipFill>
        <p:spPr>
          <a:xfrm>
            <a:off x="990600" y="931985"/>
            <a:ext cx="7410450" cy="5724525"/>
          </a:xfrm>
          <a:prstGeom prst="rect">
            <a:avLst/>
          </a:prstGeom>
        </p:spPr>
      </p:pic>
      <p:sp>
        <p:nvSpPr>
          <p:cNvPr id="4" name="Rectangle 3"/>
          <p:cNvSpPr/>
          <p:nvPr/>
        </p:nvSpPr>
        <p:spPr>
          <a:xfrm>
            <a:off x="2362200" y="890899"/>
            <a:ext cx="3813865" cy="369332"/>
          </a:xfrm>
          <a:prstGeom prst="rect">
            <a:avLst/>
          </a:prstGeom>
        </p:spPr>
        <p:txBody>
          <a:bodyPr wrap="none">
            <a:spAutoFit/>
          </a:bodyPr>
          <a:lstStyle/>
          <a:p>
            <a:r>
              <a:rPr lang="en-US" dirty="0" smtClean="0"/>
              <a:t>Non-Accountable Sample Process</a:t>
            </a:r>
            <a:endParaRPr lang="en-US" dirty="0"/>
          </a:p>
        </p:txBody>
      </p:sp>
      <p:sp>
        <p:nvSpPr>
          <p:cNvPr id="5" name="Title 4"/>
          <p:cNvSpPr txBox="1">
            <a:spLocks/>
          </p:cNvSpPr>
          <p:nvPr/>
        </p:nvSpPr>
        <p:spPr>
          <a:xfrm>
            <a:off x="304800" y="22476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The Event</a:t>
            </a:r>
            <a:endParaRPr lang="en-US" dirty="0"/>
          </a:p>
        </p:txBody>
      </p:sp>
    </p:spTree>
    <p:extLst>
      <p:ext uri="{BB962C8B-B14F-4D97-AF65-F5344CB8AC3E}">
        <p14:creationId xmlns:p14="http://schemas.microsoft.com/office/powerpoint/2010/main" val="417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11</a:t>
            </a:fld>
            <a:endParaRPr lang="en-US" dirty="0"/>
          </a:p>
        </p:txBody>
      </p:sp>
      <p:sp>
        <p:nvSpPr>
          <p:cNvPr id="4"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Detection of Issue</a:t>
            </a:r>
          </a:p>
          <a:p>
            <a:pPr lvl="2" fontAlgn="auto">
              <a:spcAft>
                <a:spcPts val="1200"/>
              </a:spcAft>
              <a:buFont typeface="Arial" panose="020B0604020202020204" pitchFamily="34" charset="0"/>
              <a:buChar char="•"/>
              <a:defRPr/>
            </a:pPr>
            <a:r>
              <a:rPr lang="en-US" sz="1800" dirty="0" smtClean="0"/>
              <a:t>10:30 on 9/20/16</a:t>
            </a:r>
          </a:p>
          <a:p>
            <a:pPr lvl="2" fontAlgn="auto">
              <a:spcAft>
                <a:spcPts val="1200"/>
              </a:spcAft>
              <a:buFont typeface="Arial" panose="020B0604020202020204" pitchFamily="34" charset="0"/>
              <a:buChar char="•"/>
              <a:defRPr/>
            </a:pPr>
            <a:r>
              <a:rPr lang="en-US" sz="1800" dirty="0" smtClean="0"/>
              <a:t>Sampling results for a 30-gallon organic drum located in the balance of the building were reviewed and indicated that the drum contained 197.81-g </a:t>
            </a:r>
            <a:r>
              <a:rPr lang="en-US" sz="1800" baseline="30000" dirty="0" smtClean="0"/>
              <a:t>235</a:t>
            </a:r>
            <a:r>
              <a:rPr lang="en-US" sz="1800" dirty="0" smtClean="0"/>
              <a:t>U.</a:t>
            </a:r>
          </a:p>
          <a:p>
            <a:pPr lvl="2" fontAlgn="auto">
              <a:spcAft>
                <a:spcPts val="1200"/>
              </a:spcAft>
              <a:buFont typeface="Arial" panose="020B0604020202020204" pitchFamily="34" charset="0"/>
              <a:buChar char="•"/>
              <a:defRPr/>
            </a:pPr>
            <a:r>
              <a:rPr lang="en-US" sz="1800" dirty="0" smtClean="0"/>
              <a:t>The drum under normal circumstances would contain a few grams of </a:t>
            </a:r>
            <a:r>
              <a:rPr lang="en-US" sz="1800" baseline="30000" dirty="0" smtClean="0"/>
              <a:t>235</a:t>
            </a:r>
            <a:r>
              <a:rPr lang="en-US" sz="1800" dirty="0" smtClean="0"/>
              <a:t>U and was intended to be less than 15-g </a:t>
            </a:r>
            <a:r>
              <a:rPr lang="en-US" sz="1800" baseline="30000" dirty="0"/>
              <a:t>235</a:t>
            </a:r>
            <a:r>
              <a:rPr lang="en-US" sz="1800" dirty="0"/>
              <a:t>U </a:t>
            </a:r>
            <a:r>
              <a:rPr lang="en-US" sz="1800" dirty="0" smtClean="0"/>
              <a:t>for transport.</a:t>
            </a:r>
          </a:p>
          <a:p>
            <a:pPr lvl="3" fontAlgn="auto">
              <a:spcAft>
                <a:spcPts val="1200"/>
              </a:spcAft>
              <a:buFont typeface="Arial" panose="020B0604020202020204" pitchFamily="34" charset="0"/>
              <a:buChar char="•"/>
              <a:defRPr/>
            </a:pPr>
            <a:r>
              <a:rPr lang="en-US" sz="1600" dirty="0" smtClean="0"/>
              <a:t>NCS controls limited the drum to 60-g </a:t>
            </a:r>
            <a:r>
              <a:rPr lang="en-US" sz="1600" baseline="30000" dirty="0" smtClean="0"/>
              <a:t>235</a:t>
            </a:r>
            <a:r>
              <a:rPr lang="en-US" sz="1600" dirty="0"/>
              <a:t>U</a:t>
            </a:r>
            <a:r>
              <a:rPr lang="en-US" sz="1600" dirty="0" smtClean="0"/>
              <a:t>.</a:t>
            </a:r>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The Event</a:t>
            </a:r>
            <a:endParaRPr lang="en-US" dirty="0"/>
          </a:p>
        </p:txBody>
      </p:sp>
    </p:spTree>
    <p:extLst>
      <p:ext uri="{BB962C8B-B14F-4D97-AF65-F5344CB8AC3E}">
        <p14:creationId xmlns:p14="http://schemas.microsoft.com/office/powerpoint/2010/main" val="306071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12</a:t>
            </a:fld>
            <a:endParaRPr lang="en-US" dirty="0"/>
          </a:p>
        </p:txBody>
      </p:sp>
      <p:sp>
        <p:nvSpPr>
          <p:cNvPr id="4"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200" dirty="0" smtClean="0"/>
              <a:t>Immediate Actions Taken</a:t>
            </a:r>
          </a:p>
          <a:p>
            <a:pPr lvl="2" fontAlgn="auto">
              <a:spcAft>
                <a:spcPts val="1200"/>
              </a:spcAft>
              <a:buFont typeface="Arial" panose="020B0604020202020204" pitchFamily="34" charset="0"/>
              <a:buChar char="•"/>
              <a:defRPr/>
            </a:pPr>
            <a:r>
              <a:rPr lang="en-US" sz="1800" dirty="0" smtClean="0"/>
              <a:t>The facility entered into a Limiting Condition for Operation (LCO) because it was believed at the time that more than 700-g </a:t>
            </a:r>
            <a:r>
              <a:rPr lang="en-US" sz="1800" baseline="30000" dirty="0" smtClean="0"/>
              <a:t>235</a:t>
            </a:r>
            <a:r>
              <a:rPr lang="en-US" sz="1800" dirty="0" smtClean="0"/>
              <a:t>U may have been present in the balance of the building.</a:t>
            </a:r>
          </a:p>
          <a:p>
            <a:pPr lvl="2" fontAlgn="auto">
              <a:spcAft>
                <a:spcPts val="1200"/>
              </a:spcAft>
              <a:buFont typeface="Arial" panose="020B0604020202020204" pitchFamily="34" charset="0"/>
              <a:buChar char="•"/>
              <a:defRPr/>
            </a:pPr>
            <a:r>
              <a:rPr lang="en-US" sz="1800" dirty="0" smtClean="0"/>
              <a:t>Area material quantities were checked and verified to be less than the 700-g </a:t>
            </a:r>
            <a:r>
              <a:rPr lang="en-US" sz="1800" baseline="30000" dirty="0" smtClean="0"/>
              <a:t>235</a:t>
            </a:r>
            <a:r>
              <a:rPr lang="en-US" sz="1800" dirty="0" smtClean="0"/>
              <a:t>U limit.</a:t>
            </a:r>
          </a:p>
          <a:p>
            <a:pPr lvl="2" fontAlgn="auto">
              <a:spcAft>
                <a:spcPts val="1200"/>
              </a:spcAft>
              <a:buFont typeface="Arial" panose="020B0604020202020204" pitchFamily="34" charset="0"/>
              <a:buChar char="•"/>
              <a:defRPr/>
            </a:pPr>
            <a:r>
              <a:rPr lang="en-US" sz="1800" dirty="0" smtClean="0"/>
              <a:t>NCS was alerted to the issue and advised the facility to place the area around the drum under administrative control per procedure.</a:t>
            </a:r>
          </a:p>
          <a:p>
            <a:pPr lvl="2" fontAlgn="auto">
              <a:spcAft>
                <a:spcPts val="1200"/>
              </a:spcAft>
              <a:buFont typeface="Arial" panose="020B0604020202020204" pitchFamily="34" charset="0"/>
              <a:buChar char="•"/>
              <a:defRPr/>
            </a:pPr>
            <a:r>
              <a:rPr lang="en-US" sz="1800" dirty="0" smtClean="0"/>
              <a:t>Declared a 10-2 Occurrence</a:t>
            </a:r>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The Event</a:t>
            </a:r>
            <a:endParaRPr lang="en-US" dirty="0"/>
          </a:p>
        </p:txBody>
      </p:sp>
    </p:spTree>
    <p:extLst>
      <p:ext uri="{BB962C8B-B14F-4D97-AF65-F5344CB8AC3E}">
        <p14:creationId xmlns:p14="http://schemas.microsoft.com/office/powerpoint/2010/main" val="45263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13</a:t>
            </a:fld>
            <a:endParaRPr lang="en-US" dirty="0"/>
          </a:p>
        </p:txBody>
      </p:sp>
      <p:sp>
        <p:nvSpPr>
          <p:cNvPr id="4" name="Content Placeholder 10"/>
          <p:cNvSpPr txBox="1">
            <a:spLocks/>
          </p:cNvSpPr>
          <p:nvPr/>
        </p:nvSpPr>
        <p:spPr>
          <a:xfrm>
            <a:off x="248960" y="990600"/>
            <a:ext cx="8514040" cy="5105400"/>
          </a:xfrm>
          <a:prstGeom prst="rect">
            <a:avLst/>
          </a:prstGeom>
        </p:spPr>
        <p:txBody>
          <a:bodyPr rtlCol="0">
            <a:normAutofit lnSpcReduction="1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Recovery Actions</a:t>
            </a:r>
          </a:p>
          <a:p>
            <a:pPr marL="285750" lvl="1" indent="0" fontAlgn="auto">
              <a:spcAft>
                <a:spcPts val="0"/>
              </a:spcAft>
              <a:buNone/>
              <a:defRPr/>
            </a:pPr>
            <a:r>
              <a:rPr lang="en-US" dirty="0" smtClean="0"/>
              <a:t>1) Investigated source of material</a:t>
            </a:r>
          </a:p>
          <a:p>
            <a:pPr lvl="2" fontAlgn="auto">
              <a:spcAft>
                <a:spcPts val="0"/>
              </a:spcAft>
              <a:buFont typeface="Arial" panose="020B0604020202020204" pitchFamily="34" charset="0"/>
              <a:buChar char="•"/>
              <a:defRPr/>
            </a:pPr>
            <a:r>
              <a:rPr lang="en-US" dirty="0" smtClean="0"/>
              <a:t>Revealed that a large percentage of the material originated from 9212 Non-SNM release process</a:t>
            </a:r>
          </a:p>
          <a:p>
            <a:pPr marL="571500" lvl="2" indent="0" fontAlgn="auto">
              <a:spcAft>
                <a:spcPts val="0"/>
              </a:spcAft>
              <a:buNone/>
              <a:defRPr/>
            </a:pPr>
            <a:endParaRPr lang="en-US" dirty="0" smtClean="0"/>
          </a:p>
          <a:p>
            <a:pPr marL="285750" lvl="1" indent="0" fontAlgn="auto">
              <a:spcAft>
                <a:spcPts val="0"/>
              </a:spcAft>
              <a:buNone/>
              <a:defRPr/>
            </a:pPr>
            <a:r>
              <a:rPr lang="en-US" dirty="0" smtClean="0"/>
              <a:t>2) NDA personnel investigated drum</a:t>
            </a:r>
          </a:p>
          <a:p>
            <a:pPr lvl="2" fontAlgn="auto">
              <a:spcAft>
                <a:spcPts val="0"/>
              </a:spcAft>
              <a:buFont typeface="Arial" panose="020B0604020202020204" pitchFamily="34" charset="0"/>
              <a:buChar char="•"/>
              <a:defRPr/>
            </a:pPr>
            <a:r>
              <a:rPr lang="en-US" dirty="0" smtClean="0"/>
              <a:t>Could not quantify but gave some indication of the presence and location of material</a:t>
            </a:r>
          </a:p>
          <a:p>
            <a:pPr marL="571500" lvl="2" indent="0" fontAlgn="auto">
              <a:spcAft>
                <a:spcPts val="0"/>
              </a:spcAft>
              <a:buNone/>
              <a:defRPr/>
            </a:pPr>
            <a:endParaRPr lang="en-US" dirty="0" smtClean="0"/>
          </a:p>
          <a:p>
            <a:pPr marL="285750" lvl="1" indent="0" fontAlgn="auto">
              <a:spcAft>
                <a:spcPts val="0"/>
              </a:spcAft>
              <a:buNone/>
              <a:defRPr/>
            </a:pPr>
            <a:r>
              <a:rPr lang="en-US" dirty="0" smtClean="0"/>
              <a:t>3) Sampled the drum again</a:t>
            </a:r>
          </a:p>
          <a:p>
            <a:pPr lvl="2" fontAlgn="auto">
              <a:spcAft>
                <a:spcPts val="0"/>
              </a:spcAft>
              <a:buFont typeface="Arial" panose="020B0604020202020204" pitchFamily="34" charset="0"/>
              <a:buChar char="•"/>
              <a:defRPr/>
            </a:pPr>
            <a:r>
              <a:rPr lang="en-US" sz="1400" dirty="0" smtClean="0"/>
              <a:t>Sample results were between 60 and 100-g </a:t>
            </a:r>
            <a:r>
              <a:rPr lang="en-US" sz="1400" baseline="30000" dirty="0" smtClean="0"/>
              <a:t>235</a:t>
            </a:r>
            <a:r>
              <a:rPr lang="en-US" sz="1400" dirty="0" smtClean="0"/>
              <a:t>U</a:t>
            </a:r>
          </a:p>
          <a:p>
            <a:pPr marL="571500" lvl="2" indent="0" fontAlgn="auto">
              <a:spcAft>
                <a:spcPts val="0"/>
              </a:spcAft>
              <a:buNone/>
              <a:defRPr/>
            </a:pPr>
            <a:endParaRPr lang="en-US" sz="1400" dirty="0" smtClean="0"/>
          </a:p>
          <a:p>
            <a:pPr marL="285750" lvl="1" indent="0" fontAlgn="auto">
              <a:spcAft>
                <a:spcPts val="0"/>
              </a:spcAft>
              <a:buNone/>
              <a:defRPr/>
            </a:pPr>
            <a:r>
              <a:rPr lang="en-US" dirty="0" smtClean="0"/>
              <a:t>4) Drained the solution into safe geometry containers</a:t>
            </a:r>
          </a:p>
          <a:p>
            <a:pPr marL="285750" lvl="1" indent="0" fontAlgn="auto">
              <a:spcAft>
                <a:spcPts val="0"/>
              </a:spcAft>
              <a:buNone/>
              <a:defRPr/>
            </a:pPr>
            <a:endParaRPr lang="en-US" dirty="0" smtClean="0"/>
          </a:p>
          <a:p>
            <a:pPr marL="285750" lvl="1" indent="0" fontAlgn="auto">
              <a:spcAft>
                <a:spcPts val="0"/>
              </a:spcAft>
              <a:buNone/>
              <a:defRPr/>
            </a:pPr>
            <a:r>
              <a:rPr lang="en-US" sz="1600" dirty="0" smtClean="0"/>
              <a:t>5) Sent containers back to 9212 chemical recovery to be assessed</a:t>
            </a:r>
          </a:p>
          <a:p>
            <a:pPr lvl="2" fontAlgn="auto">
              <a:spcAft>
                <a:spcPts val="0"/>
              </a:spcAft>
              <a:buFont typeface="Arial" panose="020B0604020202020204" pitchFamily="34" charset="0"/>
              <a:buChar char="•"/>
              <a:defRPr/>
            </a:pPr>
            <a:r>
              <a:rPr lang="en-US" sz="1400" dirty="0" smtClean="0"/>
              <a:t>Follow up NDA </a:t>
            </a:r>
            <a:r>
              <a:rPr lang="en-US" dirty="0" smtClean="0"/>
              <a:t>of safe geometry containers indicated very low amounts of uranium.</a:t>
            </a:r>
            <a:endParaRPr lang="en-US" sz="14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The Event</a:t>
            </a:r>
            <a:endParaRPr lang="en-US" dirty="0"/>
          </a:p>
        </p:txBody>
      </p:sp>
    </p:spTree>
    <p:extLst>
      <p:ext uri="{BB962C8B-B14F-4D97-AF65-F5344CB8AC3E}">
        <p14:creationId xmlns:p14="http://schemas.microsoft.com/office/powerpoint/2010/main" val="318505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14</a:t>
            </a:fld>
            <a:endParaRPr lang="en-US" dirty="0"/>
          </a:p>
        </p:txBody>
      </p:sp>
      <p:sp>
        <p:nvSpPr>
          <p:cNvPr id="5" name="Content Placeholder 10"/>
          <p:cNvSpPr txBox="1">
            <a:spLocks/>
          </p:cNvSpPr>
          <p:nvPr/>
        </p:nvSpPr>
        <p:spPr>
          <a:xfrm>
            <a:off x="248960" y="990600"/>
            <a:ext cx="8514040" cy="5105400"/>
          </a:xfrm>
          <a:prstGeom prst="rect">
            <a:avLst/>
          </a:prstGeom>
        </p:spPr>
        <p:txBody>
          <a:bodyPr rtlCol="0">
            <a:normAutofit lnSpcReduction="1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0"/>
              </a:spcAft>
              <a:buAutoNum type="arabicParenR"/>
              <a:defRPr/>
            </a:pPr>
            <a:r>
              <a:rPr lang="en-US" sz="2000" dirty="0" smtClean="0"/>
              <a:t>Confusion about the difference between “non-fissile” and “non-accountable.”</a:t>
            </a:r>
          </a:p>
          <a:p>
            <a:pPr lvl="1" fontAlgn="auto">
              <a:spcAft>
                <a:spcPts val="0"/>
              </a:spcAft>
              <a:buFont typeface="Arial" panose="020B0604020202020204" pitchFamily="34" charset="0"/>
              <a:buChar char="•"/>
              <a:defRPr/>
            </a:pPr>
            <a:endParaRPr lang="en-US" dirty="0"/>
          </a:p>
          <a:p>
            <a:pPr lvl="1" fontAlgn="auto">
              <a:spcAft>
                <a:spcPts val="0"/>
              </a:spcAft>
              <a:buFont typeface="Arial" panose="020B0604020202020204" pitchFamily="34" charset="0"/>
              <a:buChar char="•"/>
              <a:defRPr/>
            </a:pPr>
            <a:r>
              <a:rPr lang="en-US" dirty="0" smtClean="0"/>
              <a:t>“Non-Accountable” refers to material which has been determined to meet criteria from the NMC&amp;A group that does not require it to be tracked for material accountability any longer. This criteria is not a NCS limit.</a:t>
            </a:r>
          </a:p>
          <a:p>
            <a:pPr marL="285750" lvl="1" indent="0" fontAlgn="auto">
              <a:spcAft>
                <a:spcPts val="0"/>
              </a:spcAft>
              <a:buNone/>
              <a:defRPr/>
            </a:pPr>
            <a:endParaRPr lang="en-US" dirty="0"/>
          </a:p>
          <a:p>
            <a:pPr lvl="1" fontAlgn="auto">
              <a:spcAft>
                <a:spcPts val="0"/>
              </a:spcAft>
              <a:buFont typeface="Arial" panose="020B0604020202020204" pitchFamily="34" charset="0"/>
              <a:buChar char="•"/>
              <a:defRPr/>
            </a:pPr>
            <a:r>
              <a:rPr lang="en-US" dirty="0" smtClean="0"/>
              <a:t>The bulk of the material in the drum was released from a nuclear facility through a “non-SNM” process which includes NCS required checks to protect the assumptions of the documents which justify why a criticality accident is not credible outside of the nuclear facilities.</a:t>
            </a:r>
          </a:p>
          <a:p>
            <a:pPr lvl="1" fontAlgn="auto">
              <a:spcAft>
                <a:spcPts val="0"/>
              </a:spcAft>
              <a:buFont typeface="Arial" panose="020B0604020202020204" pitchFamily="34" charset="0"/>
              <a:buChar char="•"/>
              <a:defRPr/>
            </a:pPr>
            <a:endParaRPr lang="en-US" dirty="0"/>
          </a:p>
          <a:p>
            <a:pPr lvl="1" fontAlgn="auto">
              <a:spcAft>
                <a:spcPts val="0"/>
              </a:spcAft>
              <a:buFont typeface="Arial" panose="020B0604020202020204" pitchFamily="34" charset="0"/>
              <a:buChar char="•"/>
              <a:defRPr/>
            </a:pPr>
            <a:r>
              <a:rPr lang="en-US" dirty="0" smtClean="0"/>
              <a:t>The NCS release limit for solutions in the non-SNM criticality safety evaluation had recently been changed from 400-ppm </a:t>
            </a:r>
            <a:r>
              <a:rPr lang="en-US" baseline="30000" dirty="0" smtClean="0"/>
              <a:t>235</a:t>
            </a:r>
            <a:r>
              <a:rPr lang="en-US" dirty="0" smtClean="0"/>
              <a:t>U to 1300ppm </a:t>
            </a:r>
            <a:r>
              <a:rPr lang="en-US" baseline="30000" dirty="0" smtClean="0"/>
              <a:t>235</a:t>
            </a:r>
            <a:r>
              <a:rPr lang="en-US" dirty="0" smtClean="0"/>
              <a:t>U. </a:t>
            </a: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Primary Causes</a:t>
            </a:r>
            <a:endParaRPr lang="en-US" dirty="0"/>
          </a:p>
        </p:txBody>
      </p:sp>
    </p:spTree>
    <p:extLst>
      <p:ext uri="{BB962C8B-B14F-4D97-AF65-F5344CB8AC3E}">
        <p14:creationId xmlns:p14="http://schemas.microsoft.com/office/powerpoint/2010/main" val="285644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15</a:t>
            </a:fld>
            <a:endParaRPr lang="en-US" dirty="0"/>
          </a:p>
        </p:txBody>
      </p:sp>
      <p:sp>
        <p:nvSpPr>
          <p:cNvPr id="5" name="Content Placeholder 10"/>
          <p:cNvSpPr txBox="1">
            <a:spLocks/>
          </p:cNvSpPr>
          <p:nvPr/>
        </p:nvSpPr>
        <p:spPr>
          <a:xfrm>
            <a:off x="248960" y="990600"/>
            <a:ext cx="8514040" cy="5105400"/>
          </a:xfrm>
          <a:prstGeom prst="rect">
            <a:avLst/>
          </a:prstGeom>
        </p:spPr>
        <p:txBody>
          <a:bodyPr rtlCol="0">
            <a:normAutofit lnSpcReduction="1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auto">
              <a:spcAft>
                <a:spcPts val="0"/>
              </a:spcAft>
              <a:buAutoNum type="arabicParenR" startAt="2"/>
              <a:defRPr/>
            </a:pPr>
            <a:r>
              <a:rPr lang="en-US" sz="1900" dirty="0" smtClean="0"/>
              <a:t>The Configuration Control Board/Operations Safety Board review failed to anticipate the downstream impact to 9995</a:t>
            </a:r>
          </a:p>
          <a:p>
            <a:pPr marL="0" indent="0" fontAlgn="auto">
              <a:spcAft>
                <a:spcPts val="0"/>
              </a:spcAft>
              <a:buNone/>
              <a:defRPr/>
            </a:pPr>
            <a:endParaRPr lang="en-US" dirty="0" smtClean="0"/>
          </a:p>
          <a:p>
            <a:pPr lvl="1" fontAlgn="auto">
              <a:spcAft>
                <a:spcPts val="0"/>
              </a:spcAft>
              <a:buFont typeface="Arial" panose="020B0604020202020204" pitchFamily="34" charset="0"/>
              <a:buChar char="•"/>
              <a:defRPr/>
            </a:pPr>
            <a:r>
              <a:rPr lang="en-US" dirty="0" smtClean="0"/>
              <a:t>The change control process was only conducted for the releasing facility</a:t>
            </a:r>
          </a:p>
          <a:p>
            <a:pPr lvl="1" fontAlgn="auto">
              <a:spcAft>
                <a:spcPts val="0"/>
              </a:spcAft>
              <a:buFont typeface="Arial" panose="020B0604020202020204" pitchFamily="34" charset="0"/>
              <a:buChar char="•"/>
              <a:defRPr/>
            </a:pPr>
            <a:endParaRPr lang="en-US" dirty="0"/>
          </a:p>
          <a:p>
            <a:pPr lvl="1" fontAlgn="auto">
              <a:spcAft>
                <a:spcPts val="0"/>
              </a:spcAft>
              <a:buFont typeface="Arial" panose="020B0604020202020204" pitchFamily="34" charset="0"/>
              <a:buChar char="•"/>
              <a:defRPr/>
            </a:pPr>
            <a:r>
              <a:rPr lang="en-US" dirty="0" smtClean="0"/>
              <a:t>9995 was not made aware of the change in the non-SNM release limits</a:t>
            </a:r>
          </a:p>
          <a:p>
            <a:pPr marL="285750" lvl="1" indent="0" fontAlgn="auto">
              <a:spcAft>
                <a:spcPts val="0"/>
              </a:spcAft>
              <a:buNone/>
              <a:defRPr/>
            </a:pPr>
            <a:endParaRPr lang="en-US" dirty="0"/>
          </a:p>
          <a:p>
            <a:pPr lvl="1" fontAlgn="auto">
              <a:spcAft>
                <a:spcPts val="0"/>
              </a:spcAft>
              <a:buFont typeface="Arial" panose="020B0604020202020204" pitchFamily="34" charset="0"/>
              <a:buChar char="•"/>
              <a:defRPr/>
            </a:pPr>
            <a:r>
              <a:rPr lang="en-US" dirty="0" smtClean="0"/>
              <a:t>The configuration control program requires that the configuration control board ensure that downstream processes are not effected by the change.</a:t>
            </a:r>
          </a:p>
          <a:p>
            <a:pPr lvl="1" fontAlgn="auto">
              <a:spcAft>
                <a:spcPts val="0"/>
              </a:spcAft>
              <a:buFont typeface="Arial" panose="020B0604020202020204" pitchFamily="34" charset="0"/>
              <a:buChar char="•"/>
              <a:defRPr/>
            </a:pPr>
            <a:endParaRPr lang="en-US" dirty="0"/>
          </a:p>
          <a:p>
            <a:pPr lvl="1" fontAlgn="auto">
              <a:spcAft>
                <a:spcPts val="0"/>
              </a:spcAft>
              <a:buFont typeface="Arial" panose="020B0604020202020204" pitchFamily="34" charset="0"/>
              <a:buChar char="•"/>
              <a:defRPr/>
            </a:pPr>
            <a:r>
              <a:rPr lang="en-US" dirty="0" smtClean="0"/>
              <a:t>It was possible for this event to occur before this change, however the change increased the probability of the event occurring.</a:t>
            </a:r>
          </a:p>
          <a:p>
            <a:pPr marL="457200" indent="-457200" fontAlgn="auto">
              <a:spcAft>
                <a:spcPts val="0"/>
              </a:spcAft>
              <a:buAutoNum type="arabicParenR"/>
              <a:defRPr/>
            </a:pP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a:t>Primary Causes</a:t>
            </a:r>
          </a:p>
        </p:txBody>
      </p:sp>
    </p:spTree>
    <p:extLst>
      <p:ext uri="{BB962C8B-B14F-4D97-AF65-F5344CB8AC3E}">
        <p14:creationId xmlns:p14="http://schemas.microsoft.com/office/powerpoint/2010/main" val="205066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16</a:t>
            </a:fld>
            <a:endParaRPr lang="en-US" dirty="0"/>
          </a:p>
        </p:txBody>
      </p:sp>
      <p:sp>
        <p:nvSpPr>
          <p:cNvPr id="5"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fontAlgn="auto">
              <a:spcAft>
                <a:spcPts val="0"/>
              </a:spcAft>
              <a:buFont typeface="+mj-lt"/>
              <a:buAutoNum type="arabicParenR" startAt="3"/>
              <a:defRPr/>
            </a:pPr>
            <a:r>
              <a:rPr lang="en-US" sz="1900" dirty="0" smtClean="0"/>
              <a:t>There was no running total of the amount of enriched uranium being bulked into the drum.</a:t>
            </a:r>
          </a:p>
          <a:p>
            <a:pPr marL="0" indent="0" fontAlgn="auto">
              <a:spcAft>
                <a:spcPts val="0"/>
              </a:spcAft>
              <a:buNone/>
              <a:defRPr/>
            </a:pPr>
            <a:endParaRPr lang="en-US" dirty="0" smtClean="0"/>
          </a:p>
          <a:p>
            <a:pPr lvl="1" fontAlgn="auto">
              <a:spcAft>
                <a:spcPts val="0"/>
              </a:spcAft>
              <a:buFont typeface="Arial" panose="020B0604020202020204" pitchFamily="34" charset="0"/>
              <a:buChar char="•"/>
              <a:defRPr/>
            </a:pPr>
            <a:r>
              <a:rPr lang="en-US" dirty="0" smtClean="0"/>
              <a:t>Primary Cause #1 prevented an accounting of fissile material in the drum</a:t>
            </a:r>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endParaRPr lang="en-US" dirty="0" smtClean="0"/>
          </a:p>
          <a:p>
            <a:pPr marL="0" indent="0" fontAlgn="auto">
              <a:spcAft>
                <a:spcPts val="0"/>
              </a:spcAft>
              <a:buNone/>
              <a:defRPr/>
            </a:pP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a:t>Primary Causes</a:t>
            </a:r>
          </a:p>
        </p:txBody>
      </p:sp>
    </p:spTree>
    <p:extLst>
      <p:ext uri="{BB962C8B-B14F-4D97-AF65-F5344CB8AC3E}">
        <p14:creationId xmlns:p14="http://schemas.microsoft.com/office/powerpoint/2010/main" val="104223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17</a:t>
            </a:fld>
            <a:endParaRPr lang="en-US" dirty="0"/>
          </a:p>
        </p:txBody>
      </p:sp>
      <p:sp>
        <p:nvSpPr>
          <p:cNvPr id="3" name="Content Placeholder 10"/>
          <p:cNvSpPr txBox="1">
            <a:spLocks/>
          </p:cNvSpPr>
          <p:nvPr/>
        </p:nvSpPr>
        <p:spPr>
          <a:xfrm>
            <a:off x="248960" y="990600"/>
            <a:ext cx="8514040" cy="5105400"/>
          </a:xfrm>
          <a:prstGeom prst="rect">
            <a:avLst/>
          </a:prstGeom>
        </p:spPr>
        <p:txBody>
          <a:bodyPr rtlCol="0">
            <a:normAutofit fontScale="55000" lnSpcReduction="2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2960" lvl="1" indent="-457200" fontAlgn="auto">
              <a:spcAft>
                <a:spcPts val="0"/>
              </a:spcAft>
              <a:buFont typeface="+mj-lt"/>
              <a:buAutoNum type="arabicParenR"/>
              <a:defRPr/>
            </a:pPr>
            <a:r>
              <a:rPr lang="en-US" sz="4000" dirty="0" smtClean="0"/>
              <a:t>The distinction between “non-accountable” and “non-fissile” or “non-Uranium” should be well known by facilities handling these materials.</a:t>
            </a:r>
          </a:p>
          <a:p>
            <a:pPr marL="742950" lvl="1" indent="-457200" fontAlgn="auto">
              <a:spcAft>
                <a:spcPts val="0"/>
              </a:spcAft>
              <a:buFont typeface="+mj-lt"/>
              <a:buAutoNum type="arabicPeriod"/>
              <a:defRPr/>
            </a:pPr>
            <a:endParaRPr lang="en-US" sz="4000" dirty="0"/>
          </a:p>
          <a:p>
            <a:pPr marL="285750" lvl="1" indent="0" fontAlgn="auto">
              <a:spcAft>
                <a:spcPts val="0"/>
              </a:spcAft>
              <a:buNone/>
              <a:defRPr/>
            </a:pPr>
            <a:r>
              <a:rPr lang="en-US" sz="4000" u="sng" dirty="0" smtClean="0"/>
              <a:t>Y-12 Actions:</a:t>
            </a:r>
          </a:p>
          <a:p>
            <a:pPr marL="285750" lvl="1" indent="0" fontAlgn="auto">
              <a:spcAft>
                <a:spcPts val="0"/>
              </a:spcAft>
              <a:buNone/>
              <a:defRPr/>
            </a:pPr>
            <a:endParaRPr lang="en-US" sz="4000" dirty="0" smtClean="0"/>
          </a:p>
          <a:p>
            <a:pPr lvl="3" fontAlgn="auto">
              <a:spcAft>
                <a:spcPts val="0"/>
              </a:spcAft>
              <a:buFont typeface="Arial" panose="020B0604020202020204" pitchFamily="34" charset="0"/>
              <a:buChar char="•"/>
              <a:defRPr/>
            </a:pPr>
            <a:r>
              <a:rPr lang="en-US" sz="4000" dirty="0" smtClean="0"/>
              <a:t>9995 procedures were changed to remove the term “non-Uranium”</a:t>
            </a:r>
          </a:p>
          <a:p>
            <a:pPr lvl="3" fontAlgn="auto">
              <a:spcAft>
                <a:spcPts val="0"/>
              </a:spcAft>
              <a:buFont typeface="Arial" panose="020B0604020202020204" pitchFamily="34" charset="0"/>
              <a:buChar char="•"/>
              <a:defRPr/>
            </a:pPr>
            <a:r>
              <a:rPr lang="en-US" sz="4000" dirty="0" smtClean="0"/>
              <a:t>The NCS chief engineer issued a bulletin explaining the distinction and its importance</a:t>
            </a:r>
          </a:p>
          <a:p>
            <a:pPr marL="285750" lvl="1" indent="0" fontAlgn="auto">
              <a:spcAft>
                <a:spcPts val="0"/>
              </a:spcAft>
              <a:buNone/>
              <a:defRPr/>
            </a:pPr>
            <a:endParaRPr lang="en-US" sz="4400" dirty="0" smtClean="0"/>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endParaRPr lang="en-US" dirty="0" smtClean="0"/>
          </a:p>
          <a:p>
            <a:pPr marL="0" indent="0" fontAlgn="auto">
              <a:spcAft>
                <a:spcPts val="0"/>
              </a:spcAft>
              <a:buNone/>
              <a:defRPr/>
            </a:pP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4"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Lessons Learned</a:t>
            </a:r>
            <a:endParaRPr lang="en-US" dirty="0"/>
          </a:p>
        </p:txBody>
      </p:sp>
    </p:spTree>
    <p:extLst>
      <p:ext uri="{BB962C8B-B14F-4D97-AF65-F5344CB8AC3E}">
        <p14:creationId xmlns:p14="http://schemas.microsoft.com/office/powerpoint/2010/main" val="29638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18</a:t>
            </a:fld>
            <a:endParaRPr lang="en-US" dirty="0"/>
          </a:p>
        </p:txBody>
      </p:sp>
      <p:sp>
        <p:nvSpPr>
          <p:cNvPr id="3" name="Content Placeholder 10"/>
          <p:cNvSpPr txBox="1">
            <a:spLocks/>
          </p:cNvSpPr>
          <p:nvPr/>
        </p:nvSpPr>
        <p:spPr>
          <a:xfrm>
            <a:off x="248960" y="990600"/>
            <a:ext cx="8514040" cy="5105400"/>
          </a:xfrm>
          <a:prstGeom prst="rect">
            <a:avLst/>
          </a:prstGeom>
        </p:spPr>
        <p:txBody>
          <a:bodyPr rtlCol="0">
            <a:normAutofit fontScale="40000" lnSpcReduction="2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2960" lvl="1" indent="-457200" fontAlgn="auto">
              <a:spcAft>
                <a:spcPts val="0"/>
              </a:spcAft>
              <a:buFont typeface="+mj-lt"/>
              <a:buAutoNum type="arabicParenR" startAt="2"/>
              <a:defRPr/>
            </a:pPr>
            <a:r>
              <a:rPr lang="en-US" sz="5500" dirty="0"/>
              <a:t>Non-accountable fissile material that re-enters a nuclear facility for processing should be considered in NCS analysis.</a:t>
            </a:r>
          </a:p>
          <a:p>
            <a:pPr marL="285750" lvl="1" indent="0" fontAlgn="auto">
              <a:spcAft>
                <a:spcPts val="0"/>
              </a:spcAft>
              <a:buNone/>
              <a:defRPr/>
            </a:pPr>
            <a:endParaRPr lang="en-US" sz="5500" dirty="0"/>
          </a:p>
          <a:p>
            <a:pPr marL="285750" lvl="1" indent="0" fontAlgn="auto">
              <a:spcAft>
                <a:spcPts val="0"/>
              </a:spcAft>
              <a:buNone/>
              <a:defRPr/>
            </a:pPr>
            <a:r>
              <a:rPr lang="en-US" sz="5500" u="sng" dirty="0"/>
              <a:t>Y-12 Actions:</a:t>
            </a:r>
          </a:p>
          <a:p>
            <a:pPr marL="285750" lvl="1" indent="0" fontAlgn="auto">
              <a:spcAft>
                <a:spcPts val="0"/>
              </a:spcAft>
              <a:buNone/>
              <a:defRPr/>
            </a:pPr>
            <a:endParaRPr lang="en-US" sz="5500" dirty="0" smtClean="0"/>
          </a:p>
          <a:p>
            <a:pPr lvl="3" fontAlgn="auto">
              <a:spcAft>
                <a:spcPts val="0"/>
              </a:spcAft>
              <a:buFont typeface="Arial" panose="020B0604020202020204" pitchFamily="34" charset="0"/>
              <a:buChar char="•"/>
              <a:defRPr/>
            </a:pPr>
            <a:r>
              <a:rPr lang="en-US" sz="5500" dirty="0" smtClean="0"/>
              <a:t>A new process was created for the bulking of non-accountable radioactive samples</a:t>
            </a:r>
          </a:p>
          <a:p>
            <a:pPr lvl="3" fontAlgn="auto">
              <a:spcAft>
                <a:spcPts val="0"/>
              </a:spcAft>
              <a:buFont typeface="Arial" panose="020B0604020202020204" pitchFamily="34" charset="0"/>
              <a:buChar char="•"/>
              <a:defRPr/>
            </a:pPr>
            <a:r>
              <a:rPr lang="en-US" sz="5500" dirty="0" smtClean="0"/>
              <a:t>9995 procedures were changed to reflect this new process</a:t>
            </a:r>
          </a:p>
          <a:p>
            <a:pPr lvl="3" fontAlgn="auto">
              <a:spcAft>
                <a:spcPts val="0"/>
              </a:spcAft>
              <a:buFont typeface="Arial" panose="020B0604020202020204" pitchFamily="34" charset="0"/>
              <a:buChar char="•"/>
              <a:defRPr/>
            </a:pPr>
            <a:r>
              <a:rPr lang="en-US" sz="5500" dirty="0" smtClean="0"/>
              <a:t>NCS evaluated the new process and established controls.</a:t>
            </a:r>
          </a:p>
          <a:p>
            <a:pPr marL="285750" lvl="1" indent="0" fontAlgn="auto">
              <a:spcAft>
                <a:spcPts val="0"/>
              </a:spcAft>
              <a:buNone/>
              <a:defRPr/>
            </a:pPr>
            <a:endParaRPr lang="en-US" sz="2200" dirty="0" smtClean="0"/>
          </a:p>
          <a:p>
            <a:pPr marL="285750" lvl="1" indent="0" fontAlgn="auto">
              <a:spcAft>
                <a:spcPts val="0"/>
              </a:spcAft>
              <a:buNone/>
              <a:defRPr/>
            </a:pPr>
            <a:endParaRPr lang="en-US" sz="2200" dirty="0" smtClean="0"/>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endParaRPr lang="en-US" dirty="0" smtClean="0"/>
          </a:p>
          <a:p>
            <a:pPr marL="0" indent="0" fontAlgn="auto">
              <a:spcAft>
                <a:spcPts val="0"/>
              </a:spcAft>
              <a:buNone/>
              <a:defRPr/>
            </a:pP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4"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Lessons Learned</a:t>
            </a:r>
            <a:endParaRPr lang="en-US" dirty="0"/>
          </a:p>
        </p:txBody>
      </p:sp>
    </p:spTree>
    <p:extLst>
      <p:ext uri="{BB962C8B-B14F-4D97-AF65-F5344CB8AC3E}">
        <p14:creationId xmlns:p14="http://schemas.microsoft.com/office/powerpoint/2010/main" val="29501183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19</a:t>
            </a:fld>
            <a:endParaRPr lang="en-US" dirty="0"/>
          </a:p>
        </p:txBody>
      </p:sp>
      <p:sp>
        <p:nvSpPr>
          <p:cNvPr id="3" name="Content Placeholder 10"/>
          <p:cNvSpPr txBox="1">
            <a:spLocks/>
          </p:cNvSpPr>
          <p:nvPr/>
        </p:nvSpPr>
        <p:spPr>
          <a:xfrm>
            <a:off x="286871" y="685800"/>
            <a:ext cx="8514040" cy="5105400"/>
          </a:xfrm>
          <a:prstGeom prst="rect">
            <a:avLst/>
          </a:prstGeom>
        </p:spPr>
        <p:txBody>
          <a:bodyPr rtlCol="0">
            <a:normAutofit fontScale="77500" lnSpcReduction="2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indent="0" fontAlgn="auto">
              <a:spcAft>
                <a:spcPts val="0"/>
              </a:spcAft>
              <a:buNone/>
              <a:defRPr/>
            </a:pPr>
            <a:endParaRPr lang="en-US" sz="2200" dirty="0" smtClean="0"/>
          </a:p>
          <a:p>
            <a:pPr marL="880110" lvl="1" indent="-514350" fontAlgn="auto">
              <a:spcAft>
                <a:spcPts val="0"/>
              </a:spcAft>
              <a:buFont typeface="+mj-lt"/>
              <a:buAutoNum type="arabicParenR" startAt="3"/>
              <a:defRPr/>
            </a:pPr>
            <a:r>
              <a:rPr lang="en-US" sz="2800" dirty="0"/>
              <a:t>The change control process should include a careful examination of the downstream effects of changes in a nuclear facility included a change to material release criteria.</a:t>
            </a:r>
          </a:p>
          <a:p>
            <a:pPr marL="285750" lvl="1" indent="0" fontAlgn="auto">
              <a:spcAft>
                <a:spcPts val="0"/>
              </a:spcAft>
              <a:buNone/>
              <a:defRPr/>
            </a:pPr>
            <a:endParaRPr lang="en-US" sz="2800" dirty="0" smtClean="0"/>
          </a:p>
          <a:p>
            <a:pPr marL="285750" lvl="1" indent="0" fontAlgn="auto">
              <a:spcAft>
                <a:spcPts val="0"/>
              </a:spcAft>
              <a:buNone/>
              <a:defRPr/>
            </a:pPr>
            <a:r>
              <a:rPr lang="en-US" sz="2800" u="sng" dirty="0" smtClean="0"/>
              <a:t>Y-12 </a:t>
            </a:r>
            <a:r>
              <a:rPr lang="en-US" sz="2800" u="sng" dirty="0"/>
              <a:t>Actions</a:t>
            </a:r>
            <a:r>
              <a:rPr lang="en-US" sz="2800" u="sng" dirty="0" smtClean="0"/>
              <a:t>:</a:t>
            </a:r>
          </a:p>
          <a:p>
            <a:pPr marL="285750" lvl="1" indent="0" fontAlgn="auto">
              <a:spcAft>
                <a:spcPts val="0"/>
              </a:spcAft>
              <a:buNone/>
              <a:defRPr/>
            </a:pPr>
            <a:endParaRPr lang="en-US" sz="2800" dirty="0"/>
          </a:p>
          <a:p>
            <a:pPr lvl="2" fontAlgn="auto">
              <a:spcAft>
                <a:spcPts val="0"/>
              </a:spcAft>
              <a:defRPr/>
            </a:pPr>
            <a:r>
              <a:rPr lang="en-US" sz="2800" dirty="0" smtClean="0"/>
              <a:t>Brief OSB/CCB Members.</a:t>
            </a:r>
            <a:endParaRPr lang="en-US" sz="2800" dirty="0"/>
          </a:p>
          <a:p>
            <a:pPr marL="285750" lvl="1" indent="0" fontAlgn="auto">
              <a:spcAft>
                <a:spcPts val="0"/>
              </a:spcAft>
              <a:buNone/>
              <a:defRPr/>
            </a:pPr>
            <a:endParaRPr lang="en-US" sz="5100" dirty="0"/>
          </a:p>
          <a:p>
            <a:pPr marL="742950" lvl="1" indent="-457200" fontAlgn="auto">
              <a:spcAft>
                <a:spcPts val="0"/>
              </a:spcAft>
              <a:buFont typeface="+mj-lt"/>
              <a:buAutoNum type="arabicPeriod" startAt="3"/>
              <a:defRPr/>
            </a:pPr>
            <a:endParaRPr lang="en-US" sz="200" dirty="0" smtClean="0"/>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endParaRPr lang="en-US" dirty="0" smtClean="0"/>
          </a:p>
          <a:p>
            <a:pPr marL="0" indent="0" fontAlgn="auto">
              <a:spcAft>
                <a:spcPts val="0"/>
              </a:spcAft>
              <a:buNone/>
              <a:defRPr/>
            </a:pP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4"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Lessons Learned</a:t>
            </a:r>
            <a:endParaRPr lang="en-US" dirty="0"/>
          </a:p>
        </p:txBody>
      </p:sp>
    </p:spTree>
    <p:extLst>
      <p:ext uri="{BB962C8B-B14F-4D97-AF65-F5344CB8AC3E}">
        <p14:creationId xmlns:p14="http://schemas.microsoft.com/office/powerpoint/2010/main" val="15851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Y-12</a:t>
            </a:r>
            <a:endParaRPr lang="en-US" dirty="0"/>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2</a:t>
            </a:fld>
            <a:endParaRPr lang="en-US" dirty="0"/>
          </a:p>
        </p:txBody>
      </p:sp>
      <p:sp>
        <p:nvSpPr>
          <p:cNvPr id="6" name="Content Placeholder 10"/>
          <p:cNvSpPr txBox="1">
            <a:spLocks/>
          </p:cNvSpPr>
          <p:nvPr/>
        </p:nvSpPr>
        <p:spPr>
          <a:xfrm>
            <a:off x="248960" y="990600"/>
            <a:ext cx="85902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History</a:t>
            </a:r>
          </a:p>
          <a:p>
            <a:pPr lvl="1" fontAlgn="auto">
              <a:spcAft>
                <a:spcPts val="0"/>
              </a:spcAft>
              <a:buFont typeface="Arial" panose="020B0604020202020204" pitchFamily="34" charset="0"/>
              <a:buChar char="•"/>
              <a:defRPr/>
            </a:pPr>
            <a:r>
              <a:rPr lang="en-US" sz="2000" dirty="0" smtClean="0"/>
              <a:t>Constructed as part of the World War II Manhattan Project.</a:t>
            </a:r>
          </a:p>
          <a:p>
            <a:pPr lvl="1" fontAlgn="auto">
              <a:spcAft>
                <a:spcPts val="0"/>
              </a:spcAft>
              <a:buFont typeface="Arial" panose="020B0604020202020204" pitchFamily="34" charset="0"/>
              <a:buChar char="•"/>
              <a:defRPr/>
            </a:pPr>
            <a:r>
              <a:rPr lang="en-US" sz="2000" dirty="0" smtClean="0"/>
              <a:t>Provided the enriched uranium for the “Little Boy” nuclear weapon.</a:t>
            </a:r>
          </a:p>
          <a:p>
            <a:pPr lvl="1" fontAlgn="auto">
              <a:spcAft>
                <a:spcPts val="0"/>
              </a:spcAft>
              <a:buFont typeface="Arial" panose="020B0604020202020204" pitchFamily="34" charset="0"/>
              <a:buChar char="•"/>
              <a:defRPr/>
            </a:pPr>
            <a:r>
              <a:rPr lang="en-US" sz="2000" dirty="0"/>
              <a:t>Afterward, Y-12 provided </a:t>
            </a:r>
            <a:r>
              <a:rPr lang="en-US" sz="2000" dirty="0" smtClean="0"/>
              <a:t>lithium separation </a:t>
            </a:r>
            <a:r>
              <a:rPr lang="en-US" sz="2000" dirty="0"/>
              <a:t>and key </a:t>
            </a:r>
            <a:r>
              <a:rPr lang="en-US" sz="2000" dirty="0" smtClean="0"/>
              <a:t>components for </a:t>
            </a:r>
            <a:r>
              <a:rPr lang="en-US" sz="2000" dirty="0"/>
              <a:t>the thermonuclear </a:t>
            </a:r>
            <a:r>
              <a:rPr lang="en-US" sz="2000" dirty="0" smtClean="0"/>
              <a:t>weapons that </a:t>
            </a:r>
            <a:r>
              <a:rPr lang="en-US" sz="2000" dirty="0"/>
              <a:t>helped end the Cold War.</a:t>
            </a:r>
            <a:endParaRPr lang="en-US" sz="2000" dirty="0" smtClean="0"/>
          </a:p>
          <a:p>
            <a:pPr marL="0" indent="0" fontAlgn="auto">
              <a:spcAft>
                <a:spcPts val="0"/>
              </a:spcAft>
              <a:buFont typeface="Arial" charset="0"/>
              <a:buNone/>
              <a:defRPr/>
            </a:pPr>
            <a:endParaRPr lang="en-US" dirty="0" smtClean="0"/>
          </a:p>
          <a:p>
            <a:pPr fontAlgn="auto">
              <a:spcAft>
                <a:spcPts val="0"/>
              </a:spcAft>
              <a:buFont typeface="Arial" panose="020B0604020202020204" pitchFamily="34" charset="0"/>
              <a:buChar char="•"/>
              <a:defRPr/>
            </a:pPr>
            <a:endParaRPr lang="en-US" dirty="0"/>
          </a:p>
        </p:txBody>
      </p:sp>
      <p:pic>
        <p:nvPicPr>
          <p:cNvPr id="7" name="Picture 6"/>
          <p:cNvPicPr>
            <a:picLocks noChangeAspect="1"/>
          </p:cNvPicPr>
          <p:nvPr/>
        </p:nvPicPr>
        <p:blipFill>
          <a:blip r:embed="rId3"/>
          <a:stretch>
            <a:fillRect/>
          </a:stretch>
        </p:blipFill>
        <p:spPr>
          <a:xfrm>
            <a:off x="596711" y="2971800"/>
            <a:ext cx="4064379" cy="3124200"/>
          </a:xfrm>
          <a:prstGeom prst="rect">
            <a:avLst/>
          </a:prstGeom>
        </p:spPr>
      </p:pic>
      <p:pic>
        <p:nvPicPr>
          <p:cNvPr id="8" name="Picture 7"/>
          <p:cNvPicPr>
            <a:picLocks noChangeAspect="1"/>
          </p:cNvPicPr>
          <p:nvPr/>
        </p:nvPicPr>
        <p:blipFill>
          <a:blip r:embed="rId4"/>
          <a:stretch>
            <a:fillRect/>
          </a:stretch>
        </p:blipFill>
        <p:spPr>
          <a:xfrm>
            <a:off x="4763647" y="2971800"/>
            <a:ext cx="4075553" cy="3124200"/>
          </a:xfrm>
          <a:prstGeom prst="rect">
            <a:avLst/>
          </a:prstGeom>
        </p:spPr>
      </p:pic>
    </p:spTree>
    <p:extLst>
      <p:ext uri="{BB962C8B-B14F-4D97-AF65-F5344CB8AC3E}">
        <p14:creationId xmlns:p14="http://schemas.microsoft.com/office/powerpoint/2010/main" val="314518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20</a:t>
            </a:fld>
            <a:endParaRPr lang="en-US" dirty="0"/>
          </a:p>
        </p:txBody>
      </p:sp>
      <p:sp>
        <p:nvSpPr>
          <p:cNvPr id="3" name="Content Placeholder 10"/>
          <p:cNvSpPr txBox="1">
            <a:spLocks/>
          </p:cNvSpPr>
          <p:nvPr/>
        </p:nvSpPr>
        <p:spPr>
          <a:xfrm>
            <a:off x="248960" y="990600"/>
            <a:ext cx="8514040" cy="5105400"/>
          </a:xfrm>
          <a:prstGeom prst="rect">
            <a:avLst/>
          </a:prstGeom>
        </p:spPr>
        <p:txBody>
          <a:bodyPr rtlCol="0">
            <a:normAutofit lnSpcReduction="10000"/>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indent="0" algn="ctr" fontAlgn="auto">
              <a:spcAft>
                <a:spcPts val="0"/>
              </a:spcAft>
              <a:buNone/>
              <a:defRPr/>
            </a:pPr>
            <a:endParaRPr lang="en-US" sz="5100" dirty="0" smtClean="0"/>
          </a:p>
          <a:p>
            <a:pPr marL="285750" lvl="1" indent="0" algn="ctr" fontAlgn="auto">
              <a:spcAft>
                <a:spcPts val="0"/>
              </a:spcAft>
              <a:buNone/>
              <a:defRPr/>
            </a:pPr>
            <a:endParaRPr lang="en-US" sz="5100" dirty="0"/>
          </a:p>
          <a:p>
            <a:pPr marL="285750" lvl="1" indent="0" algn="ctr" fontAlgn="auto">
              <a:spcAft>
                <a:spcPts val="0"/>
              </a:spcAft>
              <a:buNone/>
              <a:defRPr/>
            </a:pPr>
            <a:r>
              <a:rPr lang="en-US" sz="5100" dirty="0" smtClean="0"/>
              <a:t>Questions?</a:t>
            </a:r>
            <a:endParaRPr lang="en-US" sz="5100" dirty="0"/>
          </a:p>
          <a:p>
            <a:pPr marL="742950" lvl="1" indent="-457200" fontAlgn="auto">
              <a:spcAft>
                <a:spcPts val="0"/>
              </a:spcAft>
              <a:buFont typeface="+mj-lt"/>
              <a:buAutoNum type="arabicPeriod" startAt="3"/>
              <a:defRPr/>
            </a:pPr>
            <a:endParaRPr lang="en-US" sz="200" dirty="0" smtClean="0"/>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endParaRPr lang="en-US" dirty="0" smtClean="0"/>
          </a:p>
          <a:p>
            <a:pPr marL="0" indent="0" fontAlgn="auto">
              <a:spcAft>
                <a:spcPts val="0"/>
              </a:spcAft>
              <a:buNone/>
              <a:defRPr/>
            </a:pPr>
            <a:endParaRPr lang="en-US" dirty="0"/>
          </a:p>
          <a:p>
            <a:pPr marL="0" indent="0" fontAlgn="auto">
              <a:spcAft>
                <a:spcPts val="0"/>
              </a:spcAft>
              <a:buNone/>
              <a:defRPr/>
            </a:pPr>
            <a:endParaRPr lang="en-US" dirty="0" smtClean="0"/>
          </a:p>
          <a:p>
            <a:pPr marL="0" indent="0" fontAlgn="auto">
              <a:spcAft>
                <a:spcPts val="0"/>
              </a:spcAft>
              <a:buNone/>
              <a:defRPr/>
            </a:pPr>
            <a:endParaRPr lang="en-US" sz="1200"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4"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endParaRPr lang="en-US" dirty="0"/>
          </a:p>
        </p:txBody>
      </p:sp>
    </p:spTree>
    <p:extLst>
      <p:ext uri="{BB962C8B-B14F-4D97-AF65-F5344CB8AC3E}">
        <p14:creationId xmlns:p14="http://schemas.microsoft.com/office/powerpoint/2010/main" val="240399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21</a:t>
            </a:fld>
            <a:endParaRPr lang="en-US" dirty="0"/>
          </a:p>
        </p:txBody>
      </p:sp>
      <p:sp>
        <p:nvSpPr>
          <p:cNvPr id="3" name="Rectangle 2"/>
          <p:cNvSpPr/>
          <p:nvPr/>
        </p:nvSpPr>
        <p:spPr>
          <a:xfrm>
            <a:off x="1066800" y="609600"/>
            <a:ext cx="7315200" cy="5223510"/>
          </a:xfrm>
          <a:prstGeom prst="rect">
            <a:avLst/>
          </a:prstGeom>
        </p:spPr>
        <p:txBody>
          <a:bodyPr wrap="square">
            <a:spAutoFit/>
          </a:bodyPr>
          <a:lstStyle/>
          <a:p>
            <a:pPr algn="ctr"/>
            <a:r>
              <a:rPr lang="en-US" b="1" dirty="0"/>
              <a:t>DISCLAIMER</a:t>
            </a:r>
            <a:endParaRPr lang="en-US" dirty="0"/>
          </a:p>
          <a:p>
            <a:pPr algn="ctr"/>
            <a:r>
              <a:rPr lang="en-US" dirty="0"/>
              <a:t>This work of authorship and those incorporated herein were prepared by Consolidated Nuclear Security, LLC (CNS) as accounts of work sponsored by an agency of the United States Government under Contract DE‑NA‑0001942. Neither the United States Government nor any agency thereof, nor CNS, nor any of their employees, makes any warranty, express or implied, or assumes any legal liability or responsibility to any non‑governmental recipient hereof for the accuracy, completeness, use made,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or contractor thereof, or by CNS. The views and opinions of authors expressed herein do not necessarily state or reflect those of the United States Government or any agency or contractor (other than the authors) </a:t>
            </a:r>
            <a:r>
              <a:rPr lang="en-US" dirty="0" smtClean="0"/>
              <a:t>thereof.</a:t>
            </a:r>
            <a:endParaRPr lang="en-US" dirty="0"/>
          </a:p>
        </p:txBody>
      </p:sp>
    </p:spTree>
    <p:extLst>
      <p:ext uri="{BB962C8B-B14F-4D97-AF65-F5344CB8AC3E}">
        <p14:creationId xmlns:p14="http://schemas.microsoft.com/office/powerpoint/2010/main" val="269918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Y-12</a:t>
            </a:r>
            <a:endParaRPr lang="en-US" dirty="0"/>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3</a:t>
            </a:fld>
            <a:endParaRPr lang="en-US" dirty="0"/>
          </a:p>
        </p:txBody>
      </p:sp>
      <p:sp>
        <p:nvSpPr>
          <p:cNvPr id="6" name="Content Placeholder 10"/>
          <p:cNvSpPr txBox="1">
            <a:spLocks/>
          </p:cNvSpPr>
          <p:nvPr/>
        </p:nvSpPr>
        <p:spPr>
          <a:xfrm>
            <a:off x="248960" y="990600"/>
            <a:ext cx="60756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Current Mission</a:t>
            </a:r>
          </a:p>
          <a:p>
            <a:pPr lvl="1" fontAlgn="auto">
              <a:spcAft>
                <a:spcPts val="0"/>
              </a:spcAft>
              <a:buFont typeface="Arial" panose="020B0604020202020204" pitchFamily="34" charset="0"/>
              <a:buChar char="•"/>
              <a:defRPr/>
            </a:pPr>
            <a:r>
              <a:rPr lang="en-US" sz="2000" dirty="0"/>
              <a:t>Maintain the safety, security and effectiveness of the U.S. </a:t>
            </a:r>
            <a:r>
              <a:rPr lang="en-US" sz="2000" dirty="0" smtClean="0"/>
              <a:t>nuclear weapons stockpile.</a:t>
            </a:r>
          </a:p>
          <a:p>
            <a:pPr lvl="2" fontAlgn="auto">
              <a:spcAft>
                <a:spcPts val="0"/>
              </a:spcAft>
              <a:buFont typeface="Arial" panose="020B0604020202020204" pitchFamily="34" charset="0"/>
              <a:buChar char="•"/>
              <a:defRPr/>
            </a:pPr>
            <a:r>
              <a:rPr lang="en-US" sz="1800" dirty="0" smtClean="0"/>
              <a:t>Weapon Component Production</a:t>
            </a:r>
          </a:p>
          <a:p>
            <a:pPr lvl="2" fontAlgn="auto">
              <a:spcAft>
                <a:spcPts val="0"/>
              </a:spcAft>
              <a:buFont typeface="Arial" panose="020B0604020202020204" pitchFamily="34" charset="0"/>
              <a:buChar char="•"/>
              <a:defRPr/>
            </a:pPr>
            <a:r>
              <a:rPr lang="en-US" sz="1800" dirty="0" smtClean="0"/>
              <a:t>Surveillance</a:t>
            </a:r>
          </a:p>
          <a:p>
            <a:pPr lvl="2" fontAlgn="auto">
              <a:spcAft>
                <a:spcPts val="0"/>
              </a:spcAft>
              <a:buFont typeface="Arial" panose="020B0604020202020204" pitchFamily="34" charset="0"/>
              <a:buChar char="•"/>
              <a:defRPr/>
            </a:pPr>
            <a:r>
              <a:rPr lang="en-US" sz="1800" dirty="0" smtClean="0"/>
              <a:t>Dismantlement</a:t>
            </a:r>
          </a:p>
          <a:p>
            <a:pPr lvl="2" fontAlgn="auto">
              <a:spcAft>
                <a:spcPts val="0"/>
              </a:spcAft>
              <a:buFont typeface="Arial" panose="020B0604020202020204" pitchFamily="34" charset="0"/>
              <a:buChar char="•"/>
              <a:defRPr/>
            </a:pPr>
            <a:r>
              <a:rPr lang="en-US" sz="1800" dirty="0" smtClean="0"/>
              <a:t>Storage</a:t>
            </a:r>
            <a:endParaRPr lang="en-US" sz="1800" dirty="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pic>
        <p:nvPicPr>
          <p:cNvPr id="4" name="Picture 3"/>
          <p:cNvPicPr>
            <a:picLocks noChangeAspect="1"/>
          </p:cNvPicPr>
          <p:nvPr/>
        </p:nvPicPr>
        <p:blipFill>
          <a:blip r:embed="rId3"/>
          <a:stretch>
            <a:fillRect/>
          </a:stretch>
        </p:blipFill>
        <p:spPr>
          <a:xfrm>
            <a:off x="914400" y="3400601"/>
            <a:ext cx="3733800" cy="2407644"/>
          </a:xfrm>
          <a:prstGeom prst="rect">
            <a:avLst/>
          </a:prstGeom>
        </p:spPr>
      </p:pic>
      <p:pic>
        <p:nvPicPr>
          <p:cNvPr id="9" name="Picture 8"/>
          <p:cNvPicPr>
            <a:picLocks noChangeAspect="1"/>
          </p:cNvPicPr>
          <p:nvPr/>
        </p:nvPicPr>
        <p:blipFill>
          <a:blip r:embed="rId4"/>
          <a:stretch>
            <a:fillRect/>
          </a:stretch>
        </p:blipFill>
        <p:spPr>
          <a:xfrm>
            <a:off x="6248400" y="883091"/>
            <a:ext cx="2590800" cy="4985623"/>
          </a:xfrm>
          <a:prstGeom prst="rect">
            <a:avLst/>
          </a:prstGeom>
        </p:spPr>
      </p:pic>
    </p:spTree>
    <p:extLst>
      <p:ext uri="{BB962C8B-B14F-4D97-AF65-F5344CB8AC3E}">
        <p14:creationId xmlns:p14="http://schemas.microsoft.com/office/powerpoint/2010/main" val="201232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Y-12</a:t>
            </a:r>
            <a:endParaRPr lang="en-US" dirty="0"/>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4</a:t>
            </a:fld>
            <a:endParaRPr lang="en-US" dirty="0"/>
          </a:p>
        </p:txBody>
      </p:sp>
      <p:sp>
        <p:nvSpPr>
          <p:cNvPr id="6"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Current Mission</a:t>
            </a:r>
          </a:p>
          <a:p>
            <a:pPr lvl="1" fontAlgn="auto">
              <a:spcAft>
                <a:spcPts val="0"/>
              </a:spcAft>
              <a:buFont typeface="Arial" panose="020B0604020202020204" pitchFamily="34" charset="0"/>
              <a:buChar char="•"/>
              <a:defRPr/>
            </a:pPr>
            <a:r>
              <a:rPr lang="en-US" sz="2000" dirty="0" smtClean="0"/>
              <a:t>Reduce the global threat posed by nuclear proliferation and terrorism.</a:t>
            </a:r>
          </a:p>
          <a:p>
            <a:pPr lvl="2" fontAlgn="auto">
              <a:spcAft>
                <a:spcPts val="0"/>
              </a:spcAft>
              <a:buFont typeface="Arial" panose="020B0604020202020204" pitchFamily="34" charset="0"/>
              <a:buChar char="•"/>
              <a:defRPr/>
            </a:pP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pic>
        <p:nvPicPr>
          <p:cNvPr id="3" name="Picture 2"/>
          <p:cNvPicPr>
            <a:picLocks noChangeAspect="1"/>
          </p:cNvPicPr>
          <p:nvPr/>
        </p:nvPicPr>
        <p:blipFill>
          <a:blip r:embed="rId3"/>
          <a:stretch>
            <a:fillRect/>
          </a:stretch>
        </p:blipFill>
        <p:spPr>
          <a:xfrm>
            <a:off x="838200" y="2990850"/>
            <a:ext cx="2676176" cy="3333750"/>
          </a:xfrm>
          <a:prstGeom prst="rect">
            <a:avLst/>
          </a:prstGeom>
        </p:spPr>
      </p:pic>
      <p:pic>
        <p:nvPicPr>
          <p:cNvPr id="7" name="Picture 6"/>
          <p:cNvPicPr>
            <a:picLocks noChangeAspect="1"/>
          </p:cNvPicPr>
          <p:nvPr/>
        </p:nvPicPr>
        <p:blipFill>
          <a:blip r:embed="rId4"/>
          <a:stretch>
            <a:fillRect/>
          </a:stretch>
        </p:blipFill>
        <p:spPr>
          <a:xfrm>
            <a:off x="3886200" y="2990850"/>
            <a:ext cx="4452060" cy="3333750"/>
          </a:xfrm>
          <a:prstGeom prst="rect">
            <a:avLst/>
          </a:prstGeom>
        </p:spPr>
      </p:pic>
    </p:spTree>
    <p:extLst>
      <p:ext uri="{BB962C8B-B14F-4D97-AF65-F5344CB8AC3E}">
        <p14:creationId xmlns:p14="http://schemas.microsoft.com/office/powerpoint/2010/main" val="271511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Y-12</a:t>
            </a:r>
            <a:endParaRPr lang="en-US" dirty="0"/>
          </a:p>
        </p:txBody>
      </p:sp>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5</a:t>
            </a:fld>
            <a:endParaRPr lang="en-US" dirty="0"/>
          </a:p>
        </p:txBody>
      </p:sp>
      <p:sp>
        <p:nvSpPr>
          <p:cNvPr id="6"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Current Mission</a:t>
            </a:r>
          </a:p>
          <a:p>
            <a:pPr lvl="1" fontAlgn="auto">
              <a:spcAft>
                <a:spcPts val="0"/>
              </a:spcAft>
              <a:buFont typeface="Arial" panose="020B0604020202020204" pitchFamily="34" charset="0"/>
              <a:buChar char="•"/>
              <a:defRPr/>
            </a:pPr>
            <a:r>
              <a:rPr lang="en-US" sz="2000" dirty="0" smtClean="0"/>
              <a:t>Provide feedstock to fuel the U.S. Nuclear Navy.</a:t>
            </a:r>
          </a:p>
          <a:p>
            <a:pPr lvl="2" fontAlgn="auto">
              <a:spcAft>
                <a:spcPts val="0"/>
              </a:spcAft>
              <a:buFont typeface="Arial" panose="020B0604020202020204" pitchFamily="34" charset="0"/>
              <a:buChar char="•"/>
              <a:defRPr/>
            </a:pPr>
            <a:r>
              <a:rPr lang="en-US" sz="1800" dirty="0" smtClean="0"/>
              <a:t>Y-12 uranium powers the Navy’s Nuclear Powered Aircraft Carriers and Submarines under an agreement with the NNSA’s Naval Reactors Office.</a:t>
            </a:r>
          </a:p>
          <a:p>
            <a:pPr lvl="2" fontAlgn="auto">
              <a:spcAft>
                <a:spcPts val="0"/>
              </a:spcAft>
              <a:buFont typeface="Arial" panose="020B0604020202020204" pitchFamily="34" charset="0"/>
              <a:buChar char="•"/>
              <a:defRPr/>
            </a:pP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pic>
        <p:nvPicPr>
          <p:cNvPr id="4" name="Picture 3"/>
          <p:cNvPicPr>
            <a:picLocks noChangeAspect="1"/>
          </p:cNvPicPr>
          <p:nvPr/>
        </p:nvPicPr>
        <p:blipFill>
          <a:blip r:embed="rId3"/>
          <a:stretch>
            <a:fillRect/>
          </a:stretch>
        </p:blipFill>
        <p:spPr>
          <a:xfrm>
            <a:off x="609600" y="2819400"/>
            <a:ext cx="4112720" cy="3176587"/>
          </a:xfrm>
          <a:prstGeom prst="rect">
            <a:avLst/>
          </a:prstGeom>
        </p:spPr>
      </p:pic>
      <p:pic>
        <p:nvPicPr>
          <p:cNvPr id="8" name="Picture 7"/>
          <p:cNvPicPr>
            <a:picLocks noChangeAspect="1"/>
          </p:cNvPicPr>
          <p:nvPr/>
        </p:nvPicPr>
        <p:blipFill>
          <a:blip r:embed="rId4"/>
          <a:stretch>
            <a:fillRect/>
          </a:stretch>
        </p:blipFill>
        <p:spPr>
          <a:xfrm>
            <a:off x="5082960" y="2804160"/>
            <a:ext cx="3041371" cy="3191827"/>
          </a:xfrm>
          <a:prstGeom prst="rect">
            <a:avLst/>
          </a:prstGeom>
        </p:spPr>
      </p:pic>
    </p:spTree>
    <p:extLst>
      <p:ext uri="{BB962C8B-B14F-4D97-AF65-F5344CB8AC3E}">
        <p14:creationId xmlns:p14="http://schemas.microsoft.com/office/powerpoint/2010/main" val="109685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6</a:t>
            </a:fld>
            <a:endParaRPr lang="en-US" dirty="0"/>
          </a:p>
        </p:txBody>
      </p:sp>
      <p:sp>
        <p:nvSpPr>
          <p:cNvPr id="4"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9995</a:t>
            </a:r>
          </a:p>
          <a:p>
            <a:pPr lvl="1" fontAlgn="auto">
              <a:spcAft>
                <a:spcPts val="0"/>
              </a:spcAft>
              <a:buFont typeface="Arial" panose="020B0604020202020204" pitchFamily="34" charset="0"/>
              <a:buChar char="•"/>
              <a:defRPr/>
            </a:pPr>
            <a:r>
              <a:rPr lang="en-US" sz="2200" dirty="0" smtClean="0"/>
              <a:t>On-site Laboratory which analyzes samples from around Y-12</a:t>
            </a:r>
          </a:p>
          <a:p>
            <a:pPr lvl="1" fontAlgn="auto">
              <a:spcAft>
                <a:spcPts val="0"/>
              </a:spcAft>
              <a:buFont typeface="Arial" panose="020B0604020202020204" pitchFamily="34" charset="0"/>
              <a:buChar char="•"/>
              <a:defRPr/>
            </a:pPr>
            <a:r>
              <a:rPr lang="en-US" sz="2200" dirty="0" smtClean="0"/>
              <a:t>Samples may be:</a:t>
            </a:r>
          </a:p>
          <a:p>
            <a:pPr lvl="2" fontAlgn="auto">
              <a:spcAft>
                <a:spcPts val="0"/>
              </a:spcAft>
              <a:buFont typeface="Arial" panose="020B0604020202020204" pitchFamily="34" charset="0"/>
              <a:buChar char="•"/>
              <a:defRPr/>
            </a:pPr>
            <a:r>
              <a:rPr lang="en-US" sz="2000" dirty="0" smtClean="0"/>
              <a:t>Environmental</a:t>
            </a:r>
          </a:p>
          <a:p>
            <a:pPr lvl="2" fontAlgn="auto">
              <a:spcAft>
                <a:spcPts val="0"/>
              </a:spcAft>
              <a:buFont typeface="Arial" panose="020B0604020202020204" pitchFamily="34" charset="0"/>
              <a:buChar char="•"/>
              <a:defRPr/>
            </a:pPr>
            <a:r>
              <a:rPr lang="en-US" sz="2000" dirty="0" smtClean="0"/>
              <a:t>Waste</a:t>
            </a:r>
          </a:p>
          <a:p>
            <a:pPr lvl="2" fontAlgn="auto">
              <a:spcAft>
                <a:spcPts val="0"/>
              </a:spcAft>
              <a:buFont typeface="Arial" panose="020B0604020202020204" pitchFamily="34" charset="0"/>
              <a:buChar char="•"/>
              <a:defRPr/>
            </a:pPr>
            <a:r>
              <a:rPr lang="en-US" sz="2000" dirty="0" smtClean="0"/>
              <a:t>Depleted Uranium</a:t>
            </a:r>
          </a:p>
          <a:p>
            <a:pPr lvl="2" fontAlgn="auto">
              <a:spcAft>
                <a:spcPts val="0"/>
              </a:spcAft>
              <a:buFont typeface="Arial" panose="020B0604020202020204" pitchFamily="34" charset="0"/>
              <a:buChar char="•"/>
              <a:defRPr/>
            </a:pPr>
            <a:r>
              <a:rPr lang="en-US" sz="2000" dirty="0" smtClean="0"/>
              <a:t>Accountable Fissile</a:t>
            </a:r>
          </a:p>
          <a:p>
            <a:pPr lvl="2" fontAlgn="auto">
              <a:spcAft>
                <a:spcPts val="0"/>
              </a:spcAft>
              <a:buFont typeface="Arial" panose="020B0604020202020204" pitchFamily="34" charset="0"/>
              <a:buChar char="•"/>
              <a:defRPr/>
            </a:pP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pic>
        <p:nvPicPr>
          <p:cNvPr id="6" name="Picture 5"/>
          <p:cNvPicPr>
            <a:picLocks noChangeAspect="1"/>
          </p:cNvPicPr>
          <p:nvPr/>
        </p:nvPicPr>
        <p:blipFill>
          <a:blip r:embed="rId3"/>
          <a:stretch>
            <a:fillRect/>
          </a:stretch>
        </p:blipFill>
        <p:spPr>
          <a:xfrm>
            <a:off x="3629025" y="2133600"/>
            <a:ext cx="5210175" cy="3491714"/>
          </a:xfrm>
          <a:prstGeom prst="rect">
            <a:avLst/>
          </a:prstGeom>
        </p:spPr>
      </p:pic>
      <p:sp>
        <p:nvSpPr>
          <p:cNvPr id="7"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9995 Background</a:t>
            </a:r>
            <a:endParaRPr lang="en-US" dirty="0"/>
          </a:p>
        </p:txBody>
      </p:sp>
    </p:spTree>
    <p:extLst>
      <p:ext uri="{BB962C8B-B14F-4D97-AF65-F5344CB8AC3E}">
        <p14:creationId xmlns:p14="http://schemas.microsoft.com/office/powerpoint/2010/main" val="26175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7</a:t>
            </a:fld>
            <a:endParaRPr lang="en-US" dirty="0"/>
          </a:p>
        </p:txBody>
      </p:sp>
      <p:sp>
        <p:nvSpPr>
          <p:cNvPr id="4"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fontAlgn="auto">
              <a:spcAft>
                <a:spcPts val="0"/>
              </a:spcAft>
              <a:buFont typeface="Arial" panose="020B0604020202020204" pitchFamily="34" charset="0"/>
              <a:buChar char="•"/>
              <a:defRPr/>
            </a:pP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6" name="Content Placeholder 10"/>
          <p:cNvSpPr txBox="1">
            <a:spLocks/>
          </p:cNvSpPr>
          <p:nvPr/>
        </p:nvSpPr>
        <p:spPr>
          <a:xfrm>
            <a:off x="530314" y="1008185"/>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9995 is split into the following areas:</a:t>
            </a:r>
          </a:p>
          <a:p>
            <a:pPr lvl="1" fontAlgn="auto">
              <a:spcAft>
                <a:spcPts val="0"/>
              </a:spcAft>
              <a:buFont typeface="Arial" panose="020B0604020202020204" pitchFamily="34" charset="0"/>
              <a:buChar char="•"/>
              <a:defRPr/>
            </a:pPr>
            <a:r>
              <a:rPr lang="en-US" dirty="0" smtClean="0"/>
              <a:t>Uranium Area</a:t>
            </a:r>
          </a:p>
          <a:p>
            <a:pPr lvl="1" fontAlgn="auto">
              <a:spcAft>
                <a:spcPts val="0"/>
              </a:spcAft>
              <a:buFont typeface="Arial" panose="020B0604020202020204" pitchFamily="34" charset="0"/>
              <a:buChar char="•"/>
              <a:defRPr/>
            </a:pPr>
            <a:r>
              <a:rPr lang="en-US" dirty="0" smtClean="0"/>
              <a:t>Storage</a:t>
            </a:r>
          </a:p>
          <a:p>
            <a:pPr lvl="1" fontAlgn="auto">
              <a:spcAft>
                <a:spcPts val="0"/>
              </a:spcAft>
              <a:buFont typeface="Arial" panose="020B0604020202020204" pitchFamily="34" charset="0"/>
              <a:buChar char="•"/>
              <a:defRPr/>
            </a:pPr>
            <a:r>
              <a:rPr lang="en-US" dirty="0" smtClean="0"/>
              <a:t>Balance of building</a:t>
            </a:r>
          </a:p>
          <a:p>
            <a:pPr fontAlgn="auto">
              <a:spcAft>
                <a:spcPts val="0"/>
              </a:spcAft>
              <a:buFont typeface="Arial" panose="020B0604020202020204" pitchFamily="34" charset="0"/>
              <a:buChar char="•"/>
              <a:defRPr/>
            </a:pPr>
            <a:r>
              <a:rPr lang="en-US" dirty="0" smtClean="0"/>
              <a:t>Each area has a NCS evaluation</a:t>
            </a:r>
          </a:p>
          <a:p>
            <a:pPr lvl="2" fontAlgn="auto">
              <a:spcAft>
                <a:spcPts val="0"/>
              </a:spcAft>
              <a:buFont typeface="Arial" panose="020B0604020202020204" pitchFamily="34" charset="0"/>
              <a:buChar char="•"/>
              <a:defRPr/>
            </a:pP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7"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9995 Background</a:t>
            </a:r>
            <a:endParaRPr lang="en-US" dirty="0"/>
          </a:p>
        </p:txBody>
      </p:sp>
      <p:pic>
        <p:nvPicPr>
          <p:cNvPr id="3" name="Picture 2"/>
          <p:cNvPicPr>
            <a:picLocks noChangeAspect="1"/>
          </p:cNvPicPr>
          <p:nvPr/>
        </p:nvPicPr>
        <p:blipFill>
          <a:blip r:embed="rId3"/>
          <a:stretch>
            <a:fillRect/>
          </a:stretch>
        </p:blipFill>
        <p:spPr>
          <a:xfrm>
            <a:off x="1981200" y="2819400"/>
            <a:ext cx="4889578" cy="3114431"/>
          </a:xfrm>
          <a:prstGeom prst="rect">
            <a:avLst/>
          </a:prstGeom>
        </p:spPr>
      </p:pic>
    </p:spTree>
    <p:extLst>
      <p:ext uri="{BB962C8B-B14F-4D97-AF65-F5344CB8AC3E}">
        <p14:creationId xmlns:p14="http://schemas.microsoft.com/office/powerpoint/2010/main" val="52576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8</a:t>
            </a:fld>
            <a:endParaRPr lang="en-US" dirty="0"/>
          </a:p>
        </p:txBody>
      </p:sp>
      <p:sp>
        <p:nvSpPr>
          <p:cNvPr id="3" name="Content Placeholder 10"/>
          <p:cNvSpPr txBox="1">
            <a:spLocks/>
          </p:cNvSpPr>
          <p:nvPr/>
        </p:nvSpPr>
        <p:spPr>
          <a:xfrm>
            <a:off x="248960" y="990600"/>
            <a:ext cx="8514040" cy="5105400"/>
          </a:xfrm>
          <a:prstGeom prst="rect">
            <a:avLst/>
          </a:prstGeom>
        </p:spPr>
        <p:txBody>
          <a:bodyPr rtlCol="0">
            <a:normAutofit/>
          </a:bodyPr>
          <a:lst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sz="2400" dirty="0" smtClean="0"/>
              <a:t>Process that was being conducted</a:t>
            </a:r>
          </a:p>
          <a:p>
            <a:pPr lvl="1" fontAlgn="auto">
              <a:spcAft>
                <a:spcPts val="0"/>
              </a:spcAft>
              <a:buFont typeface="Arial" panose="020B0604020202020204" pitchFamily="34" charset="0"/>
              <a:buChar char="•"/>
              <a:defRPr/>
            </a:pPr>
            <a:endParaRPr lang="en-US" dirty="0" smtClean="0"/>
          </a:p>
          <a:p>
            <a:pPr lvl="1" fontAlgn="auto">
              <a:spcAft>
                <a:spcPts val="0"/>
              </a:spcAft>
              <a:buFont typeface="Arial" panose="020B0604020202020204" pitchFamily="34" charset="0"/>
              <a:buChar char="•"/>
              <a:defRPr/>
            </a:pPr>
            <a:r>
              <a:rPr lang="en-US" dirty="0" smtClean="0"/>
              <a:t>“Non-uranium” sample salvaging per procedure</a:t>
            </a:r>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r>
              <a:rPr lang="en-US" dirty="0" smtClean="0"/>
              <a:t>Procedure allowed non-uranium samples to be bulked with no checks</a:t>
            </a:r>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r>
              <a:rPr lang="en-US" dirty="0" smtClean="0"/>
              <a:t>Non-accountable (per NMC&amp;A) samples were being treated as non-fissile</a:t>
            </a:r>
          </a:p>
          <a:p>
            <a:pPr lvl="1" fontAlgn="auto">
              <a:spcAft>
                <a:spcPts val="0"/>
              </a:spcAft>
              <a:buFont typeface="Arial" panose="020B0604020202020204" pitchFamily="34" charset="0"/>
              <a:buChar char="•"/>
              <a:defRPr/>
            </a:pPr>
            <a:endParaRPr lang="en-US" dirty="0" smtClean="0"/>
          </a:p>
          <a:p>
            <a:pPr lvl="1" fontAlgn="auto">
              <a:spcAft>
                <a:spcPts val="0"/>
              </a:spcAft>
              <a:buFont typeface="Arial" panose="020B0604020202020204" pitchFamily="34" charset="0"/>
              <a:buChar char="•"/>
              <a:defRPr/>
            </a:pPr>
            <a:r>
              <a:rPr lang="en-US" dirty="0" smtClean="0"/>
              <a:t>Release limits from the other nuclear facilities for solution has recently been changed from 400-ppm </a:t>
            </a:r>
            <a:r>
              <a:rPr lang="en-US" baseline="30000" dirty="0" smtClean="0"/>
              <a:t>235</a:t>
            </a:r>
            <a:r>
              <a:rPr lang="en-US" dirty="0" smtClean="0"/>
              <a:t>U to 1300-ppm </a:t>
            </a:r>
            <a:r>
              <a:rPr lang="en-US" baseline="30000" dirty="0" smtClean="0"/>
              <a:t>235</a:t>
            </a:r>
            <a:r>
              <a:rPr lang="en-US" dirty="0" smtClean="0"/>
              <a:t>U</a:t>
            </a:r>
          </a:p>
          <a:p>
            <a:pPr lvl="1" fontAlgn="auto">
              <a:spcAft>
                <a:spcPts val="0"/>
              </a:spcAft>
              <a:buFont typeface="Arial" panose="020B0604020202020204" pitchFamily="34" charset="0"/>
              <a:buChar char="•"/>
              <a:defRPr/>
            </a:pPr>
            <a:endParaRPr lang="en-US" dirty="0"/>
          </a:p>
          <a:p>
            <a:pPr marL="285750" lvl="1" indent="0" fontAlgn="auto">
              <a:spcAft>
                <a:spcPts val="0"/>
              </a:spcAft>
              <a:buNone/>
              <a:defRPr/>
            </a:pPr>
            <a:endParaRPr lang="en-US" dirty="0" smtClean="0"/>
          </a:p>
          <a:p>
            <a:pPr lvl="1" fontAlgn="auto">
              <a:spcAft>
                <a:spcPts val="0"/>
              </a:spcAft>
              <a:buFont typeface="Arial" panose="020B0604020202020204" pitchFamily="34" charset="0"/>
              <a:buChar char="•"/>
              <a:defRPr/>
            </a:pPr>
            <a:endParaRPr lang="en-US" sz="1600" dirty="0" smtClean="0"/>
          </a:p>
          <a:p>
            <a:pPr marL="571500" lvl="2" indent="0" fontAlgn="auto">
              <a:spcAft>
                <a:spcPts val="0"/>
              </a:spcAft>
              <a:buNone/>
              <a:defRPr/>
            </a:pPr>
            <a:r>
              <a:rPr lang="en-US" sz="1800" dirty="0" smtClean="0"/>
              <a:t/>
            </a:r>
            <a:br>
              <a:rPr lang="en-US" sz="1800" dirty="0" smtClean="0"/>
            </a:br>
            <a:endParaRPr lang="en-US" sz="1800" dirty="0" smtClean="0"/>
          </a:p>
          <a:p>
            <a:pPr marL="0" indent="0" fontAlgn="auto">
              <a:spcAft>
                <a:spcPts val="0"/>
              </a:spcAft>
              <a:buFont typeface="Arial" charset="0"/>
              <a:buNone/>
              <a:defRPr/>
            </a:pPr>
            <a:endParaRPr lang="en-US" dirty="0" smtClean="0"/>
          </a:p>
          <a:p>
            <a:pPr marL="0" indent="0" fontAlgn="auto">
              <a:spcAft>
                <a:spcPts val="0"/>
              </a:spcAft>
              <a:buNone/>
              <a:defRPr/>
            </a:pPr>
            <a:endParaRPr lang="en-US" dirty="0"/>
          </a:p>
        </p:txBody>
      </p:sp>
      <p:sp>
        <p:nvSpPr>
          <p:cNvPr id="5"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The Event</a:t>
            </a:r>
            <a:endParaRPr lang="en-US" dirty="0"/>
          </a:p>
        </p:txBody>
      </p:sp>
    </p:spTree>
    <p:extLst>
      <p:ext uri="{BB962C8B-B14F-4D97-AF65-F5344CB8AC3E}">
        <p14:creationId xmlns:p14="http://schemas.microsoft.com/office/powerpoint/2010/main" val="44609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820FF5-620D-45C0-8177-A68AAE615B0A}" type="slidenum">
              <a:rPr lang="en-US" smtClean="0"/>
              <a:pPr>
                <a:defRPr/>
              </a:pPr>
              <a:t>9</a:t>
            </a:fld>
            <a:endParaRPr lang="en-US" dirty="0"/>
          </a:p>
        </p:txBody>
      </p:sp>
      <p:sp>
        <p:nvSpPr>
          <p:cNvPr id="3" name="Rectangle 2"/>
          <p:cNvSpPr/>
          <p:nvPr/>
        </p:nvSpPr>
        <p:spPr>
          <a:xfrm>
            <a:off x="2667000" y="984588"/>
            <a:ext cx="3698448" cy="369332"/>
          </a:xfrm>
          <a:prstGeom prst="rect">
            <a:avLst/>
          </a:prstGeom>
        </p:spPr>
        <p:txBody>
          <a:bodyPr wrap="none">
            <a:spAutoFit/>
          </a:bodyPr>
          <a:lstStyle/>
          <a:p>
            <a:r>
              <a:rPr lang="en-US" dirty="0" smtClean="0"/>
              <a:t>Non-Accountable Sample Process</a:t>
            </a:r>
            <a:endParaRPr lang="en-US" dirty="0"/>
          </a:p>
        </p:txBody>
      </p:sp>
      <p:pic>
        <p:nvPicPr>
          <p:cNvPr id="6" name="Picture 5"/>
          <p:cNvPicPr>
            <a:picLocks noChangeAspect="1"/>
          </p:cNvPicPr>
          <p:nvPr/>
        </p:nvPicPr>
        <p:blipFill>
          <a:blip r:embed="rId3"/>
          <a:stretch>
            <a:fillRect/>
          </a:stretch>
        </p:blipFill>
        <p:spPr>
          <a:xfrm>
            <a:off x="795337" y="1447800"/>
            <a:ext cx="7553325" cy="4724400"/>
          </a:xfrm>
          <a:prstGeom prst="rect">
            <a:avLst/>
          </a:prstGeom>
        </p:spPr>
      </p:pic>
      <p:sp>
        <p:nvSpPr>
          <p:cNvPr id="7" name="Title 4"/>
          <p:cNvSpPr txBox="1">
            <a:spLocks/>
          </p:cNvSpPr>
          <p:nvPr/>
        </p:nvSpPr>
        <p:spPr>
          <a:xfrm>
            <a:off x="304800" y="304800"/>
            <a:ext cx="8534400" cy="593725"/>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r>
              <a:rPr lang="en-US" dirty="0" smtClean="0"/>
              <a:t>The Event</a:t>
            </a:r>
            <a:endParaRPr lang="en-US" dirty="0"/>
          </a:p>
        </p:txBody>
      </p:sp>
    </p:spTree>
    <p:extLst>
      <p:ext uri="{BB962C8B-B14F-4D97-AF65-F5344CB8AC3E}">
        <p14:creationId xmlns:p14="http://schemas.microsoft.com/office/powerpoint/2010/main" val="3071662778"/>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themeOverride>
</file>

<file path=docProps/app.xml><?xml version="1.0" encoding="utf-8"?>
<Properties xmlns="http://schemas.openxmlformats.org/officeDocument/2006/extended-properties" xmlns:vt="http://schemas.openxmlformats.org/officeDocument/2006/docPropsVTypes">
  <Template/>
  <TotalTime>16232</TotalTime>
  <Words>1766</Words>
  <Application>Microsoft Office PowerPoint</Application>
  <PresentationFormat>On-screen Show (4:3)</PresentationFormat>
  <Paragraphs>276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CNS_PPT_Template_INTERNAL_v01</vt:lpstr>
      <vt:lpstr>PowerPoint Presentation</vt:lpstr>
      <vt:lpstr>General Y-12</vt:lpstr>
      <vt:lpstr>General Y-12</vt:lpstr>
      <vt:lpstr>General Y-12</vt:lpstr>
      <vt:lpstr>General Y-12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McGee, Austin S (ASM)</cp:lastModifiedBy>
  <cp:revision>199</cp:revision>
  <cp:lastPrinted>2017-06-08T11:34:04Z</cp:lastPrinted>
  <dcterms:created xsi:type="dcterms:W3CDTF">2014-06-03T17:16:06Z</dcterms:created>
  <dcterms:modified xsi:type="dcterms:W3CDTF">2017-06-08T11:44:18Z</dcterms:modified>
</cp:coreProperties>
</file>