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9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F53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4" d="100"/>
          <a:sy n="94" d="100"/>
        </p:scale>
        <p:origin x="-3690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4D42-8722-4D6E-A469-970886A9C8DC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42805-C2D2-4986-8D5D-8260DF54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3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01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0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45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0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3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7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0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7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9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24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8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62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62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2805-C2D2-4986-8D5D-8260DF549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0C520-724F-4D9A-8C49-CDFE4B1DEC07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76200"/>
            <a:ext cx="457200" cy="365125"/>
          </a:xfrm>
          <a:prstGeom prst="rect">
            <a:avLst/>
          </a:prstGeom>
        </p:spPr>
        <p:txBody>
          <a:bodyPr/>
          <a:lstStyle/>
          <a:p>
            <a:fld id="{397D8949-434E-4A44-AA66-8B512CB52D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0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79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ysClr val="windowText" lastClr="000000"/>
                </a:solidFill>
              </a:defRPr>
            </a:lvl1pPr>
            <a:lvl2pPr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594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024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670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6597134"/>
            <a:ext cx="533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fld id="{59EA98B6-36C8-42EF-A401-C0F5E964426A}" type="slidenum">
              <a:rPr lang="en-US" sz="7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700" b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3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4D4F5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E3039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imbusSad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NimbusSad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imbusSad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NimbusSad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181600"/>
            <a:ext cx="7696200" cy="6858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Mass / Moderator Log Errors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8229600" cy="3810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sz="2000" dirty="0" smtClean="0"/>
              <a:t>Brandon O’Donnell, NCS Engineer, BWXT Nuclear Operations Group - Lynchburg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3915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SFF Control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For a moderation controlled </a:t>
            </a:r>
            <a:r>
              <a:rPr lang="en-US" dirty="0" err="1" smtClean="0"/>
              <a:t>glovebox</a:t>
            </a:r>
            <a:r>
              <a:rPr lang="en-US" dirty="0" smtClean="0"/>
              <a:t>, what really matters?</a:t>
            </a:r>
          </a:p>
          <a:p>
            <a:pPr lvl="1"/>
            <a:r>
              <a:rPr lang="en-US" dirty="0" smtClean="0"/>
              <a:t>Liquids and other materials that intimately mix with the fuel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Operations desire was to track net weight of material being added to or removed from a </a:t>
            </a:r>
            <a:r>
              <a:rPr lang="en-US" dirty="0" err="1" smtClean="0"/>
              <a:t>glovebox</a:t>
            </a:r>
            <a:endParaRPr lang="en-US" dirty="0" smtClean="0"/>
          </a:p>
          <a:p>
            <a:pPr lvl="1"/>
            <a:r>
              <a:rPr lang="en-US" dirty="0" smtClean="0"/>
              <a:t>Requires no knowledge of the uranium or </a:t>
            </a:r>
            <a:r>
              <a:rPr lang="en-US" baseline="30000" dirty="0" smtClean="0"/>
              <a:t>235</a:t>
            </a:r>
            <a:r>
              <a:rPr lang="en-US" dirty="0" smtClean="0"/>
              <a:t>U value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modes of operation defined</a:t>
            </a:r>
          </a:p>
          <a:p>
            <a:pPr lvl="1"/>
            <a:r>
              <a:rPr lang="en-US" dirty="0" smtClean="0"/>
              <a:t>“Fuel operations” = large net mass allowed but no liquids, net mass includes both fuel and non-fuel material that will be blended with fuel material</a:t>
            </a:r>
          </a:p>
          <a:p>
            <a:pPr lvl="1"/>
            <a:r>
              <a:rPr lang="en-US" dirty="0" smtClean="0"/>
              <a:t>“Cleanout operations” = insignificant net mass with liquids allowed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SFF Control Scheme</a:t>
            </a:r>
            <a:endParaRPr lang="en-US" dirty="0"/>
          </a:p>
        </p:txBody>
      </p:sp>
      <p:pic>
        <p:nvPicPr>
          <p:cNvPr id="5" name="Picture 4" descr="fuel_o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066800"/>
            <a:ext cx="4191000" cy="5413997"/>
          </a:xfrm>
          <a:prstGeom prst="rect">
            <a:avLst/>
          </a:prstGeom>
        </p:spPr>
      </p:pic>
      <p:pic>
        <p:nvPicPr>
          <p:cNvPr id="6" name="Picture 5" descr="cleanout_op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066800"/>
            <a:ext cx="4187887" cy="541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SFF Control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Ingress of liquids is limited in two other ways:</a:t>
            </a:r>
          </a:p>
          <a:p>
            <a:endParaRPr lang="en-US" dirty="0" smtClean="0"/>
          </a:p>
          <a:p>
            <a:r>
              <a:rPr lang="en-US" dirty="0" err="1" smtClean="0"/>
              <a:t>Glovebox</a:t>
            </a:r>
            <a:r>
              <a:rPr lang="en-US" dirty="0" smtClean="0"/>
              <a:t> </a:t>
            </a:r>
            <a:r>
              <a:rPr lang="en-US" dirty="0" smtClean="0"/>
              <a:t>integrity</a:t>
            </a:r>
            <a:endParaRPr lang="en-US" dirty="0" smtClean="0"/>
          </a:p>
          <a:p>
            <a:pPr lvl="1"/>
            <a:r>
              <a:rPr lang="en-US" dirty="0" smtClean="0"/>
              <a:t>Passive engineered control</a:t>
            </a:r>
          </a:p>
          <a:p>
            <a:pPr lvl="1"/>
            <a:r>
              <a:rPr lang="en-US" dirty="0" smtClean="0"/>
              <a:t>Maintained through periodic inspections for visible “cracks” in the </a:t>
            </a:r>
            <a:r>
              <a:rPr lang="en-US" dirty="0" err="1" smtClean="0"/>
              <a:t>glovebox</a:t>
            </a:r>
            <a:r>
              <a:rPr lang="en-US" dirty="0" smtClean="0"/>
              <a:t> structure and seals (such as around windows)</a:t>
            </a:r>
          </a:p>
          <a:p>
            <a:pPr lvl="1"/>
            <a:r>
              <a:rPr lang="en-US" dirty="0" smtClean="0"/>
              <a:t>Transparent to the operator, except when performing maintenance activities which may degrade </a:t>
            </a:r>
            <a:r>
              <a:rPr lang="en-US" dirty="0" err="1" smtClean="0"/>
              <a:t>glovebox</a:t>
            </a:r>
            <a:r>
              <a:rPr lang="en-US" dirty="0" smtClean="0"/>
              <a:t> integrity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Prohibition on use of water during fire </a:t>
            </a:r>
            <a:r>
              <a:rPr lang="en-US" dirty="0" smtClean="0"/>
              <a:t>fighting</a:t>
            </a:r>
            <a:endParaRPr lang="en-US" dirty="0" smtClean="0"/>
          </a:p>
          <a:p>
            <a:pPr lvl="1"/>
            <a:r>
              <a:rPr lang="en-US" dirty="0" smtClean="0"/>
              <a:t>Administrative control</a:t>
            </a:r>
          </a:p>
          <a:p>
            <a:pPr lvl="1"/>
            <a:r>
              <a:rPr lang="en-US" dirty="0" smtClean="0"/>
              <a:t>Managed by the Emergency Operations Center (EOC) in the event of a fire</a:t>
            </a:r>
          </a:p>
          <a:p>
            <a:pPr lvl="1"/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Operations need a formalized policy on suspending and restarting fuel operations</a:t>
            </a:r>
          </a:p>
          <a:p>
            <a:endParaRPr lang="en-US" dirty="0" smtClean="0"/>
          </a:p>
          <a:p>
            <a:r>
              <a:rPr lang="en-US" dirty="0" smtClean="0"/>
              <a:t>Complicated control schemes like the use of “tiered” mass / moderator limits need robust operator aides, and training is paramount</a:t>
            </a:r>
          </a:p>
          <a:p>
            <a:endParaRPr lang="en-US" b="1" dirty="0" smtClean="0"/>
          </a:p>
          <a:p>
            <a:r>
              <a:rPr lang="en-US" dirty="0" smtClean="0"/>
              <a:t>All facilities should employ NCS control schemes that leave little room for </a:t>
            </a:r>
            <a:r>
              <a:rPr lang="en-US" dirty="0" smtClean="0"/>
              <a:t>interpretation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Especially true for facilities that routinely go down for extended periods of time or with constantly changing work scopes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How are facilities like the SFF </a:t>
            </a:r>
            <a:r>
              <a:rPr lang="en-US" dirty="0" smtClean="0"/>
              <a:t>handled </a:t>
            </a:r>
            <a:r>
              <a:rPr lang="en-US" dirty="0" smtClean="0"/>
              <a:t>elsewhere?</a:t>
            </a:r>
          </a:p>
          <a:p>
            <a:endParaRPr lang="en-US" dirty="0" smtClean="0"/>
          </a:p>
          <a:p>
            <a:r>
              <a:rPr lang="en-US" dirty="0" smtClean="0"/>
              <a:t>How are others handling control schemes like the “tiered” mass / moderator limits?</a:t>
            </a:r>
          </a:p>
          <a:p>
            <a:endParaRPr lang="en-US" b="1" dirty="0" smtClean="0"/>
          </a:p>
          <a:p>
            <a:r>
              <a:rPr lang="en-US" dirty="0" smtClean="0"/>
              <a:t>How are suspending and restarting fuel operations handled elsewhere?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Routine NCS audit of Specialty Fuels Fabrication (SFF) facility in September, 2015 timeframe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err="1" smtClean="0"/>
              <a:t>gloveboxes</a:t>
            </a:r>
            <a:r>
              <a:rPr lang="en-US" dirty="0" smtClean="0"/>
              <a:t> in SFF facility were authorized to use “tiered” mass / moderator limits</a:t>
            </a:r>
          </a:p>
          <a:p>
            <a:pPr lvl="1"/>
            <a:r>
              <a:rPr lang="en-US" dirty="0" smtClean="0"/>
              <a:t>10 kg </a:t>
            </a:r>
            <a:r>
              <a:rPr lang="en-US" baseline="30000" dirty="0" smtClean="0"/>
              <a:t>235</a:t>
            </a:r>
            <a:r>
              <a:rPr lang="en-US" dirty="0" smtClean="0"/>
              <a:t>U / 597 grams moderating material (H/X of 2), OR</a:t>
            </a:r>
          </a:p>
          <a:p>
            <a:pPr lvl="1"/>
            <a:r>
              <a:rPr lang="en-US" dirty="0" smtClean="0"/>
              <a:t>3.6 kg </a:t>
            </a:r>
            <a:r>
              <a:rPr lang="en-US" baseline="30000" dirty="0" smtClean="0"/>
              <a:t>235</a:t>
            </a:r>
            <a:r>
              <a:rPr lang="en-US" dirty="0" smtClean="0"/>
              <a:t>U / 2,148 grams moderating material (H/X of 20), OR</a:t>
            </a:r>
          </a:p>
          <a:p>
            <a:pPr lvl="1"/>
            <a:r>
              <a:rPr lang="en-US" dirty="0" smtClean="0"/>
              <a:t>350 grams </a:t>
            </a:r>
            <a:r>
              <a:rPr lang="en-US" baseline="30000" dirty="0" smtClean="0"/>
              <a:t>235</a:t>
            </a:r>
            <a:r>
              <a:rPr lang="en-US" dirty="0" smtClean="0"/>
              <a:t>U / no restriction on mass of moderating material</a:t>
            </a:r>
          </a:p>
          <a:p>
            <a:endParaRPr lang="en-US" dirty="0" smtClean="0"/>
          </a:p>
          <a:p>
            <a:r>
              <a:rPr lang="en-US" dirty="0" smtClean="0"/>
              <a:t>Audit of mass / moderator log entries revealed multiple violations of the moderator mass limit in a specific </a:t>
            </a:r>
            <a:r>
              <a:rPr lang="en-US" dirty="0" err="1" smtClean="0"/>
              <a:t>boxline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General purpose use </a:t>
            </a:r>
            <a:r>
              <a:rPr lang="en-US" dirty="0" err="1" smtClean="0"/>
              <a:t>glovebox</a:t>
            </a:r>
            <a:r>
              <a:rPr lang="en-US" dirty="0" smtClean="0"/>
              <a:t> used for operations involving Advanced Gas Reactor (AGR) fuel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WS 2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228" y="2108002"/>
            <a:ext cx="5623972" cy="406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 smtClean="0"/>
              <a:t>Operations in the SFF facility utilizing mass / moderator limits were immediately suspended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Critique meeting was held with operators, operations management, and NCS</a:t>
            </a:r>
          </a:p>
          <a:p>
            <a:endParaRPr lang="en-US" dirty="0" smtClean="0"/>
          </a:p>
          <a:p>
            <a:r>
              <a:rPr lang="en-US" dirty="0" smtClean="0"/>
              <a:t>Initially believed that these were simply bookkeeping errors</a:t>
            </a:r>
          </a:p>
          <a:p>
            <a:pPr lvl="1"/>
            <a:r>
              <a:rPr lang="en-US" dirty="0" smtClean="0"/>
              <a:t>Determined during critique meeting that these may not have been bookkeeping errors, but rather actual limit violations</a:t>
            </a:r>
          </a:p>
          <a:p>
            <a:endParaRPr lang="en-US" dirty="0" smtClean="0"/>
          </a:p>
          <a:p>
            <a:r>
              <a:rPr lang="en-US" dirty="0" smtClean="0"/>
              <a:t>Condition was reported to the Nuclear Regulatory Commission (NRC)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b="1" dirty="0" smtClean="0"/>
              <a:t>Discovered during critique meeting that operator understanding was they needed to adhere to the mass limit or the moderation limit, but not both</a:t>
            </a:r>
          </a:p>
          <a:p>
            <a:endParaRPr lang="en-US" b="1" dirty="0" smtClean="0"/>
          </a:p>
          <a:p>
            <a:r>
              <a:rPr lang="en-US" dirty="0" smtClean="0"/>
              <a:t>Extent of condition review revealed similar issues with another </a:t>
            </a:r>
            <a:r>
              <a:rPr lang="en-US" dirty="0" err="1" smtClean="0"/>
              <a:t>glovebox</a:t>
            </a:r>
            <a:r>
              <a:rPr lang="en-US" dirty="0" smtClean="0"/>
              <a:t> in the SFF facility</a:t>
            </a:r>
          </a:p>
          <a:p>
            <a:endParaRPr lang="en-US" dirty="0" smtClean="0"/>
          </a:p>
          <a:p>
            <a:r>
              <a:rPr lang="en-US" dirty="0" smtClean="0"/>
              <a:t>Activities in non-SFF areas utilizing mass / moderator limits were temporarily suspended</a:t>
            </a:r>
          </a:p>
          <a:p>
            <a:pPr lvl="1"/>
            <a:r>
              <a:rPr lang="en-US" dirty="0" smtClean="0"/>
              <a:t>Logs reviewed for accuracy – some issues identified, but none rising to the level of additional NRC reporting</a:t>
            </a:r>
          </a:p>
          <a:p>
            <a:pPr lvl="1"/>
            <a:r>
              <a:rPr lang="en-US" dirty="0" smtClean="0"/>
              <a:t>Operators required to demonstrate understanding of NCS limits through training and testing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SFF facility is unique to other areas</a:t>
            </a:r>
          </a:p>
          <a:p>
            <a:pPr lvl="1"/>
            <a:r>
              <a:rPr lang="en-US" dirty="0" smtClean="0"/>
              <a:t>Routinely goes down for extended periods of time (months to years) depending on available work</a:t>
            </a:r>
          </a:p>
          <a:p>
            <a:pPr lvl="1"/>
            <a:r>
              <a:rPr lang="en-US" dirty="0" smtClean="0"/>
              <a:t>Work scopes are constantly changing</a:t>
            </a:r>
          </a:p>
          <a:p>
            <a:pPr lvl="1"/>
            <a:r>
              <a:rPr lang="en-US" dirty="0" smtClean="0"/>
              <a:t>Other plant areas operate with considerably more continuity</a:t>
            </a:r>
          </a:p>
          <a:p>
            <a:endParaRPr lang="en-US" b="1" dirty="0" smtClean="0"/>
          </a:p>
          <a:p>
            <a:r>
              <a:rPr lang="en-US" dirty="0" smtClean="0"/>
              <a:t>The application of mass / moderator limits requires tracking two parameters simultaneously to ensure compliance</a:t>
            </a:r>
          </a:p>
          <a:p>
            <a:pPr lvl="1"/>
            <a:r>
              <a:rPr lang="en-US" dirty="0" smtClean="0"/>
              <a:t>Operator training is paramount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 the time, paper logs were being used</a:t>
            </a:r>
          </a:p>
          <a:p>
            <a:pPr lvl="1"/>
            <a:r>
              <a:rPr lang="en-US" dirty="0" smtClean="0"/>
              <a:t>The “addition / removal” math is a manual process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 smtClean="0"/>
              <a:t>Paper log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609600" y="1787311"/>
            <a:ext cx="8001000" cy="4232489"/>
            <a:chOff x="0" y="457200"/>
            <a:chExt cx="6049963" cy="3200400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 b="40671"/>
            <a:stretch>
              <a:fillRect/>
            </a:stretch>
          </p:blipFill>
          <p:spPr bwMode="auto">
            <a:xfrm>
              <a:off x="0" y="457200"/>
              <a:ext cx="6049963" cy="3200400"/>
            </a:xfrm>
            <a:prstGeom prst="rect">
              <a:avLst/>
            </a:prstGeom>
            <a:noFill/>
          </p:spPr>
        </p:pic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2351088" y="3105150"/>
              <a:ext cx="1924050" cy="398463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en-US" dirty="0" smtClean="0"/>
              <a:t>At the time, there was no division-wide policy on suspending and restarting fuel operations, so one was created</a:t>
            </a:r>
          </a:p>
          <a:p>
            <a:pPr lvl="1"/>
            <a:r>
              <a:rPr lang="en-US" dirty="0" smtClean="0"/>
              <a:t>Any operation shutdown for more than 6 months has to be formally removed from service</a:t>
            </a:r>
          </a:p>
          <a:p>
            <a:pPr lvl="1"/>
            <a:r>
              <a:rPr lang="en-US" dirty="0" smtClean="0"/>
              <a:t>Restart of such operations require Change Review Board review and approval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Automated computer based mass / moderator logs implemented in the place of manual paper logs</a:t>
            </a:r>
          </a:p>
          <a:p>
            <a:pPr lvl="1"/>
            <a:r>
              <a:rPr lang="en-US" dirty="0" smtClean="0"/>
              <a:t>Developed by process engineering and goes through layers of safety and QA review</a:t>
            </a:r>
          </a:p>
          <a:p>
            <a:pPr lvl="1"/>
            <a:r>
              <a:rPr lang="en-US" dirty="0" smtClean="0"/>
              <a:t>“Addition / removal” math is done automatically</a:t>
            </a:r>
          </a:p>
          <a:p>
            <a:pPr lvl="1"/>
            <a:r>
              <a:rPr lang="en-US" dirty="0" smtClean="0"/>
              <a:t>Provide visual warnings if an operator attempts to add material that would result in violation of a limit 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Areas using mass / moderator logs developed and implemented area specific procedures that provide detailed instructions on the use of mass / moderator </a:t>
            </a:r>
            <a:r>
              <a:rPr lang="en-US" dirty="0" smtClean="0"/>
              <a:t>logs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is used in conjunction with the automated computer based mass / moderator logs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use of “tiered” mass / moderator limits in the SFF facility was </a:t>
            </a:r>
            <a:r>
              <a:rPr lang="en-US" dirty="0" smtClean="0"/>
              <a:t>eliminated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Control scheme developed to meet production needs while being as “operator friendly” as possible</a:t>
            </a:r>
          </a:p>
          <a:p>
            <a:pPr lvl="1"/>
            <a:r>
              <a:rPr lang="en-US" dirty="0" smtClean="0"/>
              <a:t>Operators, process engineers, and management involved every step of the way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WXT Custom Colors">
      <a:dk1>
        <a:srgbClr val="4D4F53"/>
      </a:dk1>
      <a:lt1>
        <a:srgbClr val="FFFFFF"/>
      </a:lt1>
      <a:dk2>
        <a:srgbClr val="9E3039"/>
      </a:dk2>
      <a:lt2>
        <a:srgbClr val="FFFFFF"/>
      </a:lt2>
      <a:accent1>
        <a:srgbClr val="9E3039"/>
      </a:accent1>
      <a:accent2>
        <a:srgbClr val="4D4F53"/>
      </a:accent2>
      <a:accent3>
        <a:srgbClr val="4BACC6"/>
      </a:accent3>
      <a:accent4>
        <a:srgbClr val="DCC8B4"/>
      </a:accent4>
      <a:accent5>
        <a:srgbClr val="395D6B"/>
      </a:accent5>
      <a:accent6>
        <a:srgbClr val="C49100"/>
      </a:accent6>
      <a:hlink>
        <a:srgbClr val="76232A"/>
      </a:hlink>
      <a:folHlink>
        <a:srgbClr val="4C3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834</Words>
  <Application>Microsoft Office PowerPoint</Application>
  <PresentationFormat>On-screen Show (4:3)</PresentationFormat>
  <Paragraphs>122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Mass / Moderator Log Errors</vt:lpstr>
      <vt:lpstr>Background</vt:lpstr>
      <vt:lpstr>Background</vt:lpstr>
      <vt:lpstr>Background</vt:lpstr>
      <vt:lpstr>Background</vt:lpstr>
      <vt:lpstr>Underlying Issues</vt:lpstr>
      <vt:lpstr>Underlying Issues</vt:lpstr>
      <vt:lpstr>Corrective Actions</vt:lpstr>
      <vt:lpstr>Corrective Actions</vt:lpstr>
      <vt:lpstr>SFF Control Scheme</vt:lpstr>
      <vt:lpstr>SFF Control Scheme</vt:lpstr>
      <vt:lpstr>SFF Control Scheme</vt:lpstr>
      <vt:lpstr>Key Lessons Learned</vt:lpstr>
      <vt:lpstr>Audience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2017-05-03T17:50:54Z</dcterms:created>
  <dcterms:modified xsi:type="dcterms:W3CDTF">2017-05-04T18:55:55Z</dcterms:modified>
</cp:coreProperties>
</file>