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13"/>
  </p:notesMasterIdLst>
  <p:handoutMasterIdLst>
    <p:handoutMasterId r:id="rId14"/>
  </p:handoutMasterIdLst>
  <p:sldIdLst>
    <p:sldId id="260" r:id="rId2"/>
    <p:sldId id="257" r:id="rId3"/>
    <p:sldId id="263" r:id="rId4"/>
    <p:sldId id="265" r:id="rId5"/>
    <p:sldId id="267" r:id="rId6"/>
    <p:sldId id="264" r:id="rId7"/>
    <p:sldId id="272" r:id="rId8"/>
    <p:sldId id="271" r:id="rId9"/>
    <p:sldId id="269" r:id="rId10"/>
    <p:sldId id="261" r:id="rId11"/>
    <p:sldId id="2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6CD"/>
    <a:srgbClr val="9D8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86321"/>
  </p:normalViewPr>
  <p:slideViewPr>
    <p:cSldViewPr snapToGrid="0" snapToObjects="1">
      <p:cViewPr>
        <p:scale>
          <a:sx n="150" d="100"/>
          <a:sy n="150" d="100"/>
        </p:scale>
        <p:origin x="-3288" y="-400"/>
      </p:cViewPr>
      <p:guideLst>
        <p:guide orient="horz" pos="2160"/>
        <p:guide pos="2880"/>
      </p:guideLst>
    </p:cSldViewPr>
  </p:slideViewPr>
  <p:notesTextViewPr>
    <p:cViewPr>
      <p:scale>
        <a:sx n="114" d="100"/>
        <a:sy n="114" d="100"/>
      </p:scale>
      <p:origin x="0" y="0"/>
    </p:cViewPr>
  </p:notesTextViewPr>
  <p:notesViewPr>
    <p:cSldViewPr snapToGrid="0" snapToObjects="1">
      <p:cViewPr varScale="1">
        <p:scale>
          <a:sx n="69" d="100"/>
          <a:sy n="69" d="100"/>
        </p:scale>
        <p:origin x="3264"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2E8FA7-2F4C-5D49-9BA4-AF921E49AE74}" type="datetime1">
              <a:rPr lang="en-US" smtClean="0"/>
              <a:pPr/>
              <a:t>6/3/17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337E74-6FDC-BA4C-B798-CEB3174D958C}" type="slidenum">
              <a:rPr lang="en-US" smtClean="0"/>
              <a:pPr/>
              <a:t>‹#›</a:t>
            </a:fld>
            <a:endParaRPr lang="en-US"/>
          </a:p>
        </p:txBody>
      </p:sp>
    </p:spTree>
    <p:extLst>
      <p:ext uri="{BB962C8B-B14F-4D97-AF65-F5344CB8AC3E}">
        <p14:creationId xmlns:p14="http://schemas.microsoft.com/office/powerpoint/2010/main" val="422434989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6B0FB-EA67-3A40-825F-8F252A860502}" type="datetime1">
              <a:rPr lang="en-US" smtClean="0"/>
              <a:pPr/>
              <a:t>6/3/17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C66A3-1D14-8C46-8C0C-97773EFB716B}" type="slidenum">
              <a:rPr lang="en-US" smtClean="0"/>
              <a:pPr/>
              <a:t>‹#›</a:t>
            </a:fld>
            <a:endParaRPr lang="en-US"/>
          </a:p>
        </p:txBody>
      </p:sp>
    </p:spTree>
    <p:extLst>
      <p:ext uri="{BB962C8B-B14F-4D97-AF65-F5344CB8AC3E}">
        <p14:creationId xmlns:p14="http://schemas.microsoft.com/office/powerpoint/2010/main" val="210733337"/>
      </p:ext>
    </p:extLst>
  </p:cSld>
  <p:clrMap bg1="lt1" tx1="dk1" bg2="lt2" tx2="dk2" accent1="accent1" accent2="accent2" accent3="accent3" accent4="accent4" accent5="accent5" accent6="accent6" hlink="hlink" folHlink="folHlink"/>
  <p:hf sldNum="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press</a:t>
            </a:r>
            <a:r>
              <a:rPr lang="is-IS" dirty="0" smtClean="0"/>
              <a:t>… makes it sound significant.</a:t>
            </a:r>
            <a:endParaRPr lang="en-US" dirty="0"/>
          </a:p>
        </p:txBody>
      </p:sp>
      <p:sp>
        <p:nvSpPr>
          <p:cNvPr id="6" name="Header Placeholder 5"/>
          <p:cNvSpPr>
            <a:spLocks noGrp="1"/>
          </p:cNvSpPr>
          <p:nvPr>
            <p:ph type="hd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Reality is pretty boring.</a:t>
            </a:r>
          </a:p>
          <a:p>
            <a:endParaRPr lang="en-US" sz="1600" baseline="0" dirty="0" smtClean="0"/>
          </a:p>
          <a:p>
            <a:r>
              <a:rPr lang="en-US" sz="1600" baseline="0" dirty="0" smtClean="0"/>
              <a:t>Management did a good job in publicly </a:t>
            </a:r>
            <a:r>
              <a:rPr lang="en-US" sz="1600" dirty="0" smtClean="0"/>
              <a:t>recognizing</a:t>
            </a:r>
            <a:r>
              <a:rPr lang="en-US" sz="1600" baseline="0" dirty="0" smtClean="0"/>
              <a:t> her</a:t>
            </a:r>
            <a:r>
              <a:rPr lang="en-US" sz="1600" dirty="0" smtClean="0"/>
              <a:t> for the correct response</a:t>
            </a:r>
            <a:r>
              <a:rPr lang="en-US" sz="1600" baseline="0" dirty="0" smtClean="0"/>
              <a:t> and questioning attitude.</a:t>
            </a:r>
          </a:p>
          <a:p>
            <a:endParaRPr lang="en-US" sz="1600" baseline="0" dirty="0" smtClean="0"/>
          </a:p>
          <a:p>
            <a:r>
              <a:rPr lang="en-US" sz="1600" baseline="0" dirty="0" smtClean="0"/>
              <a:t>But no good deed goes unpunished, so now she is in our NCSE training program.</a:t>
            </a:r>
          </a:p>
        </p:txBody>
      </p:sp>
      <p:sp>
        <p:nvSpPr>
          <p:cNvPr id="6" name="Header Placeholder 5"/>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04538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FMOC was doing measurement activities associated with plugging holes due to equipment removal</a:t>
            </a:r>
            <a:r>
              <a:rPr lang="en-US" baseline="0" dirty="0" smtClean="0"/>
              <a:t> and installation</a:t>
            </a:r>
            <a:r>
              <a:rPr lang="en-US" dirty="0" smtClean="0"/>
              <a:t> and previous asbestos abetment work.</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Neither FMOC or Operations recognized potential issue with blocked access to the area needing to be measured. It was not clear communication about the scope of this activity.</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86555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Missed opportunity</a:t>
            </a:r>
            <a:r>
              <a:rPr lang="en-US" baseline="0" dirty="0" smtClean="0"/>
              <a:t> to identify much earlier. Neither had NCS on their mind, not normally the ones that handled material and just thought it odd but someone must have a reason attitude.</a:t>
            </a:r>
            <a:endParaRPr lang="en-US" dirty="0" smtClean="0"/>
          </a:p>
          <a:p>
            <a:endParaRPr lang="en-US" dirty="0" smtClean="0"/>
          </a:p>
          <a:p>
            <a:r>
              <a:rPr lang="en-US" dirty="0" smtClean="0"/>
              <a:t>D</a:t>
            </a:r>
            <a:r>
              <a:rPr lang="en-US" baseline="0" dirty="0" smtClean="0"/>
              <a:t>uring the noncompliance response process, the o</a:t>
            </a:r>
            <a:r>
              <a:rPr lang="en-US" dirty="0" smtClean="0"/>
              <a:t>perator stated she suspected it was about 2-3</a:t>
            </a:r>
            <a:r>
              <a:rPr lang="en-US" baseline="0" dirty="0" smtClean="0"/>
              <a:t> feet separation but that she just saw it as she came around a corner, knew it was abnormal and there was no reason based on the days planned activities.</a:t>
            </a:r>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6452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Big cabinet (right side of picture) is in front of the area requiring measurement. </a:t>
            </a:r>
          </a:p>
          <a:p>
            <a:endParaRPr lang="en-US" baseline="0" dirty="0" smtClean="0"/>
          </a:p>
          <a:p>
            <a:r>
              <a:rPr lang="en-US" baseline="0" dirty="0" smtClean="0"/>
              <a:t>4 drawer safe (right side of picture) is controlled ≤ NCS threshold mass (≤700 g U-235, etc). It was moved but required ≥6 </a:t>
            </a:r>
            <a:r>
              <a:rPr lang="en-US" baseline="0" dirty="0" err="1" smtClean="0"/>
              <a:t>ft</a:t>
            </a:r>
            <a:r>
              <a:rPr lang="en-US" baseline="0" dirty="0" smtClean="0"/>
              <a:t> spacing from all other fissionable materials.</a:t>
            </a:r>
          </a:p>
          <a:p>
            <a:endParaRPr lang="en-US" baseline="0" dirty="0" smtClean="0"/>
          </a:p>
          <a:p>
            <a:r>
              <a:rPr lang="en-US" baseline="0" dirty="0" smtClean="0"/>
              <a:t>3 safes to left side of bookshelf are the NCS controlled area. Each safe has a specific mass limit (≤500 g U-235, etc) but no spacing requirement, allowance for transient items.</a:t>
            </a:r>
          </a:p>
          <a:p>
            <a:endParaRPr lang="en-US" baseline="0" dirty="0" smtClean="0"/>
          </a:p>
          <a:p>
            <a:r>
              <a:rPr lang="en-US" baseline="0" dirty="0" smtClean="0"/>
              <a:t>There was U, Pu, and Np associated. Translated into U-235 FEM the total mass in the 3 NCS controlled safes and the ≤NCS threshold safe was less than 900 g U-235 FEM.</a:t>
            </a:r>
          </a:p>
          <a:p>
            <a:endParaRPr lang="en-US" baseline="0" dirty="0" smtClean="0"/>
          </a:p>
          <a:p>
            <a:r>
              <a:rPr lang="en-US" baseline="0" dirty="0" smtClean="0"/>
              <a:t>FEM= Fissile Equivalent Mass</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75758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 safe was empty at the time,</a:t>
            </a:r>
            <a:r>
              <a:rPr lang="en-US" baseline="0" dirty="0" smtClean="0"/>
              <a:t> this was not relied on or used for justification of distance.</a:t>
            </a:r>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59363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yellow Rad labels on each drawer as well as the 11x17” NCS posting on top left of picture.</a:t>
            </a:r>
          </a:p>
          <a:p>
            <a:r>
              <a:rPr lang="en-US" baseline="0" dirty="0" smtClean="0"/>
              <a:t>Posting on side of safe to avoid interference when opening.</a:t>
            </a:r>
          </a:p>
          <a:p>
            <a:endParaRPr lang="en-US" baseline="0" dirty="0" smtClean="0"/>
          </a:p>
          <a:p>
            <a:r>
              <a:rPr lang="en-US" baseline="0" dirty="0" smtClean="0"/>
              <a:t>FMOC person stated never noticed Rad markings and NCS posting, or tape on floor. Trained that yellow postings and radiation symbol (trefoil) denote items that should be consulted about before moving/</a:t>
            </a:r>
            <a:r>
              <a:rPr lang="en-US" baseline="0" dirty="0" err="1" smtClean="0"/>
              <a:t>handeling</a:t>
            </a:r>
            <a:r>
              <a:rPr lang="en-US" baseline="0" dirty="0" smtClean="0"/>
              <a:t>/etc.</a:t>
            </a:r>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06601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Two NCSEs responded. Facility</a:t>
            </a:r>
            <a:r>
              <a:rPr lang="en-US" sz="1200" baseline="0" dirty="0" smtClean="0"/>
              <a:t> manager/supervisor/operations, upper management, SFO, etc.</a:t>
            </a:r>
            <a:endParaRPr lang="en-US" sz="1200" dirty="0" smtClean="0"/>
          </a:p>
          <a:p>
            <a:endParaRPr lang="en-US" sz="1200" dirty="0" smtClean="0"/>
          </a:p>
          <a:p>
            <a:r>
              <a:rPr lang="en-US" sz="1200" dirty="0" smtClean="0"/>
              <a:t>No NCS concern decision was based on the real</a:t>
            </a:r>
            <a:r>
              <a:rPr lang="en-US" sz="1200" baseline="0" dirty="0" smtClean="0"/>
              <a:t> </a:t>
            </a:r>
            <a:r>
              <a:rPr lang="en-US" sz="1200" dirty="0" smtClean="0"/>
              <a:t>amount of material, the suspected condition (significant spacing</a:t>
            </a:r>
            <a:r>
              <a:rPr lang="en-US" sz="1200" baseline="0" dirty="0" smtClean="0"/>
              <a:t>, insignificant moderation and lack of geometry)</a:t>
            </a:r>
            <a:r>
              <a:rPr lang="en-US" sz="1200" dirty="0" smtClean="0"/>
              <a:t> and the evaluated upsets.</a:t>
            </a:r>
          </a:p>
          <a:p>
            <a:endParaRPr lang="en-US" dirty="0" smtClean="0"/>
          </a:p>
          <a:p>
            <a:r>
              <a:rPr lang="en-US" dirty="0" smtClean="0"/>
              <a:t>Nearest</a:t>
            </a:r>
            <a:r>
              <a:rPr lang="en-US" baseline="0" dirty="0" smtClean="0"/>
              <a:t> safe empty but not relied on to credit spacing. Smallest</a:t>
            </a:r>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26999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had o</a:t>
            </a:r>
            <a:r>
              <a:rPr lang="en-US" dirty="0" smtClean="0"/>
              <a:t>ver 200 emails in ~3 months</a:t>
            </a:r>
            <a:r>
              <a:rPr lang="en-US" baseline="0" dirty="0" smtClean="0"/>
              <a:t> on this. Management, Operations, etc must have had many more I was not involved with.</a:t>
            </a:r>
          </a:p>
          <a:p>
            <a:endParaRPr lang="en-US" baseline="0" dirty="0" smtClean="0"/>
          </a:p>
          <a:p>
            <a:r>
              <a:rPr lang="en-US" baseline="0" dirty="0" smtClean="0"/>
              <a:t>Had to many meetings. Even pre-meetings for other meetings. </a:t>
            </a:r>
          </a:p>
          <a:p>
            <a:endParaRPr lang="en-US" baseline="0" dirty="0" smtClean="0"/>
          </a:p>
          <a:p>
            <a:r>
              <a:rPr lang="en-US" baseline="0" dirty="0" smtClean="0"/>
              <a:t>Had EA-12 (Office of Nuclear Safety Enforcement) conference calls/emails/communications.</a:t>
            </a:r>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678847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251460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6" descr="SNL_Stacked_White.png"/>
          <p:cNvPicPr>
            <a:picLocks noChangeAspect="1"/>
          </p:cNvPicPr>
          <p:nvPr/>
        </p:nvPicPr>
        <p:blipFill>
          <a:blip r:embed="rId2"/>
          <a:srcRect/>
          <a:stretch>
            <a:fillRect/>
          </a:stretch>
        </p:blipFill>
        <p:spPr bwMode="auto">
          <a:xfrm>
            <a:off x="6934200" y="1008063"/>
            <a:ext cx="1524000" cy="585787"/>
          </a:xfrm>
          <a:prstGeom prst="rect">
            <a:avLst/>
          </a:prstGeom>
          <a:noFill/>
          <a:ln w="9525">
            <a:noFill/>
            <a:miter lim="800000"/>
            <a:headEnd/>
            <a:tailEnd/>
          </a:ln>
        </p:spPr>
      </p:pic>
      <p:pic>
        <p:nvPicPr>
          <p:cNvPr id="11" name="Picture 7" descr="SNL_Motto.png"/>
          <p:cNvPicPr>
            <a:picLocks noChangeAspect="1"/>
          </p:cNvPicPr>
          <p:nvPr/>
        </p:nvPicPr>
        <p:blipFill>
          <a:blip r:embed="rId3"/>
          <a:srcRect/>
          <a:stretch>
            <a:fillRect/>
          </a:stretch>
        </p:blipFill>
        <p:spPr bwMode="auto">
          <a:xfrm>
            <a:off x="1227138" y="1185863"/>
            <a:ext cx="5394325" cy="304800"/>
          </a:xfrm>
          <a:prstGeom prst="rect">
            <a:avLst/>
          </a:prstGeom>
          <a:noFill/>
          <a:ln w="9525">
            <a:noFill/>
            <a:miter lim="800000"/>
            <a:headEnd/>
            <a:tailEnd/>
          </a:ln>
        </p:spPr>
      </p:pic>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userDrawn="1"/>
        </p:nvPicPr>
        <p:blipFill>
          <a:blip r:embed="rId4"/>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2590800"/>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18" name="Rectangle 17"/>
          <p:cNvSpPr/>
          <p:nvPr/>
        </p:nvSpPr>
        <p:spPr>
          <a:xfrm>
            <a:off x="3852060" y="2590800"/>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2590800"/>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4260258"/>
            <a:ext cx="7772400" cy="898198"/>
          </a:xfrm>
        </p:spPr>
        <p:txBody>
          <a:bodyPr/>
          <a:lstStyle>
            <a:lvl1pPr algn="r">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5173652"/>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31" name="Rectangle 4"/>
          <p:cNvSpPr>
            <a:spLocks noGrp="1" noChangeArrowheads="1"/>
          </p:cNvSpPr>
          <p:nvPr>
            <p:ph type="dt" sz="half" idx="2"/>
          </p:nvPr>
        </p:nvSpPr>
        <p:spPr bwMode="auto">
          <a:xfrm>
            <a:off x="109536" y="4197659"/>
            <a:ext cx="931864" cy="28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E3A661A9-AB95-644B-88B2-9DDC7A23F4F4}" type="datetime1">
              <a:rPr lang="en-US" smtClean="0"/>
              <a:pPr/>
              <a:t>6/3/17</a:t>
            </a:fld>
            <a:endParaRPr lang="en-US" dirty="0"/>
          </a:p>
        </p:txBody>
      </p:sp>
      <p:pic>
        <p:nvPicPr>
          <p:cNvPr id="32"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3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0" name="TextBox 19"/>
          <p:cNvSpPr txBox="1"/>
          <p:nvPr userDrawn="1"/>
        </p:nvSpPr>
        <p:spPr>
          <a:xfrm>
            <a:off x="3124199" y="6172200"/>
            <a:ext cx="5655235" cy="276999"/>
          </a:xfrm>
          <a:prstGeom prst="rect">
            <a:avLst/>
          </a:prstGeom>
          <a:noFill/>
        </p:spPr>
        <p:txBody>
          <a:bodyPr wrap="square">
            <a:spAutoFit/>
          </a:bodyPr>
          <a:lstStyle/>
          <a:p>
            <a:r>
              <a:rPr lang="en-US" sz="600" dirty="0" smtClean="0">
                <a:latin typeface="Arial" charset="0"/>
                <a:ea typeface="Arial" charset="0"/>
                <a:cs typeface="Arial" charset="0"/>
              </a:rPr>
              <a:t>Sandia National Laboratories is a </a:t>
            </a:r>
            <a:r>
              <a:rPr lang="en-US" sz="600" dirty="0" err="1" smtClean="0">
                <a:latin typeface="Arial" charset="0"/>
                <a:ea typeface="Arial" charset="0"/>
                <a:cs typeface="Arial" charset="0"/>
              </a:rPr>
              <a:t>multimission</a:t>
            </a:r>
            <a:r>
              <a:rPr lang="en-US" sz="600" dirty="0" smtClean="0">
                <a:latin typeface="Arial" charset="0"/>
                <a:ea typeface="Arial" charset="0"/>
                <a:cs typeface="Arial" charset="0"/>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600" dirty="0">
              <a:latin typeface="Arial" charset="0"/>
              <a:ea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D31639C-5EF8-8C48-833F-078F90087180}" type="datetime1">
              <a:rPr lang="en-US" smtClean="0"/>
              <a:pPr/>
              <a:t>6/3/17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535C3D4-B14E-194D-A22F-ABBD9D7BE7F7}" type="datetime1">
              <a:rPr lang="en-US" smtClean="0"/>
              <a:pPr/>
              <a:t>6/3/17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1CFF6A9-F7ED-464D-9ECE-18CDAAFFF013}" type="datetime1">
              <a:rPr lang="en-US" smtClean="0"/>
              <a:pPr/>
              <a:t>6/3/17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865AE2-28C7-4947-8319-D60EEB07BE79}" type="datetime1">
              <a:rPr lang="en-US" smtClean="0"/>
              <a:pPr/>
              <a:t>6/3/17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B0E4600-0381-4CF3-88F2-7ED7D2E3F9C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6782EBC-51D7-AB40-8702-393A26BF0924}" type="datetime1">
              <a:rPr lang="en-US" smtClean="0"/>
              <a:pPr/>
              <a:t>6/3/17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99A187D-6C3F-6D41-880E-F6B6C4095670}" type="datetime1">
              <a:rPr lang="en-US" smtClean="0"/>
              <a:pPr/>
              <a:t>6/3/17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A07F8E1-8F00-1645-9B46-B2F7ACC8F53A}" type="datetime1">
              <a:rPr lang="en-US" smtClean="0"/>
              <a:pPr/>
              <a:t>6/3/17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fld id="{8138B7F0-25BC-B045-8049-7CADA7B3A1D1}" type="datetime1">
              <a:rPr lang="en-US" smtClean="0"/>
              <a:pPr/>
              <a:t>6/3/17</a:t>
            </a:fld>
            <a:endParaRPr lang="en-US"/>
          </a:p>
        </p:txBody>
      </p:sp>
      <p:sp>
        <p:nvSpPr>
          <p:cNvPr id="7" name="Footer Placeholder 6"/>
          <p:cNvSpPr>
            <a:spLocks noGrp="1"/>
          </p:cNvSpPr>
          <p:nvPr>
            <p:ph type="ftr" sz="quarter" idx="11"/>
          </p:nvPr>
        </p:nvSpPr>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676633"/>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18" name="Rectangle 17"/>
          <p:cNvSpPr/>
          <p:nvPr/>
        </p:nvSpPr>
        <p:spPr>
          <a:xfrm>
            <a:off x="3852060" y="1676633"/>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676633"/>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rcRect/>
          <a:stretch>
            <a:fillRect/>
          </a:stretch>
        </p:blipFill>
        <p:spPr bwMode="auto">
          <a:xfrm>
            <a:off x="1227138" y="711359"/>
            <a:ext cx="5394325"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1B799630-9E30-DE4D-BE8D-4E9CA304B925}" type="datetime1">
              <a:rPr lang="en-US" smtClean="0"/>
              <a:pPr/>
              <a:t>6/3/17</a:t>
            </a:fld>
            <a:endParaRPr lang="en-US"/>
          </a:p>
        </p:txBody>
      </p:sp>
      <p:pic>
        <p:nvPicPr>
          <p:cNvPr id="20"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25"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3" name="TextBox 22"/>
          <p:cNvSpPr txBox="1"/>
          <p:nvPr userDrawn="1"/>
        </p:nvSpPr>
        <p:spPr>
          <a:xfrm>
            <a:off x="3124200" y="6172200"/>
            <a:ext cx="5709024" cy="276999"/>
          </a:xfrm>
          <a:prstGeom prst="rect">
            <a:avLst/>
          </a:prstGeom>
          <a:noFill/>
        </p:spPr>
        <p:txBody>
          <a:bodyPr wrap="square">
            <a:spAutoFit/>
          </a:bodyPr>
          <a:lstStyle/>
          <a:p>
            <a:r>
              <a:rPr lang="en-US" sz="600" kern="1200" dirty="0" smtClean="0">
                <a:solidFill>
                  <a:schemeClr val="tx1"/>
                </a:solidFill>
                <a:effectLst/>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00" kern="1200" dirty="0">
              <a:solidFill>
                <a:schemeClr val="tx1"/>
              </a:solidFill>
              <a:effectLst/>
              <a:latin typeface="Arial"/>
              <a:ea typeface="+mn-ea"/>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504244A8-8889-154D-9568-D8C635C53E9B}" type="datetime1">
              <a:rPr lang="en-US" smtClean="0"/>
              <a:pPr/>
              <a:t>6/3/17</a:t>
            </a:fld>
            <a:endParaRPr lang="en-US"/>
          </a:p>
        </p:txBody>
      </p:sp>
      <p:pic>
        <p:nvPicPr>
          <p:cNvPr id="33" name="Picture 8" descr="SNL_color_stack.png"/>
          <p:cNvPicPr>
            <a:picLocks noChangeAspect="1"/>
          </p:cNvPicPr>
          <p:nvPr userDrawn="1"/>
        </p:nvPicPr>
        <p:blipFill>
          <a:blip r:embed="rId5"/>
          <a:srcRect/>
          <a:stretch>
            <a:fillRect/>
          </a:stretch>
        </p:blipFill>
        <p:spPr bwMode="auto">
          <a:xfrm>
            <a:off x="6934201" y="408000"/>
            <a:ext cx="1524000" cy="669011"/>
          </a:xfrm>
          <a:prstGeom prst="rect">
            <a:avLst/>
          </a:prstGeom>
          <a:noFill/>
          <a:ln w="9525">
            <a:noFill/>
            <a:miter lim="800000"/>
            <a:headEnd/>
            <a:tailEnd/>
          </a:ln>
        </p:spPr>
      </p:pic>
      <p:sp>
        <p:nvSpPr>
          <p:cNvPr id="36" name="Rectangle 35"/>
          <p:cNvSpPr/>
          <p:nvPr userDrawn="1"/>
        </p:nvSpPr>
        <p:spPr>
          <a:xfrm>
            <a:off x="0" y="3369731"/>
            <a:ext cx="9144000" cy="397933"/>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 name="Picture 12" descr="NNSAlogo_Black.jpg"/>
          <p:cNvPicPr>
            <a:picLocks noChangeAspect="1"/>
          </p:cNvPicPr>
          <p:nvPr userDrawn="1"/>
        </p:nvPicPr>
        <p:blipFill>
          <a:blip r:embed="rId6"/>
          <a:stretch>
            <a:fillRect/>
          </a:stretch>
        </p:blipFill>
        <p:spPr bwMode="auto">
          <a:xfrm>
            <a:off x="1380066" y="6115572"/>
            <a:ext cx="850737" cy="276233"/>
          </a:xfrm>
          <a:prstGeom prst="rect">
            <a:avLst/>
          </a:prstGeom>
          <a:noFill/>
          <a:ln w="9525">
            <a:noFill/>
            <a:miter lim="800000"/>
            <a:headEnd/>
            <a:tailEnd/>
          </a:ln>
        </p:spPr>
      </p:pic>
      <p:sp>
        <p:nvSpPr>
          <p:cNvPr id="38"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0" name="TextBox 19"/>
          <p:cNvSpPr txBox="1"/>
          <p:nvPr userDrawn="1"/>
        </p:nvSpPr>
        <p:spPr>
          <a:xfrm>
            <a:off x="3124199" y="6172200"/>
            <a:ext cx="5697071"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kumimoji="0" lang="en-US" sz="600" b="0" i="0" u="none" strike="noStrike" kern="1200" cap="none" spc="0" normalizeH="0" baseline="0" noProof="0" dirty="0">
              <a:ln>
                <a:noFill/>
              </a:ln>
              <a:solidFill>
                <a:prstClr val="black"/>
              </a:solidFill>
              <a:effectLst/>
              <a:uLnTx/>
              <a:uFillTx/>
              <a:latin typeface="+mn-lt"/>
              <a:ea typeface="+mn-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3369731"/>
            <a:ext cx="9144000" cy="3089807"/>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30A6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 name="Picture 12" descr="NNSAlogo_Black.jpg"/>
          <p:cNvPicPr>
            <a:picLocks noChangeAspect="1"/>
          </p:cNvPicPr>
          <p:nvPr/>
        </p:nvPicPr>
        <p:blipFill>
          <a:blip r:embed="rId2"/>
          <a:stretch>
            <a:fillRect/>
          </a:stretch>
        </p:blipFill>
        <p:spPr bwMode="auto">
          <a:xfrm>
            <a:off x="1380066" y="6115572"/>
            <a:ext cx="850737" cy="276233"/>
          </a:xfrm>
          <a:prstGeom prst="rect">
            <a:avLst/>
          </a:prstGeom>
          <a:noFill/>
          <a:ln w="9525">
            <a:noFill/>
            <a:miter lim="800000"/>
            <a:headEnd/>
            <a:tailEnd/>
          </a:ln>
        </p:spPr>
      </p:pic>
      <p:pic>
        <p:nvPicPr>
          <p:cNvPr id="16" name="Picture 13" descr="NNSAlogo_Black.jpg"/>
          <p:cNvPicPr>
            <a:picLocks noChangeAspect="1"/>
          </p:cNvPicPr>
          <p:nvPr/>
        </p:nvPicPr>
        <p:blipFill>
          <a:blip r:embed="rId3"/>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userDrawn="1"/>
        </p:nvPicPr>
        <p:blipFill>
          <a:blip r:embed="rId4"/>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5"/>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9522E0D4-989F-3A4B-AA2E-486ADFE0E698}" type="datetime1">
              <a:rPr lang="en-US" smtClean="0"/>
              <a:pPr/>
              <a:t>6/3/17</a:t>
            </a:fld>
            <a:endParaRPr lang="en-US"/>
          </a:p>
        </p:txBody>
      </p:sp>
      <p:pic>
        <p:nvPicPr>
          <p:cNvPr id="33" name="Picture 8" descr="SNL_color_stack.png"/>
          <p:cNvPicPr>
            <a:picLocks noChangeAspect="1"/>
          </p:cNvPicPr>
          <p:nvPr userDrawn="1"/>
        </p:nvPicPr>
        <p:blipFill>
          <a:blip r:embed="rId6"/>
          <a:srcRect/>
          <a:stretch>
            <a:fillRect/>
          </a:stretch>
        </p:blipFill>
        <p:spPr bwMode="auto">
          <a:xfrm>
            <a:off x="6934201" y="408000"/>
            <a:ext cx="1524000" cy="669011"/>
          </a:xfrm>
          <a:prstGeom prst="rect">
            <a:avLst/>
          </a:prstGeom>
          <a:noFill/>
          <a:ln w="9525">
            <a:noFill/>
            <a:miter lim="800000"/>
            <a:headEnd/>
            <a:tailEnd/>
          </a:ln>
        </p:spPr>
      </p:pic>
      <p:sp>
        <p:nvSpPr>
          <p:cNvPr id="20"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4" name="TextBox 23"/>
          <p:cNvSpPr txBox="1"/>
          <p:nvPr userDrawn="1"/>
        </p:nvSpPr>
        <p:spPr>
          <a:xfrm>
            <a:off x="3124199" y="6172200"/>
            <a:ext cx="5703047"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kumimoji="0" lang="en-US" sz="600" b="0" i="0" u="none" strike="noStrike" kern="1200" cap="none" spc="0" normalizeH="0" baseline="0" noProof="0" dirty="0">
              <a:ln>
                <a:noFill/>
              </a:ln>
              <a:solidFill>
                <a:prstClr val="black"/>
              </a:solidFill>
              <a:effectLst/>
              <a:uLnTx/>
              <a:uFillTx/>
              <a:latin typeface="+mn-lt"/>
              <a:ea typeface="+mn-ea"/>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1" y="4040484"/>
            <a:ext cx="2484223"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 y="0"/>
            <a:ext cx="2484223"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8806432"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1" y="989095"/>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65000"/>
                  </a:schemeClr>
                </a:solidFill>
              </a:rPr>
              <a:t>Photos placed in horizontal position </a:t>
            </a:r>
            <a:br>
              <a:rPr lang="en-US" sz="1100" dirty="0" smtClean="0">
                <a:solidFill>
                  <a:schemeClr val="bg1">
                    <a:lumMod val="65000"/>
                  </a:schemeClr>
                </a:solidFill>
              </a:rPr>
            </a:br>
            <a:r>
              <a:rPr lang="en-US" sz="1100" dirty="0" smtClean="0">
                <a:solidFill>
                  <a:schemeClr val="bg1">
                    <a:lumMod val="65000"/>
                  </a:schemeClr>
                </a:solidFill>
              </a:rPr>
              <a:t>with even amount of white space</a:t>
            </a:r>
            <a:br>
              <a:rPr lang="en-US" sz="1100" dirty="0" smtClean="0">
                <a:solidFill>
                  <a:schemeClr val="bg1">
                    <a:lumMod val="65000"/>
                  </a:schemeClr>
                </a:solidFill>
              </a:rPr>
            </a:br>
            <a:r>
              <a:rPr lang="en-US" sz="1100" dirty="0" smtClean="0">
                <a:solidFill>
                  <a:schemeClr val="bg1">
                    <a:lumMod val="65000"/>
                  </a:schemeClr>
                </a:solidFill>
              </a:rPr>
              <a:t> between photos and header</a:t>
            </a:r>
            <a:endParaRPr lang="en-US" sz="1100" dirty="0">
              <a:solidFill>
                <a:schemeClr val="bg1">
                  <a:lumMod val="65000"/>
                </a:schemeClr>
              </a:solidFill>
            </a:endParaRPr>
          </a:p>
        </p:txBody>
      </p:sp>
      <p:sp>
        <p:nvSpPr>
          <p:cNvPr id="2" name="Title 1"/>
          <p:cNvSpPr>
            <a:spLocks noGrp="1"/>
          </p:cNvSpPr>
          <p:nvPr>
            <p:ph type="ctrTitle" hasCustomPrompt="1"/>
          </p:nvPr>
        </p:nvSpPr>
        <p:spPr>
          <a:xfrm>
            <a:off x="2714502" y="1250965"/>
            <a:ext cx="5971187" cy="1233338"/>
          </a:xfrm>
        </p:spPr>
        <p:txBody>
          <a:bodyPr/>
          <a:lstStyle>
            <a:lvl1pPr algn="l">
              <a:lnSpc>
                <a:spcPts val="3800"/>
              </a:lnSpc>
              <a:defRPr baseline="0">
                <a:solidFill>
                  <a:srgbClr val="9D8C78"/>
                </a:solidFill>
              </a:defRPr>
            </a:lvl1pPr>
          </a:lstStyle>
          <a:p>
            <a:r>
              <a:rPr lang="en-US" dirty="0" smtClean="0"/>
              <a:t>SNL’s “Safe” Move Event</a:t>
            </a:r>
            <a:endParaRPr lang="en-US" dirty="0"/>
          </a:p>
        </p:txBody>
      </p:sp>
      <p:sp>
        <p:nvSpPr>
          <p:cNvPr id="3" name="Subtitle 2"/>
          <p:cNvSpPr>
            <a:spLocks noGrp="1"/>
          </p:cNvSpPr>
          <p:nvPr>
            <p:ph type="subTitle" idx="1"/>
          </p:nvPr>
        </p:nvSpPr>
        <p:spPr>
          <a:xfrm>
            <a:off x="2714502" y="2588978"/>
            <a:ext cx="5641337" cy="593737"/>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21" name="Picture 6" descr="SNL_Stacked_White.png"/>
          <p:cNvPicPr>
            <a:picLocks noChangeAspect="1"/>
          </p:cNvPicPr>
          <p:nvPr userDrawn="1"/>
        </p:nvPicPr>
        <p:blipFill>
          <a:blip r:embed="rId2"/>
          <a:srcRect/>
          <a:stretch>
            <a:fillRect/>
          </a:stretch>
        </p:blipFill>
        <p:spPr bwMode="auto">
          <a:xfrm>
            <a:off x="357199" y="4339006"/>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3"/>
          <a:stretch>
            <a:fillRect/>
          </a:stretch>
        </p:blipFill>
        <p:spPr bwMode="auto">
          <a:xfrm>
            <a:off x="298048" y="5157318"/>
            <a:ext cx="970718" cy="1453660"/>
          </a:xfrm>
          <a:prstGeom prst="rect">
            <a:avLst/>
          </a:prstGeom>
          <a:noFill/>
          <a:ln w="9525">
            <a:noFill/>
            <a:miter lim="800000"/>
            <a:headEnd/>
            <a:tailEnd/>
          </a:ln>
        </p:spPr>
      </p:pic>
      <p:pic>
        <p:nvPicPr>
          <p:cNvPr id="27" name="Picture 13" descr="NNSAlogo_Black.jpg"/>
          <p:cNvPicPr>
            <a:picLocks noChangeAspect="1"/>
          </p:cNvPicPr>
          <p:nvPr userDrawn="1"/>
        </p:nvPicPr>
        <p:blipFill>
          <a:blip r:embed="rId4"/>
          <a:srcRect/>
          <a:stretch>
            <a:fillRect/>
          </a:stretch>
        </p:blipFill>
        <p:spPr bwMode="auto">
          <a:xfrm>
            <a:off x="2763683" y="5932869"/>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2714502" y="26517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5B35050C-AFC0-D74A-963F-148736DC45A4}" type="datetime1">
              <a:rPr lang="en-US" smtClean="0"/>
              <a:pPr/>
              <a:t>6/3/17</a:t>
            </a:fld>
            <a:endParaRPr lang="en-US" dirty="0"/>
          </a:p>
        </p:txBody>
      </p:sp>
      <p:sp>
        <p:nvSpPr>
          <p:cNvPr id="20" name="Rectangle 19"/>
          <p:cNvSpPr/>
          <p:nvPr userDrawn="1"/>
        </p:nvSpPr>
        <p:spPr>
          <a:xfrm>
            <a:off x="0" y="2484303"/>
            <a:ext cx="2484222"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25" name="Rectangle 24"/>
          <p:cNvSpPr/>
          <p:nvPr userDrawn="1"/>
        </p:nvSpPr>
        <p:spPr>
          <a:xfrm>
            <a:off x="1472391" y="989095"/>
            <a:ext cx="1011831"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31" name="Rectangle 30"/>
          <p:cNvSpPr/>
          <p:nvPr userDrawn="1"/>
        </p:nvSpPr>
        <p:spPr>
          <a:xfrm>
            <a:off x="8693778"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5"/>
          <a:stretch>
            <a:fillRect/>
          </a:stretch>
        </p:blipFill>
        <p:spPr bwMode="auto">
          <a:xfrm>
            <a:off x="4039700" y="5921220"/>
            <a:ext cx="850737" cy="276233"/>
          </a:xfrm>
          <a:prstGeom prst="rect">
            <a:avLst/>
          </a:prstGeom>
          <a:noFill/>
          <a:ln w="9525">
            <a:noFill/>
            <a:miter lim="800000"/>
            <a:headEnd/>
            <a:tailEnd/>
          </a:ln>
        </p:spPr>
      </p:pic>
      <p:sp>
        <p:nvSpPr>
          <p:cNvPr id="34" name="Rectangle 5"/>
          <p:cNvSpPr>
            <a:spLocks noGrp="1" noChangeArrowheads="1"/>
          </p:cNvSpPr>
          <p:nvPr>
            <p:ph type="ftr" sz="quarter" idx="3"/>
          </p:nvPr>
        </p:nvSpPr>
        <p:spPr bwMode="auto">
          <a:xfrm>
            <a:off x="2708522"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Calibri"/>
                <a:cs typeface="Calibri"/>
              </a:defRPr>
            </a:lvl1pPr>
          </a:lstStyle>
          <a:p>
            <a:endParaRPr lang="en-US" dirty="0"/>
          </a:p>
        </p:txBody>
      </p:sp>
      <p:sp>
        <p:nvSpPr>
          <p:cNvPr id="19" name="TextBox 18"/>
          <p:cNvSpPr txBox="1"/>
          <p:nvPr userDrawn="1"/>
        </p:nvSpPr>
        <p:spPr>
          <a:xfrm>
            <a:off x="3026660" y="6172200"/>
            <a:ext cx="5744882" cy="276999"/>
          </a:xfrm>
          <a:prstGeom prst="rect">
            <a:avLst/>
          </a:prstGeom>
          <a:noFill/>
        </p:spPr>
        <p:txBody>
          <a:bodyPr wrap="square">
            <a:spAutoFit/>
          </a:bodyPr>
          <a:lstStyle/>
          <a:p>
            <a:r>
              <a:rPr lang="en-US" sz="600" kern="1200" dirty="0" smtClean="0">
                <a:solidFill>
                  <a:schemeClr val="tx1"/>
                </a:solidFill>
                <a:effectLst/>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00" kern="1200" dirty="0">
              <a:solidFill>
                <a:schemeClr val="tx1"/>
              </a:solidFill>
              <a:effectLst/>
              <a:latin typeface="+mn-lt"/>
              <a:ea typeface="+mn-ea"/>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4571999" y="0"/>
            <a:ext cx="4572001"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4571999" y="5964768"/>
            <a:ext cx="4572001"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4572001" y="2908379"/>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65000"/>
                  </a:schemeClr>
                </a:solidFill>
              </a:rPr>
              <a:t>Photos placed in horizontal position </a:t>
            </a:r>
            <a:br>
              <a:rPr lang="en-US" sz="1100" dirty="0" smtClean="0">
                <a:solidFill>
                  <a:schemeClr val="bg1">
                    <a:lumMod val="65000"/>
                  </a:schemeClr>
                </a:solidFill>
              </a:rPr>
            </a:br>
            <a:r>
              <a:rPr lang="en-US" sz="1100" dirty="0" smtClean="0">
                <a:solidFill>
                  <a:schemeClr val="bg1">
                    <a:lumMod val="65000"/>
                  </a:schemeClr>
                </a:solidFill>
              </a:rPr>
              <a:t>with even amount of white space</a:t>
            </a:r>
            <a:br>
              <a:rPr lang="en-US" sz="1100" dirty="0" smtClean="0">
                <a:solidFill>
                  <a:schemeClr val="bg1">
                    <a:lumMod val="65000"/>
                  </a:schemeClr>
                </a:solidFill>
              </a:rPr>
            </a:br>
            <a:r>
              <a:rPr lang="en-US" sz="1100" dirty="0" smtClean="0">
                <a:solidFill>
                  <a:schemeClr val="bg1">
                    <a:lumMod val="65000"/>
                  </a:schemeClr>
                </a:solidFill>
              </a:rPr>
              <a:t> between photos and header</a:t>
            </a:r>
            <a:endParaRPr lang="en-US" sz="1100" dirty="0">
              <a:solidFill>
                <a:schemeClr val="bg1">
                  <a:lumMod val="65000"/>
                </a:schemeClr>
              </a:solidFill>
            </a:endParaRPr>
          </a:p>
        </p:txBody>
      </p:sp>
      <p:pic>
        <p:nvPicPr>
          <p:cNvPr id="21" name="Picture 6" descr="SNL_Stacked_White.png"/>
          <p:cNvPicPr>
            <a:picLocks noChangeAspect="1"/>
          </p:cNvPicPr>
          <p:nvPr userDrawn="1"/>
        </p:nvPicPr>
        <p:blipFill>
          <a:blip r:embed="rId2"/>
          <a:srcRect/>
          <a:stretch>
            <a:fillRect/>
          </a:stretch>
        </p:blipFill>
        <p:spPr bwMode="auto">
          <a:xfrm>
            <a:off x="7193248" y="1488545"/>
            <a:ext cx="1524000" cy="585787"/>
          </a:xfrm>
          <a:prstGeom prst="rect">
            <a:avLst/>
          </a:prstGeom>
          <a:noFill/>
          <a:ln w="9525">
            <a:noFill/>
            <a:miter lim="800000"/>
            <a:headEnd/>
            <a:tailEnd/>
          </a:ln>
        </p:spPr>
      </p:pic>
      <p:sp>
        <p:nvSpPr>
          <p:cNvPr id="20" name="Rectangle 19"/>
          <p:cNvSpPr/>
          <p:nvPr userDrawn="1"/>
        </p:nvSpPr>
        <p:spPr>
          <a:xfrm>
            <a:off x="4572000" y="4403587"/>
            <a:ext cx="4572000"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25" name="Rectangle 24"/>
          <p:cNvSpPr/>
          <p:nvPr userDrawn="1"/>
        </p:nvSpPr>
        <p:spPr>
          <a:xfrm>
            <a:off x="6044391" y="2908379"/>
            <a:ext cx="3099609"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13" name="Rectangle 12"/>
          <p:cNvSpPr/>
          <p:nvPr/>
        </p:nvSpPr>
        <p:spPr>
          <a:xfrm rot="10800000">
            <a:off x="112655"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userDrawn="1"/>
        </p:nvSpPr>
        <p:spPr>
          <a:xfrm>
            <a:off x="700353" y="6375406"/>
            <a:ext cx="3761580" cy="461665"/>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effectLst/>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endParaRPr lang="en-US" sz="950" baseline="30000" dirty="0">
              <a:latin typeface="Arial" pitchFamily="-112" charset="0"/>
            </a:endParaRPr>
          </a:p>
        </p:txBody>
      </p:sp>
      <p:sp>
        <p:nvSpPr>
          <p:cNvPr id="2" name="Title 1"/>
          <p:cNvSpPr>
            <a:spLocks noGrp="1"/>
          </p:cNvSpPr>
          <p:nvPr>
            <p:ph type="ctrTitle"/>
          </p:nvPr>
        </p:nvSpPr>
        <p:spPr>
          <a:xfrm>
            <a:off x="672418" y="1250965"/>
            <a:ext cx="3789515" cy="1233338"/>
          </a:xfrm>
        </p:spPr>
        <p:txBody>
          <a:bodyPr/>
          <a:lstStyle>
            <a:lvl1pPr algn="l">
              <a:lnSpc>
                <a:spcPts val="3800"/>
              </a:lnSpc>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2418" y="2588978"/>
            <a:ext cx="3586315" cy="108555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27" name="Picture 13" descr="NNSAlogo_Black.jpg"/>
          <p:cNvPicPr>
            <a:picLocks noChangeAspect="1"/>
          </p:cNvPicPr>
          <p:nvPr userDrawn="1"/>
        </p:nvPicPr>
        <p:blipFill>
          <a:blip r:embed="rId3"/>
          <a:srcRect/>
          <a:stretch>
            <a:fillRect/>
          </a:stretch>
        </p:blipFill>
        <p:spPr bwMode="auto">
          <a:xfrm>
            <a:off x="801957" y="6051407"/>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72418" y="265178"/>
            <a:ext cx="1029382" cy="2851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7D098A99-26EF-B34F-91F8-30EA53688AF7}" type="datetime1">
              <a:rPr lang="en-US" smtClean="0"/>
              <a:pPr/>
              <a:t>6/3/17</a:t>
            </a:fld>
            <a:endParaRPr lang="en-US" dirty="0"/>
          </a:p>
        </p:txBody>
      </p:sp>
      <p:sp>
        <p:nvSpPr>
          <p:cNvPr id="31" name="Rectangle 30"/>
          <p:cNvSpPr/>
          <p:nvPr userDrawn="1"/>
        </p:nvSpPr>
        <p:spPr>
          <a:xfrm rot="10800000">
            <a:off x="1"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4"/>
          <a:stretch>
            <a:fillRect/>
          </a:stretch>
        </p:blipFill>
        <p:spPr bwMode="auto">
          <a:xfrm>
            <a:off x="2077974" y="6039758"/>
            <a:ext cx="850737" cy="276233"/>
          </a:xfrm>
          <a:prstGeom prst="rect">
            <a:avLst/>
          </a:prstGeom>
          <a:noFill/>
          <a:ln w="9525">
            <a:noFill/>
            <a:miter lim="800000"/>
            <a:headEnd/>
            <a:tailEnd/>
          </a:ln>
        </p:spPr>
      </p:pic>
      <p:pic>
        <p:nvPicPr>
          <p:cNvPr id="18" name="Picture 17" descr="SNL_motto_2 lines.png"/>
          <p:cNvPicPr>
            <a:picLocks noChangeAspect="1"/>
          </p:cNvPicPr>
          <p:nvPr userDrawn="1"/>
        </p:nvPicPr>
        <p:blipFill>
          <a:blip r:embed="rId5"/>
          <a:stretch>
            <a:fillRect/>
          </a:stretch>
        </p:blipFill>
        <p:spPr>
          <a:xfrm>
            <a:off x="4995332" y="1586652"/>
            <a:ext cx="1935484" cy="394494"/>
          </a:xfrm>
          <a:prstGeom prst="rect">
            <a:avLst/>
          </a:prstGeom>
        </p:spPr>
      </p:pic>
      <p:sp>
        <p:nvSpPr>
          <p:cNvPr id="19" name="Rectangle 5"/>
          <p:cNvSpPr>
            <a:spLocks noGrp="1" noChangeArrowheads="1"/>
          </p:cNvSpPr>
          <p:nvPr>
            <p:ph type="ftr" sz="quarter" idx="3"/>
          </p:nvPr>
        </p:nvSpPr>
        <p:spPr bwMode="auto">
          <a:xfrm>
            <a:off x="4613597"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Calibri"/>
                <a:cs typeface="Calibri"/>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2300" y="6166934"/>
            <a:ext cx="2133600" cy="476250"/>
          </a:xfrm>
          <a:ln/>
        </p:spPr>
        <p:txBody>
          <a:bodyPr/>
          <a:lstStyle>
            <a:lvl1pPr>
              <a:defRPr>
                <a:latin typeface="Calibri"/>
                <a:cs typeface="Calibri"/>
              </a:defRPr>
            </a:lvl1pPr>
          </a:lstStyle>
          <a:p>
            <a:fld id="{C9CA6C2B-6061-6F46-BF6B-C0454CDDAB35}" type="datetime1">
              <a:rPr lang="en-US" smtClean="0"/>
              <a:pPr/>
              <a:t>6/3/17</a:t>
            </a:fld>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
        <p:nvSpPr>
          <p:cNvPr id="7"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ADE15B5-4D50-754D-8585-236811896E05}" type="datetime1">
              <a:rPr lang="en-US" smtClean="0"/>
              <a:pPr/>
              <a:t>6/3/17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14F66A0-55BE-484A-9667-5C4C7A46FB26}" type="datetime1">
              <a:rPr lang="en-US" smtClean="0"/>
              <a:pPr/>
              <a:t>6/3/17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8" name="Picture 8" descr="SNL_color_stack.png"/>
          <p:cNvPicPr>
            <a:picLocks noChangeAspect="1"/>
          </p:cNvPicPr>
          <p:nvPr/>
        </p:nvPicPr>
        <p:blipFill>
          <a:blip r:embed="rId19"/>
          <a:srcRect/>
          <a:stretch>
            <a:fillRect/>
          </a:stretch>
        </p:blipFill>
        <p:spPr bwMode="auto">
          <a:xfrm>
            <a:off x="8001000" y="228600"/>
            <a:ext cx="936625" cy="411163"/>
          </a:xfrm>
          <a:prstGeom prst="rect">
            <a:avLst/>
          </a:prstGeom>
          <a:noFill/>
          <a:ln w="9525">
            <a:noFill/>
            <a:miter lim="800000"/>
            <a:headEnd/>
            <a:tailEnd/>
          </a:ln>
        </p:spPr>
      </p:pic>
      <p:sp>
        <p:nvSpPr>
          <p:cNvPr id="1029" name="Rectangle 2"/>
          <p:cNvSpPr>
            <a:spLocks noGrp="1" noChangeArrowheads="1"/>
          </p:cNvSpPr>
          <p:nvPr>
            <p:ph type="title"/>
          </p:nvPr>
        </p:nvSpPr>
        <p:spPr bwMode="auto">
          <a:xfrm>
            <a:off x="457200" y="0"/>
            <a:ext cx="82296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30" name="Rectangle 3"/>
          <p:cNvSpPr>
            <a:spLocks noGrp="1" noChangeArrowheads="1"/>
          </p:cNvSpPr>
          <p:nvPr>
            <p:ph type="body" idx="1"/>
          </p:nvPr>
        </p:nvSpPr>
        <p:spPr bwMode="auto">
          <a:xfrm>
            <a:off x="457200" y="1278740"/>
            <a:ext cx="8229600" cy="484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4"/>
          <p:cNvSpPr>
            <a:spLocks noGrp="1" noChangeArrowheads="1"/>
          </p:cNvSpPr>
          <p:nvPr>
            <p:ph type="dt" sz="half" idx="2"/>
          </p:nvPr>
        </p:nvSpPr>
        <p:spPr bwMode="auto">
          <a:xfrm>
            <a:off x="109274" y="6166934"/>
            <a:ext cx="1490926"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cs typeface="Calibri"/>
              </a:defRPr>
            </a:lvl1pPr>
          </a:lstStyle>
          <a:p>
            <a:fld id="{30B37176-1C50-7042-8162-64D2C2671FE5}" type="datetime1">
              <a:rPr lang="en-US" smtClean="0"/>
              <a:pPr/>
              <a:t>6/3/17</a:t>
            </a:fld>
            <a:endParaRPr lang="en-US" dirty="0"/>
          </a:p>
        </p:txBody>
      </p:sp>
      <p:sp>
        <p:nvSpPr>
          <p:cNvPr id="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4" name="Rectangle 6"/>
          <p:cNvSpPr>
            <a:spLocks noGrp="1" noChangeArrowheads="1"/>
          </p:cNvSpPr>
          <p:nvPr>
            <p:ph type="sldNum" sz="quarter" idx="4"/>
          </p:nvPr>
        </p:nvSpPr>
        <p:spPr bwMode="auto">
          <a:xfrm>
            <a:off x="8305800" y="6153150"/>
            <a:ext cx="6096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fld id="{A5E55A7B-7854-E145-92D9-B491DF4BAE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798" r:id="rId2"/>
    <p:sldLayoutId id="2147483796" r:id="rId3"/>
    <p:sldLayoutId id="2147483799" r:id="rId4"/>
    <p:sldLayoutId id="2147483797" r:id="rId5"/>
    <p:sldLayoutId id="2147483800"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hf hdr="0" ftr="0" dt="0"/>
  <p:txStyles>
    <p:title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SNL’s “Safe” Move Event</a:t>
            </a:r>
            <a:endParaRPr lang="en-US" dirty="0"/>
          </a:p>
        </p:txBody>
      </p:sp>
      <p:sp>
        <p:nvSpPr>
          <p:cNvPr id="3" name="Subtitle 2"/>
          <p:cNvSpPr>
            <a:spLocks noGrp="1"/>
          </p:cNvSpPr>
          <p:nvPr>
            <p:ph type="subTitle" idx="1"/>
          </p:nvPr>
        </p:nvSpPr>
        <p:spPr/>
        <p:txBody>
          <a:bodyPr/>
          <a:lstStyle/>
          <a:p>
            <a:r>
              <a:rPr lang="en-US" dirty="0" smtClean="0"/>
              <a:t>Presentation for the NCSD Panel Session</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224" r="32925"/>
          <a:stretch/>
        </p:blipFill>
        <p:spPr>
          <a:xfrm>
            <a:off x="1481328" y="985704"/>
            <a:ext cx="1005840" cy="138386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0680" t="2695" r="20680" b="5515"/>
          <a:stretch/>
        </p:blipFill>
        <p:spPr>
          <a:xfrm>
            <a:off x="0" y="997969"/>
            <a:ext cx="1371600" cy="1371600"/>
          </a:xfrm>
          <a:prstGeom prst="rect">
            <a:avLst/>
          </a:prstGeom>
        </p:spPr>
      </p:pic>
      <p:sp>
        <p:nvSpPr>
          <p:cNvPr id="4" name="TextBox 3"/>
          <p:cNvSpPr txBox="1"/>
          <p:nvPr/>
        </p:nvSpPr>
        <p:spPr>
          <a:xfrm>
            <a:off x="5016500" y="331470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098" t="19236" r="18153" b="8036"/>
          <a:stretch/>
        </p:blipFill>
        <p:spPr>
          <a:xfrm>
            <a:off x="0" y="2484303"/>
            <a:ext cx="2487168" cy="1477818"/>
          </a:xfrm>
          <a:prstGeom prst="rect">
            <a:avLst/>
          </a:prstGeom>
        </p:spPr>
      </p:pic>
    </p:spTree>
    <p:extLst>
      <p:ext uri="{BB962C8B-B14F-4D97-AF65-F5344CB8AC3E}">
        <p14:creationId xmlns:p14="http://schemas.microsoft.com/office/powerpoint/2010/main" val="824164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 response</a:t>
            </a:r>
            <a:endParaRPr lang="en-US" dirty="0"/>
          </a:p>
        </p:txBody>
      </p:sp>
      <p:sp>
        <p:nvSpPr>
          <p:cNvPr id="3" name="Content Placeholder 2"/>
          <p:cNvSpPr>
            <a:spLocks noGrp="1"/>
          </p:cNvSpPr>
          <p:nvPr>
            <p:ph idx="1"/>
          </p:nvPr>
        </p:nvSpPr>
        <p:spPr>
          <a:xfrm>
            <a:off x="457200" y="991675"/>
            <a:ext cx="8229600" cy="4847424"/>
          </a:xfrm>
        </p:spPr>
        <p:txBody>
          <a:bodyPr/>
          <a:lstStyle/>
          <a:p>
            <a:r>
              <a:rPr lang="en-US" sz="3200" dirty="0" smtClean="0"/>
              <a:t>Determined a NCS noncompliance event, ORPS reportable. </a:t>
            </a:r>
          </a:p>
          <a:p>
            <a:pPr lvl="1"/>
            <a:r>
              <a:rPr lang="en-US" sz="2800" dirty="0" smtClean="0"/>
              <a:t>No immediate concern of a criticality event.</a:t>
            </a:r>
          </a:p>
          <a:p>
            <a:pPr lvl="1"/>
            <a:r>
              <a:rPr lang="en-US" sz="2800" dirty="0" smtClean="0"/>
              <a:t>Secured facility – went home for evening</a:t>
            </a:r>
          </a:p>
          <a:p>
            <a:pPr lvl="1"/>
            <a:r>
              <a:rPr lang="en-US" sz="2800" dirty="0" smtClean="0"/>
              <a:t>Committee meeting next morning to decide and approve re-entry plan.</a:t>
            </a:r>
          </a:p>
          <a:p>
            <a:pPr lvl="1"/>
            <a:r>
              <a:rPr lang="en-US" sz="2800" dirty="0" smtClean="0"/>
              <a:t>Re-entry confirmed violation of 6-ft spacing- reduced to 26-in (minimal distance).</a:t>
            </a:r>
          </a:p>
          <a:p>
            <a:pPr lvl="1"/>
            <a:r>
              <a:rPr lang="en-US" sz="2800" dirty="0" smtClean="0"/>
              <a:t>Safe returned to original location.</a:t>
            </a:r>
            <a:endParaRPr lang="en-US" sz="2800" dirty="0"/>
          </a:p>
          <a:p>
            <a:endParaRPr lang="en-US" sz="3200" dirty="0" smtClean="0"/>
          </a:p>
        </p:txBody>
      </p:sp>
      <p:sp>
        <p:nvSpPr>
          <p:cNvPr id="4" name="Slide Number Placeholder 3"/>
          <p:cNvSpPr>
            <a:spLocks noGrp="1"/>
          </p:cNvSpPr>
          <p:nvPr>
            <p:ph type="sldNum" sz="quarter" idx="12"/>
          </p:nvPr>
        </p:nvSpPr>
        <p:spPr/>
        <p:txBody>
          <a:bodyPr/>
          <a:lstStyle/>
          <a:p>
            <a:fld id="{A5E55A7B-7854-E145-92D9-B491DF4BAE2D}" type="slidenum">
              <a:rPr lang="en-US" smtClean="0"/>
              <a:pPr/>
              <a:t>10</a:t>
            </a:fld>
            <a:endParaRPr lang="en-US"/>
          </a:p>
        </p:txBody>
      </p:sp>
    </p:spTree>
    <p:extLst>
      <p:ext uri="{BB962C8B-B14F-4D97-AF65-F5344CB8AC3E}">
        <p14:creationId xmlns:p14="http://schemas.microsoft.com/office/powerpoint/2010/main" val="129749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200" y="1278740"/>
            <a:ext cx="8229600" cy="4847424"/>
          </a:xfrm>
        </p:spPr>
        <p:txBody>
          <a:bodyPr/>
          <a:lstStyle/>
          <a:p>
            <a:r>
              <a:rPr lang="en-US" sz="2800" dirty="0" smtClean="0"/>
              <a:t>Training and access control/escorted</a:t>
            </a:r>
          </a:p>
          <a:p>
            <a:r>
              <a:rPr lang="en-US" sz="2800" dirty="0" smtClean="0"/>
              <a:t>Communication / better pre-job walk-downs</a:t>
            </a:r>
          </a:p>
          <a:p>
            <a:r>
              <a:rPr lang="en-US" sz="2800" dirty="0" smtClean="0"/>
              <a:t>Job duty handoffs</a:t>
            </a:r>
          </a:p>
          <a:p>
            <a:r>
              <a:rPr lang="en-US" sz="2800" dirty="0" smtClean="0"/>
              <a:t>Updated NCS evaluation</a:t>
            </a:r>
          </a:p>
          <a:p>
            <a:r>
              <a:rPr lang="en-US" sz="2800" dirty="0" smtClean="0"/>
              <a:t>Engineered restriction for wheels associated with SNM safes</a:t>
            </a:r>
            <a:r>
              <a:rPr lang="en-US" sz="2800" dirty="0"/>
              <a:t>,</a:t>
            </a:r>
            <a:r>
              <a:rPr lang="en-US" sz="2800" dirty="0" smtClean="0"/>
              <a:t> storage cabinets/carts, etc.</a:t>
            </a:r>
          </a:p>
          <a:p>
            <a:r>
              <a:rPr lang="en-US" sz="2800" dirty="0" smtClean="0"/>
              <a:t>Time and Effort associated with response and reporting and follow up actions.</a:t>
            </a:r>
          </a:p>
          <a:p>
            <a:endParaRPr lang="en-US" sz="2800"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11</a:t>
            </a:fld>
            <a:endParaRPr lang="en-US"/>
          </a:p>
        </p:txBody>
      </p:sp>
    </p:spTree>
    <p:extLst>
      <p:ext uri="{BB962C8B-B14F-4D97-AF65-F5344CB8AC3E}">
        <p14:creationId xmlns:p14="http://schemas.microsoft.com/office/powerpoint/2010/main" val="16624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69" y="603779"/>
            <a:ext cx="8229600" cy="1443038"/>
          </a:xfrm>
        </p:spPr>
        <p:txBody>
          <a:bodyPr/>
          <a:lstStyle/>
          <a:p>
            <a:pPr algn="ctr"/>
            <a:r>
              <a:rPr lang="en-US" b="1" dirty="0" smtClean="0"/>
              <a:t>Weapons </a:t>
            </a:r>
            <a:r>
              <a:rPr lang="en-US" b="1" dirty="0"/>
              <a:t>Complex Morning </a:t>
            </a:r>
            <a:r>
              <a:rPr lang="en-US" b="1" dirty="0" smtClean="0"/>
              <a:t>Briefing </a:t>
            </a:r>
            <a:br>
              <a:rPr lang="en-US" b="1" dirty="0" smtClean="0"/>
            </a:br>
            <a:r>
              <a:rPr lang="en-US" sz="2800" b="1" dirty="0" smtClean="0"/>
              <a:t>Oct</a:t>
            </a:r>
            <a:r>
              <a:rPr lang="en-US" sz="2800" b="1" dirty="0"/>
              <a:t>. 29, 2015 </a:t>
            </a:r>
          </a:p>
        </p:txBody>
      </p:sp>
      <p:sp>
        <p:nvSpPr>
          <p:cNvPr id="3" name="Content Placeholder 2"/>
          <p:cNvSpPr>
            <a:spLocks noGrp="1"/>
          </p:cNvSpPr>
          <p:nvPr>
            <p:ph idx="1"/>
          </p:nvPr>
        </p:nvSpPr>
        <p:spPr>
          <a:xfrm>
            <a:off x="778405" y="2167467"/>
            <a:ext cx="7662862" cy="2900363"/>
          </a:xfrm>
        </p:spPr>
        <p:txBody>
          <a:bodyPr/>
          <a:lstStyle/>
          <a:p>
            <a:pPr marL="0" indent="0">
              <a:buNone/>
            </a:pPr>
            <a:r>
              <a:rPr lang="en-US" sz="3600" dirty="0" smtClean="0"/>
              <a:t>“A contractor in </a:t>
            </a:r>
            <a:r>
              <a:rPr lang="en-US" sz="3600" dirty="0"/>
              <a:t>September caused a criticality safety breach that </a:t>
            </a:r>
            <a:r>
              <a:rPr lang="en-US" sz="3600" b="1" dirty="0"/>
              <a:t>forced the evacuation of a section </a:t>
            </a:r>
            <a:r>
              <a:rPr lang="en-US" sz="3600" dirty="0"/>
              <a:t>of the Sandia National </a:t>
            </a:r>
            <a:r>
              <a:rPr lang="en-US" sz="3600" dirty="0" smtClean="0"/>
              <a:t>Laboratories</a:t>
            </a:r>
            <a:r>
              <a:rPr lang="is-IS" sz="3600" dirty="0" smtClean="0"/>
              <a:t>…”</a:t>
            </a:r>
            <a:endParaRPr lang="en-US" sz="3600" dirty="0"/>
          </a:p>
        </p:txBody>
      </p:sp>
      <p:sp>
        <p:nvSpPr>
          <p:cNvPr id="8" name="Slide Number Placeholder 7"/>
          <p:cNvSpPr>
            <a:spLocks noGrp="1"/>
          </p:cNvSpPr>
          <p:nvPr>
            <p:ph type="sldNum" sz="quarter" idx="12"/>
          </p:nvPr>
        </p:nvSpPr>
        <p:spPr/>
        <p:txBody>
          <a:bodyPr/>
          <a:lstStyle/>
          <a:p>
            <a:fld id="{A5E55A7B-7854-E145-92D9-B491DF4BAE2D}"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152400"/>
            <a:ext cx="8229600" cy="991675"/>
          </a:xfrm>
        </p:spPr>
        <p:txBody>
          <a:bodyPr/>
          <a:lstStyle/>
          <a:p>
            <a:r>
              <a:rPr lang="en-US" b="1" dirty="0" smtClean="0"/>
              <a:t>Background: Sept. 8, 2015</a:t>
            </a:r>
            <a:endParaRPr lang="en-US" b="1" dirty="0"/>
          </a:p>
        </p:txBody>
      </p:sp>
      <p:sp>
        <p:nvSpPr>
          <p:cNvPr id="8" name="Slide Number Placeholder 7"/>
          <p:cNvSpPr>
            <a:spLocks noGrp="1"/>
          </p:cNvSpPr>
          <p:nvPr>
            <p:ph type="sldNum" sz="quarter" idx="12"/>
          </p:nvPr>
        </p:nvSpPr>
        <p:spPr/>
        <p:txBody>
          <a:bodyPr/>
          <a:lstStyle/>
          <a:p>
            <a:fld id="{A5E55A7B-7854-E145-92D9-B491DF4BAE2D}" type="slidenum">
              <a:rPr lang="en-US" smtClean="0"/>
              <a:pPr/>
              <a:t>3</a:t>
            </a:fld>
            <a:endParaRPr lang="en-US"/>
          </a:p>
        </p:txBody>
      </p:sp>
      <p:sp>
        <p:nvSpPr>
          <p:cNvPr id="5" name="TextBox 4"/>
          <p:cNvSpPr txBox="1"/>
          <p:nvPr/>
        </p:nvSpPr>
        <p:spPr>
          <a:xfrm>
            <a:off x="614362" y="1373717"/>
            <a:ext cx="8072437" cy="2677656"/>
          </a:xfrm>
          <a:prstGeom prst="rect">
            <a:avLst/>
          </a:prstGeom>
          <a:noFill/>
        </p:spPr>
        <p:txBody>
          <a:bodyPr wrap="square" rtlCol="0">
            <a:spAutoFit/>
          </a:bodyPr>
          <a:lstStyle/>
          <a:p>
            <a:r>
              <a:rPr lang="en-US" sz="2400" dirty="0"/>
              <a:t>D</a:t>
            </a:r>
            <a:r>
              <a:rPr lang="en-US" sz="2400" dirty="0" smtClean="0"/>
              <a:t>uring </a:t>
            </a:r>
            <a:r>
              <a:rPr lang="en-US" sz="2400" dirty="0"/>
              <a:t>an end of day facility shutdown </a:t>
            </a:r>
            <a:r>
              <a:rPr lang="en-US" sz="2400" dirty="0" smtClean="0"/>
              <a:t>check an ACRR operator, </a:t>
            </a:r>
            <a:r>
              <a:rPr lang="en-US" sz="2400" u="sng" dirty="0" smtClean="0"/>
              <a:t>nobody else was present</a:t>
            </a:r>
            <a:r>
              <a:rPr lang="en-US" sz="2400" dirty="0" smtClean="0"/>
              <a:t>, noticed an abnormal placement of a SNM safe</a:t>
            </a:r>
            <a:r>
              <a:rPr lang="en-US" sz="2400" dirty="0"/>
              <a:t>. </a:t>
            </a:r>
            <a:endParaRPr lang="en-US" sz="2400" dirty="0" smtClean="0"/>
          </a:p>
          <a:p>
            <a:endParaRPr lang="en-US" sz="2400" dirty="0"/>
          </a:p>
          <a:p>
            <a:r>
              <a:rPr lang="en-US" sz="2400" dirty="0" smtClean="0"/>
              <a:t>She stopped shutdown activity, evacuated immediately, without attempting to correct the abnormality, and notified her facility manager and supervisor and NCS team.</a:t>
            </a:r>
          </a:p>
        </p:txBody>
      </p:sp>
    </p:spTree>
    <p:extLst>
      <p:ext uri="{BB962C8B-B14F-4D97-AF65-F5344CB8AC3E}">
        <p14:creationId xmlns:p14="http://schemas.microsoft.com/office/powerpoint/2010/main" val="107494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a:xfrm>
            <a:off x="457200" y="1119929"/>
            <a:ext cx="8229600" cy="4904967"/>
          </a:xfrm>
        </p:spPr>
        <p:txBody>
          <a:bodyPr/>
          <a:lstStyle/>
          <a:p>
            <a:r>
              <a:rPr lang="en-US" dirty="0" smtClean="0"/>
              <a:t>Facility Management and Operations Center (FMOC) person was </a:t>
            </a:r>
            <a:r>
              <a:rPr lang="en-US" b="1" dirty="0" smtClean="0">
                <a:solidFill>
                  <a:schemeClr val="accent5">
                    <a:lumMod val="60000"/>
                    <a:lumOff val="40000"/>
                  </a:schemeClr>
                </a:solidFill>
              </a:rPr>
              <a:t>granted unescorted access</a:t>
            </a:r>
            <a:r>
              <a:rPr lang="en-US" dirty="0" smtClean="0"/>
              <a:t> (~14:30) by the Facility Supervisor to ACRR High Bay </a:t>
            </a:r>
            <a:r>
              <a:rPr lang="en-US" b="1" dirty="0" smtClean="0">
                <a:solidFill>
                  <a:schemeClr val="accent5">
                    <a:lumMod val="60000"/>
                    <a:lumOff val="40000"/>
                  </a:schemeClr>
                </a:solidFill>
              </a:rPr>
              <a:t>to perform measurements</a:t>
            </a:r>
            <a:r>
              <a:rPr lang="en-US" dirty="0" smtClean="0"/>
              <a:t>.</a:t>
            </a:r>
          </a:p>
          <a:p>
            <a:pPr lvl="1"/>
            <a:r>
              <a:rPr lang="en-US" dirty="0" smtClean="0"/>
              <a:t>This was post reactor </a:t>
            </a:r>
            <a:r>
              <a:rPr lang="en-US" dirty="0"/>
              <a:t>operations and </a:t>
            </a:r>
            <a:r>
              <a:rPr lang="en-US" dirty="0" smtClean="0"/>
              <a:t>down-posting of </a:t>
            </a:r>
            <a:r>
              <a:rPr lang="en-US" dirty="0"/>
              <a:t>the </a:t>
            </a:r>
            <a:r>
              <a:rPr lang="en-US" dirty="0" smtClean="0"/>
              <a:t>area</a:t>
            </a:r>
            <a:endParaRPr lang="en-US" dirty="0"/>
          </a:p>
          <a:p>
            <a:pPr lvl="1"/>
            <a:r>
              <a:rPr lang="en-US" dirty="0" smtClean="0"/>
              <a:t>FMOC worked around operations schedule but wanted to perform measurements to prepare for next day. </a:t>
            </a:r>
          </a:p>
          <a:p>
            <a:pPr lvl="1"/>
            <a:r>
              <a:rPr lang="en-US" dirty="0"/>
              <a:t>FMOC </a:t>
            </a:r>
            <a:r>
              <a:rPr lang="en-US" dirty="0" smtClean="0"/>
              <a:t>had </a:t>
            </a:r>
            <a:r>
              <a:rPr lang="en-US" dirty="0"/>
              <a:t>general Rad training (GERT), ESH and area access training.</a:t>
            </a:r>
          </a:p>
          <a:p>
            <a:r>
              <a:rPr lang="en-US" b="1" dirty="0" smtClean="0">
                <a:solidFill>
                  <a:schemeClr val="accent5">
                    <a:lumMod val="60000"/>
                    <a:lumOff val="40000"/>
                  </a:schemeClr>
                </a:solidFill>
              </a:rPr>
              <a:t>Facility “good” practice = be present </a:t>
            </a:r>
            <a:r>
              <a:rPr lang="en-US" dirty="0" smtClean="0"/>
              <a:t>during FMOC activities. </a:t>
            </a:r>
          </a:p>
          <a:p>
            <a:pPr lvl="1"/>
            <a:r>
              <a:rPr lang="en-US" dirty="0" smtClean="0"/>
              <a:t>The 2 facility persons normally involved were not available that day</a:t>
            </a:r>
            <a:r>
              <a:rPr lang="en-US" dirty="0"/>
              <a:t>.</a:t>
            </a:r>
            <a:endParaRPr lang="en-US" dirty="0" smtClean="0"/>
          </a:p>
          <a:p>
            <a:r>
              <a:rPr lang="en-US" dirty="0"/>
              <a:t>A </a:t>
            </a:r>
            <a:r>
              <a:rPr lang="en-US" dirty="0" smtClean="0"/>
              <a:t>SNM safe </a:t>
            </a:r>
            <a:r>
              <a:rPr lang="en-US" dirty="0"/>
              <a:t>and a cabinet were in the way. The cabinet was not moveable, </a:t>
            </a:r>
            <a:r>
              <a:rPr lang="en-US" b="1" dirty="0">
                <a:solidFill>
                  <a:schemeClr val="accent5">
                    <a:lumMod val="60000"/>
                    <a:lumOff val="40000"/>
                  </a:schemeClr>
                </a:solidFill>
              </a:rPr>
              <a:t>the safe was on wheels</a:t>
            </a:r>
            <a:r>
              <a:rPr lang="en-US" dirty="0" smtClean="0"/>
              <a:t>. </a:t>
            </a:r>
          </a:p>
          <a:p>
            <a:r>
              <a:rPr lang="en-US" dirty="0"/>
              <a:t>FMOC </a:t>
            </a:r>
            <a:r>
              <a:rPr lang="en-US" dirty="0" smtClean="0"/>
              <a:t>did </a:t>
            </a:r>
            <a:r>
              <a:rPr lang="en-US" dirty="0"/>
              <a:t>not notice the NCS sign or the rad labels on the safe and </a:t>
            </a:r>
            <a:r>
              <a:rPr lang="en-US" b="1" dirty="0">
                <a:solidFill>
                  <a:schemeClr val="accent5">
                    <a:lumMod val="60000"/>
                    <a:lumOff val="40000"/>
                  </a:schemeClr>
                </a:solidFill>
              </a:rPr>
              <a:t>proceeded to move </a:t>
            </a:r>
            <a:r>
              <a:rPr lang="en-US" b="1" dirty="0" smtClean="0">
                <a:solidFill>
                  <a:schemeClr val="accent5">
                    <a:lumMod val="60000"/>
                    <a:lumOff val="40000"/>
                  </a:schemeClr>
                </a:solidFill>
              </a:rPr>
              <a:t>it</a:t>
            </a:r>
            <a:r>
              <a:rPr lang="en-US" dirty="0" smtClean="0"/>
              <a:t>.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4</a:t>
            </a:fld>
            <a:endParaRPr lang="en-US"/>
          </a:p>
        </p:txBody>
      </p:sp>
    </p:spTree>
    <p:extLst>
      <p:ext uri="{BB962C8B-B14F-4D97-AF65-F5344CB8AC3E}">
        <p14:creationId xmlns:p14="http://schemas.microsoft.com/office/powerpoint/2010/main" val="2072975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II?</a:t>
            </a:r>
            <a:endParaRPr lang="en-US" dirty="0"/>
          </a:p>
        </p:txBody>
      </p:sp>
      <p:sp>
        <p:nvSpPr>
          <p:cNvPr id="3" name="Content Placeholder 2"/>
          <p:cNvSpPr>
            <a:spLocks noGrp="1"/>
          </p:cNvSpPr>
          <p:nvPr>
            <p:ph idx="1"/>
          </p:nvPr>
        </p:nvSpPr>
        <p:spPr/>
        <p:txBody>
          <a:bodyPr/>
          <a:lstStyle/>
          <a:p>
            <a:r>
              <a:rPr lang="en-US" dirty="0" smtClean="0"/>
              <a:t>Later, </a:t>
            </a:r>
            <a:r>
              <a:rPr lang="en-US" b="1" dirty="0" smtClean="0">
                <a:solidFill>
                  <a:schemeClr val="accent5">
                    <a:lumMod val="60000"/>
                    <a:lumOff val="40000"/>
                  </a:schemeClr>
                </a:solidFill>
              </a:rPr>
              <a:t>2 other individuals</a:t>
            </a:r>
            <a:r>
              <a:rPr lang="en-US" dirty="0" smtClean="0"/>
              <a:t> (an experimenter and a radiation control technician [RCT]) </a:t>
            </a:r>
            <a:r>
              <a:rPr lang="en-US" b="1" dirty="0">
                <a:solidFill>
                  <a:schemeClr val="accent5">
                    <a:lumMod val="60000"/>
                    <a:lumOff val="40000"/>
                  </a:schemeClr>
                </a:solidFill>
              </a:rPr>
              <a:t>noticed</a:t>
            </a:r>
            <a:r>
              <a:rPr lang="en-US" dirty="0">
                <a:solidFill>
                  <a:schemeClr val="accent5">
                    <a:lumMod val="60000"/>
                    <a:lumOff val="40000"/>
                  </a:schemeClr>
                </a:solidFill>
              </a:rPr>
              <a:t> </a:t>
            </a:r>
            <a:r>
              <a:rPr lang="en-US" dirty="0"/>
              <a:t>the safe was out of its normal </a:t>
            </a:r>
            <a:r>
              <a:rPr lang="en-US" dirty="0" smtClean="0"/>
              <a:t>position, but </a:t>
            </a:r>
            <a:r>
              <a:rPr lang="en-US" b="1" dirty="0" smtClean="0">
                <a:solidFill>
                  <a:schemeClr val="accent5">
                    <a:lumMod val="60000"/>
                    <a:lumOff val="40000"/>
                  </a:schemeClr>
                </a:solidFill>
              </a:rPr>
              <a:t>did not think it as a NCS issue</a:t>
            </a:r>
            <a:r>
              <a:rPr lang="en-US" dirty="0" smtClean="0"/>
              <a:t>.</a:t>
            </a:r>
          </a:p>
          <a:p>
            <a:pPr lvl="1"/>
            <a:r>
              <a:rPr lang="en-US" dirty="0" smtClean="0"/>
              <a:t>The RCT performed rad. survey on the now exposed backside of the safe - aware it may present an elevated rad. field, which </a:t>
            </a:r>
            <a:r>
              <a:rPr lang="en-US" dirty="0"/>
              <a:t>i</a:t>
            </a:r>
            <a:r>
              <a:rPr lang="en-US" dirty="0" smtClean="0"/>
              <a:t>t didn’t. </a:t>
            </a:r>
          </a:p>
          <a:p>
            <a:r>
              <a:rPr lang="en-US" dirty="0" smtClean="0"/>
              <a:t>Sometime after 16:00, during end of day checks an operator noticed abnormal safe placement, immediately evacuated and notified per NCS noncompliance response.</a:t>
            </a:r>
          </a:p>
          <a:p>
            <a:pPr lvl="1"/>
            <a:r>
              <a:rPr lang="en-US" dirty="0"/>
              <a:t>Operator was </a:t>
            </a:r>
            <a:r>
              <a:rPr lang="en-US" b="1" dirty="0">
                <a:solidFill>
                  <a:schemeClr val="accent5">
                    <a:lumMod val="60000"/>
                    <a:lumOff val="40000"/>
                  </a:schemeClr>
                </a:solidFill>
              </a:rPr>
              <a:t>unsure if </a:t>
            </a:r>
            <a:r>
              <a:rPr lang="en-US" b="1" dirty="0" smtClean="0">
                <a:solidFill>
                  <a:schemeClr val="accent5">
                    <a:lumMod val="60000"/>
                    <a:lumOff val="40000"/>
                  </a:schemeClr>
                </a:solidFill>
              </a:rPr>
              <a:t>a violation had occurred</a:t>
            </a:r>
            <a:r>
              <a:rPr lang="en-US" dirty="0" smtClean="0"/>
              <a:t>, but did not attempt to perform measurement to confirm.</a:t>
            </a:r>
            <a:endParaRPr lang="en-US" dirty="0"/>
          </a:p>
          <a:p>
            <a:pPr lvl="1"/>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5</a:t>
            </a:fld>
            <a:endParaRPr lang="en-US"/>
          </a:p>
        </p:txBody>
      </p:sp>
    </p:spTree>
    <p:extLst>
      <p:ext uri="{BB962C8B-B14F-4D97-AF65-F5344CB8AC3E}">
        <p14:creationId xmlns:p14="http://schemas.microsoft.com/office/powerpoint/2010/main" val="1822524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Normal Condition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34" y="724676"/>
            <a:ext cx="7518400" cy="5638800"/>
          </a:xfrm>
          <a:prstGeom prst="rect">
            <a:avLst/>
          </a:prstGeom>
        </p:spPr>
      </p:pic>
    </p:spTree>
    <p:extLst>
      <p:ext uri="{BB962C8B-B14F-4D97-AF65-F5344CB8AC3E}">
        <p14:creationId xmlns:p14="http://schemas.microsoft.com/office/powerpoint/2010/main" val="856659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Normal </a:t>
            </a:r>
            <a:r>
              <a:rPr lang="en-US" dirty="0" smtClean="0"/>
              <a:t>Condition II</a:t>
            </a:r>
            <a:endParaRPr lang="en-US" dirty="0"/>
          </a:p>
        </p:txBody>
      </p:sp>
      <p:sp>
        <p:nvSpPr>
          <p:cNvPr id="5" name="Slide Number Placeholder 4"/>
          <p:cNvSpPr>
            <a:spLocks noGrp="1"/>
          </p:cNvSpPr>
          <p:nvPr>
            <p:ph type="sldNum" sz="quarter" idx="12"/>
          </p:nvPr>
        </p:nvSpPr>
        <p:spPr/>
        <p:txBody>
          <a:bodyPr/>
          <a:lstStyle/>
          <a:p>
            <a:fld id="{A5E55A7B-7854-E145-92D9-B491DF4BAE2D}" type="slidenum">
              <a:rPr lang="en-US" smtClean="0"/>
              <a:pPr/>
              <a:t>7</a:t>
            </a:fld>
            <a:endParaRPr lang="en-US"/>
          </a:p>
        </p:txBody>
      </p:sp>
      <p:pic>
        <p:nvPicPr>
          <p:cNvPr id="8" name="Picture 7"/>
          <p:cNvPicPr>
            <a:picLocks noChangeAspect="1"/>
          </p:cNvPicPr>
          <p:nvPr/>
        </p:nvPicPr>
        <p:blipFill rotWithShape="1">
          <a:blip r:embed="rId2"/>
          <a:srcRect l="1" r="1001"/>
          <a:stretch/>
        </p:blipFill>
        <p:spPr>
          <a:xfrm>
            <a:off x="2057400" y="1419762"/>
            <a:ext cx="5029200" cy="4305300"/>
          </a:xfrm>
          <a:prstGeom prst="rect">
            <a:avLst/>
          </a:prstGeom>
        </p:spPr>
      </p:pic>
    </p:spTree>
    <p:extLst>
      <p:ext uri="{BB962C8B-B14F-4D97-AF65-F5344CB8AC3E}">
        <p14:creationId xmlns:p14="http://schemas.microsoft.com/office/powerpoint/2010/main" val="167867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Moved Safe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933" b="34804"/>
          <a:stretch/>
        </p:blipFill>
        <p:spPr>
          <a:xfrm>
            <a:off x="682863" y="991675"/>
            <a:ext cx="7778274" cy="5394960"/>
          </a:xfrm>
          <a:prstGeom prst="rect">
            <a:avLst/>
          </a:prstGeom>
        </p:spPr>
      </p:pic>
    </p:spTree>
    <p:extLst>
      <p:ext uri="{BB962C8B-B14F-4D97-AF65-F5344CB8AC3E}">
        <p14:creationId xmlns:p14="http://schemas.microsoft.com/office/powerpoint/2010/main" val="93180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5650" y="991675"/>
            <a:ext cx="8059198" cy="4980500"/>
          </a:xfrm>
          <a:prstGeom prst="rect">
            <a:avLst/>
          </a:prstGeom>
        </p:spPr>
      </p:pic>
      <p:sp>
        <p:nvSpPr>
          <p:cNvPr id="2" name="Title 1"/>
          <p:cNvSpPr>
            <a:spLocks noGrp="1"/>
          </p:cNvSpPr>
          <p:nvPr>
            <p:ph type="title"/>
          </p:nvPr>
        </p:nvSpPr>
        <p:spPr/>
        <p:txBody>
          <a:bodyPr/>
          <a:lstStyle/>
          <a:p>
            <a:r>
              <a:rPr lang="en-US" dirty="0" smtClean="0"/>
              <a:t>Picture Moved Safe II</a:t>
            </a:r>
            <a:endParaRPr lang="en-US" dirty="0"/>
          </a:p>
        </p:txBody>
      </p:sp>
    </p:spTree>
    <p:extLst>
      <p:ext uri="{BB962C8B-B14F-4D97-AF65-F5344CB8AC3E}">
        <p14:creationId xmlns:p14="http://schemas.microsoft.com/office/powerpoint/2010/main" val="1134620282"/>
      </p:ext>
    </p:extLst>
  </p:cSld>
  <p:clrMapOvr>
    <a:masterClrMapping/>
  </p:clrMapOvr>
</p:sld>
</file>

<file path=ppt/theme/theme1.xml><?xml version="1.0" encoding="utf-8"?>
<a:theme xmlns:a="http://schemas.openxmlformats.org/drawingml/2006/main" name="Sandia_CorpPresentation_Template1">
  <a:themeElements>
    <a:clrScheme name="Sandia Brand">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103160"/>
      </a:accent5>
      <a:accent6>
        <a:srgbClr val="730E00"/>
      </a:accent6>
      <a:hlink>
        <a:srgbClr val="37A6D2"/>
      </a:hlink>
      <a:folHlink>
        <a:srgbClr val="B71A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Sandia_CorpPresentation_Template1.thmx</Template>
  <TotalTime>5311</TotalTime>
  <Words>981</Words>
  <Application>Microsoft Macintosh PowerPoint</Application>
  <PresentationFormat>On-screen Show (4:3)</PresentationFormat>
  <Paragraphs>87</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ＭＳ Ｐゴシック</vt:lpstr>
      <vt:lpstr>Wingdings</vt:lpstr>
      <vt:lpstr>Sandia_CorpPresentation_Template1</vt:lpstr>
      <vt:lpstr>SNL’s “Safe” Move Event</vt:lpstr>
      <vt:lpstr>Weapons Complex Morning Briefing  Oct. 29, 2015 </vt:lpstr>
      <vt:lpstr>Background: Sept. 8, 2015</vt:lpstr>
      <vt:lpstr>What Happened?</vt:lpstr>
      <vt:lpstr>What Happened II?</vt:lpstr>
      <vt:lpstr>Picture Normal Condition</vt:lpstr>
      <vt:lpstr>Picture Normal Condition II</vt:lpstr>
      <vt:lpstr>Picture Moved Safe</vt:lpstr>
      <vt:lpstr>Picture Moved Safe II</vt:lpstr>
      <vt:lpstr>NCS response</vt:lpstr>
      <vt:lpstr>Lessons Learned</vt:lpstr>
    </vt:vector>
  </TitlesOfParts>
  <Company>Sandia National Labs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Vittitow, Michael P</dc:creator>
  <cp:lastModifiedBy>Miller, John A</cp:lastModifiedBy>
  <cp:revision>86</cp:revision>
  <dcterms:created xsi:type="dcterms:W3CDTF">2011-10-03T16:15:05Z</dcterms:created>
  <dcterms:modified xsi:type="dcterms:W3CDTF">2017-06-04T04:52:33Z</dcterms:modified>
</cp:coreProperties>
</file>