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23" r:id="rId2"/>
  </p:sldMasterIdLst>
  <p:notesMasterIdLst>
    <p:notesMasterId r:id="rId14"/>
  </p:notesMasterIdLst>
  <p:handoutMasterIdLst>
    <p:handoutMasterId r:id="rId15"/>
  </p:handoutMasterIdLst>
  <p:sldIdLst>
    <p:sldId id="265" r:id="rId3"/>
    <p:sldId id="266" r:id="rId4"/>
    <p:sldId id="270" r:id="rId5"/>
    <p:sldId id="271" r:id="rId6"/>
    <p:sldId id="277" r:id="rId7"/>
    <p:sldId id="269" r:id="rId8"/>
    <p:sldId id="272" r:id="rId9"/>
    <p:sldId id="276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683" autoAdjust="0"/>
  </p:normalViewPr>
  <p:slideViewPr>
    <p:cSldViewPr>
      <p:cViewPr varScale="1">
        <p:scale>
          <a:sx n="128" d="100"/>
          <a:sy n="128" d="100"/>
        </p:scale>
        <p:origin x="-18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3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C510-34BA-4E09-9618-F80A27368726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4CA6-C559-4822-BAAC-A8EDDA8FA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56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</p:spTree>
    <p:extLst>
      <p:ext uri="{BB962C8B-B14F-4D97-AF65-F5344CB8AC3E}">
        <p14:creationId xmlns:p14="http://schemas.microsoft.com/office/powerpoint/2010/main" val="10073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4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85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Operated by Los Alamos National Security, 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LLC for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UNCLASSIFIED</a:t>
            </a:r>
            <a:endParaRPr lang="en-US" sz="120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42048" y="6565392"/>
            <a:ext cx="170078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9" r:id="rId3"/>
    <p:sldLayoutId id="214748372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bg1"/>
                </a:solidFill>
                <a:latin typeface="Frutiger LT Std 67 Bold Condensed"/>
              </a:rPr>
              <a:t>UNCLASSIFIED</a:t>
            </a:r>
            <a:endParaRPr lang="en-US" sz="1200" baseline="0" dirty="0">
              <a:solidFill>
                <a:schemeClr val="bg1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490" y="656469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19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3188" marR="0" indent="-3413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of Whisper Statistics for Criticality Safety Code Validation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990600"/>
          </a:xfrm>
        </p:spPr>
        <p:txBody>
          <a:bodyPr/>
          <a:lstStyle/>
          <a:p>
            <a:r>
              <a:rPr lang="en-US" sz="2000" dirty="0"/>
              <a:t>Natasha Glazener, Trevor </a:t>
            </a:r>
            <a:r>
              <a:rPr lang="en-US" sz="2000" dirty="0" smtClean="0"/>
              <a:t>Stewart, </a:t>
            </a:r>
            <a:r>
              <a:rPr lang="en-US" sz="2000" dirty="0"/>
              <a:t>Alan Yamanaka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6-14-17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15267" y="762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LA-UR-17-24374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Ordering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58524"/>
              </p:ext>
            </p:extLst>
          </p:nvPr>
        </p:nvGraphicFramePr>
        <p:xfrm>
          <a:off x="609600" y="1295400"/>
          <a:ext cx="7772401" cy="4724391"/>
        </p:xfrm>
        <a:graphic>
          <a:graphicData uri="http://schemas.openxmlformats.org/drawingml/2006/table">
            <a:tbl>
              <a:tblPr/>
              <a:tblGrid>
                <a:gridCol w="2959653"/>
                <a:gridCol w="2771912"/>
                <a:gridCol w="2040836"/>
              </a:tblGrid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pu-met-fast-027-001.i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pu-met-fast-027-001.i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pu-met-fast-027-001.i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pu-met-fast-036-001.i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pu-met-fast-036-001.i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pu-met-fast-036-001.i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pu-met-fast-044-002.i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pu-met-fast-021-002.i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pu-met-fast-021-002.i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pu-met-fast-021-002.i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pu-met-fast-016-002.i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pu-met-fast-016-002.i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pu-met-fast-016-002.i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pu-met-fast-023-001.i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pu-met-fast-023-001.i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pu-met-fast-016-003.i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pu-met-fast-023-001.i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pu-met-fast-016-004.i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8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pu-met-fast-014-001.i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pu-met-fast-001-001.i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pu-met-fast-045-002.i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pu-met-fast-045-004.i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pu-met-fast-045-004.i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pu-met-fast-045-004.i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pu-met-fast-045-003.i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pu-met-fast-045-003.i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mix-met-fast-007-015.i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mix-met-fast-007-019.i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mix-met-fast-007-019.i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mix-met-fast-007-019.i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pu-met-fast-029-001.i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mix-met-fast-007-007.i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mix-met-fast-007-020.i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mix-met-fast-007-007.i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mix-met-fast-001-001.i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mix-met-fast-007-007.i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mix-met-fast-007-020.i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mix-met-fast-007-020.i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pu-met-fast-045-007.i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pu-met-fast-026-001.i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pu-met-fast-026-001.i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pu-met-fast-026-001.i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pu-met-fast-045-006.i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pu-met-fast-032-001.i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pu-met-fast-003-103.i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pu-met-fast-015-001.i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pu-met-fast-003-103.i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pu-met-fast-003-103.i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mix-met-fast-003-001.i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mix-met-fast-003-001.i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mix-met-fast-003-001.i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mix-met-fast-007-008.i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mix-met-fast-007-008.i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mix-met-fast-007-008.i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mix-met-fast-007-016.i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mix-met-fast-007-021.i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pu-met-fast-028-001.i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mix-met-fast-007-017.i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mix-met-fast-007-009.i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mix-met-fast-007-009.i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mix-met-fast-007-009.i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pu-met-fast-002-001.i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pu-met-fast-012-001.i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mix-met-fast-007-018.i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pu-comp-fast-004-001.i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pu-comp-fast-004-001.i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mix-met-fast-010-001.i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mix-met-fast-007-018.i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mix-met-fast-007-018.i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7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pu-comp-fast-004-001.i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mix-met-fast-010-001.i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mix-met-fast-010-001.i</a:t>
                      </a:r>
                    </a:p>
                  </a:txBody>
                  <a:tcPr marL="1986" marR="1986" marT="1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+"/>
            </a:pPr>
            <a:r>
              <a:rPr lang="en-US" dirty="0" smtClean="0"/>
              <a:t>Minor variations in the weighting/ordering of Benchmarks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en-US" dirty="0" smtClean="0"/>
              <a:t>Standard Deviations of USL ~10</a:t>
            </a:r>
            <a:r>
              <a:rPr lang="en-US" baseline="30000" dirty="0" smtClean="0"/>
              <a:t>-4</a:t>
            </a:r>
            <a:r>
              <a:rPr lang="en-US" dirty="0" smtClean="0"/>
              <a:t> or 10</a:t>
            </a:r>
            <a:r>
              <a:rPr lang="en-US" baseline="30000" dirty="0"/>
              <a:t>-5</a:t>
            </a:r>
            <a:endParaRPr lang="en-US" baseline="30000" dirty="0" smtClean="0"/>
          </a:p>
          <a:p>
            <a:pPr>
              <a:buFont typeface="Arial" panose="020B0604020202020204" pitchFamily="34" charset="0"/>
              <a:buChar char="+"/>
            </a:pPr>
            <a:r>
              <a:rPr lang="en-US" dirty="0" smtClean="0"/>
              <a:t>Did not see false positives at lower n/cycle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dirty="0" smtClean="0"/>
              <a:t>A little light on U cases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dirty="0" smtClean="0"/>
              <a:t>Didn’t test temp or other advanced features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dirty="0" smtClean="0"/>
              <a:t>Positive trend in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for </a:t>
            </a:r>
            <a:r>
              <a:rPr lang="en-US" dirty="0"/>
              <a:t>low </a:t>
            </a:r>
            <a:r>
              <a:rPr lang="en-US" dirty="0" err="1"/>
              <a:t>c</a:t>
            </a:r>
            <a:r>
              <a:rPr lang="en-US" baseline="-25000" dirty="0" err="1"/>
              <a:t>k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-"/>
            </a:pPr>
            <a:r>
              <a:rPr lang="en-US" dirty="0" smtClean="0"/>
              <a:t>Trends were small (&lt;0.01)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lvl="0"/>
            <a:r>
              <a:rPr lang="en-US" dirty="0" smtClean="0"/>
              <a:t>Whisper : the Sensitivity/Uncertainty software package developed for MCNP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09645"/>
              </p:ext>
            </p:extLst>
          </p:nvPr>
        </p:nvGraphicFramePr>
        <p:xfrm>
          <a:off x="685800" y="3581400"/>
          <a:ext cx="3429000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/>
                <a:gridCol w="1676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MCNP – typical use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active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 n/cycle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06770"/>
              </p:ext>
            </p:extLst>
          </p:nvPr>
        </p:nvGraphicFramePr>
        <p:xfrm>
          <a:off x="4724400" y="3581400"/>
          <a:ext cx="3581400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MCNP – for Whisper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active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 n/cycle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105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How many particles does Whisper really need?</a:t>
            </a:r>
          </a:p>
        </p:txBody>
      </p:sp>
    </p:spTree>
    <p:extLst>
      <p:ext uri="{BB962C8B-B14F-4D97-AF65-F5344CB8AC3E}">
        <p14:creationId xmlns:p14="http://schemas.microsoft.com/office/powerpoint/2010/main" val="27943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Space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04143739"/>
              </p:ext>
            </p:extLst>
          </p:nvPr>
        </p:nvGraphicFramePr>
        <p:xfrm>
          <a:off x="228600" y="1371600"/>
          <a:ext cx="8534401" cy="44958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318935"/>
                <a:gridCol w="2688512"/>
                <a:gridCol w="2526954"/>
              </a:tblGrid>
              <a:tr h="10898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Tracked Variables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Test Variables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Constants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0590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b="0" dirty="0">
                          <a:effectLst/>
                        </a:rPr>
                        <a:t>Benchmark Selection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b="0" dirty="0">
                          <a:effectLst/>
                        </a:rPr>
                        <a:t>USL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b="0" dirty="0">
                          <a:effectLst/>
                        </a:rPr>
                        <a:t>Run Time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b="0" dirty="0">
                          <a:effectLst/>
                        </a:rPr>
                        <a:t>Benchmark </a:t>
                      </a:r>
                      <a:r>
                        <a:rPr lang="en-US" sz="2800" b="0" dirty="0" smtClean="0">
                          <a:effectLst/>
                        </a:rPr>
                        <a:t>Weight / correlation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800" dirty="0">
                          <a:effectLst/>
                        </a:rPr>
                        <a:t>Neutron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dirty="0">
                          <a:effectLst/>
                        </a:rPr>
                        <a:t>  Histories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800" dirty="0">
                          <a:effectLst/>
                        </a:rPr>
                        <a:t>Materials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en-US" sz="2800" dirty="0">
                          <a:effectLst/>
                        </a:rPr>
                        <a:t>Geometry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>
                          <a:effectLst/>
                        </a:rPr>
                        <a:t>Cycles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>
                          <a:effectLst/>
                        </a:rPr>
                        <a:t>.80c libraries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>
                          <a:effectLst/>
                        </a:rPr>
                        <a:t>S(</a:t>
                      </a:r>
                      <a:r>
                        <a:rPr lang="el-GR" sz="2800" dirty="0">
                          <a:effectLst/>
                        </a:rPr>
                        <a:t>α</a:t>
                      </a:r>
                      <a:r>
                        <a:rPr lang="en-US" sz="2800" dirty="0">
                          <a:effectLst/>
                        </a:rPr>
                        <a:t>,</a:t>
                      </a:r>
                      <a:r>
                        <a:rPr lang="el-GR" sz="2800" dirty="0">
                          <a:effectLst/>
                        </a:rPr>
                        <a:t>β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>
                          <a:effectLst/>
                        </a:rPr>
                        <a:t>Temperature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urved Right Arrow 5"/>
          <p:cNvSpPr/>
          <p:nvPr/>
        </p:nvSpPr>
        <p:spPr>
          <a:xfrm>
            <a:off x="2590800" y="3048000"/>
            <a:ext cx="8382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495800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10,000 n/cycle</a:t>
            </a:r>
          </a:p>
          <a:p>
            <a:pPr algn="r"/>
            <a:r>
              <a:rPr lang="en-US" dirty="0" smtClean="0"/>
              <a:t>25,000 n/cycle</a:t>
            </a:r>
          </a:p>
          <a:p>
            <a:pPr algn="r"/>
            <a:r>
              <a:rPr lang="en-US" dirty="0" smtClean="0"/>
              <a:t>50,000 n/cycle</a:t>
            </a:r>
          </a:p>
          <a:p>
            <a:pPr algn="r"/>
            <a:r>
              <a:rPr lang="en-US" dirty="0" smtClean="0"/>
              <a:t>100,000 n/cycle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Models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2209800"/>
            <a:ext cx="3733800" cy="3352800"/>
          </a:xfrm>
          <a:prstGeom prst="rect">
            <a:avLst/>
          </a:prstGeom>
          <a:gradFill>
            <a:gsLst>
              <a:gs pos="0">
                <a:srgbClr val="FFF200"/>
              </a:gs>
              <a:gs pos="55000">
                <a:srgbClr val="FF7A00"/>
              </a:gs>
              <a:gs pos="86000">
                <a:srgbClr val="FF0300"/>
              </a:gs>
              <a:gs pos="100000">
                <a:srgbClr val="4D0808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1981200"/>
            <a:ext cx="342900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2209800"/>
            <a:ext cx="0" cy="3200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15240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More uncommon materials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37863" y="362533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More unusual geometry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5119" y="2362200"/>
            <a:ext cx="14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239 Pu Spheres</a:t>
            </a:r>
          </a:p>
          <a:p>
            <a:r>
              <a:rPr lang="en-US" sz="1400" dirty="0" smtClean="0"/>
              <a:t>Fuel Assemblies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86300" y="2385646"/>
            <a:ext cx="176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HS-Pu</a:t>
            </a:r>
          </a:p>
          <a:p>
            <a:r>
              <a:rPr lang="en-US" sz="1400" dirty="0" smtClean="0"/>
              <a:t>Tantalum Reflectors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4800600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Compound Reflectors</a:t>
            </a:r>
          </a:p>
          <a:p>
            <a:r>
              <a:rPr lang="en-US" sz="1400" dirty="0" smtClean="0"/>
              <a:t>239 Pu glovebox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50099" y="4800600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HS-Pu glovebox</a:t>
            </a:r>
          </a:p>
          <a:p>
            <a:r>
              <a:rPr lang="en-US" sz="1400" dirty="0" smtClean="0"/>
              <a:t>Exotic fuel kernels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60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i="0" dirty="0" smtClean="0"/>
              <a:t>Depending on which theory document referenced, </a:t>
            </a:r>
            <a:r>
              <a:rPr lang="en-US" i="0" dirty="0" err="1" smtClean="0"/>
              <a:t>c</a:t>
            </a:r>
            <a:r>
              <a:rPr lang="en-US" i="0" baseline="-25000" dirty="0" err="1" smtClean="0"/>
              <a:t>k</a:t>
            </a:r>
            <a:r>
              <a:rPr lang="en-US" i="0" dirty="0" smtClean="0"/>
              <a:t> should be 0.8 or 0.9 </a:t>
            </a:r>
            <a:r>
              <a:rPr lang="en-US" i="0" dirty="0"/>
              <a:t>to have very high confidence in the correlation &amp; results</a:t>
            </a:r>
            <a:r>
              <a:rPr lang="en-US" i="0" dirty="0" smtClean="0"/>
              <a:t>.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i="0" dirty="0" smtClean="0"/>
              <a:t>Correlation between 2 models due to nuclear data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771775"/>
            <a:ext cx="5505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Decks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591997"/>
              </p:ext>
            </p:extLst>
          </p:nvPr>
        </p:nvGraphicFramePr>
        <p:xfrm>
          <a:off x="457200" y="1219200"/>
          <a:ext cx="8229600" cy="48209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0200"/>
                <a:gridCol w="1371600"/>
                <a:gridCol w="1295400"/>
                <a:gridCol w="12192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N/Cycle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# BM's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b="1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en-US" sz="1800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Jezebel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PU-MET-FAST-001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0.98078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1.0000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0.98075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0.9998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0.98062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0.9994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0.98053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0.9995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PURNIMA-I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PU-COMP-FAST-004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0.97387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0.9883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0.97387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0.9888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0.97371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0.9885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0.97381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0.9883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 Cylinder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HEU-MET-FAST-050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0.97560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0.9998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0.97538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0.9993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0.97521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0.9988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0.97442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0.9982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4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Decks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055481"/>
              </p:ext>
            </p:extLst>
          </p:nvPr>
        </p:nvGraphicFramePr>
        <p:xfrm>
          <a:off x="381000" y="1219200"/>
          <a:ext cx="8229600" cy="48209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N/Cycle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# BM's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en-US" sz="1800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 flooded ingot mold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0.97900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0.9538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0.97905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0.9544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0.97883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0.9532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0.97865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0.9514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HS-Pu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solution spheres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0.96443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0.9291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0.96438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0.9300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0.96423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0.9279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0.96455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0.9298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Stacked 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 shells with thick water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0.97856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0.9308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0.97846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0.9304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0.97813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0.9251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0.97849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0.9285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didn’t forget 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719755"/>
              </p:ext>
            </p:extLst>
          </p:nvPr>
        </p:nvGraphicFramePr>
        <p:xfrm>
          <a:off x="457200" y="1219200"/>
          <a:ext cx="8229600" cy="48209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0200"/>
                <a:gridCol w="1371600"/>
                <a:gridCol w="1295400"/>
                <a:gridCol w="12192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N/Cycle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# BM's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en-US" sz="1800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HEU Slabs with Hydrogen-based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Moderators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HEU-MET-FAST-007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0.98226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0.9857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0.98220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0.9849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0.98205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0.9836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0.98227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0.9849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Fictional U “reactor” with Ru reflector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0.97449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0.8621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0.97430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0.8572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0.8531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0.97315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0.8328</a:t>
                      </a:r>
                    </a:p>
                  </a:txBody>
                  <a:tcPr marL="7620" marR="7620" marT="762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Above with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Xe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added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0.89985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0.1458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0.1415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0.1398</a:t>
                      </a: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0.90001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0.1357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15200" y="3048000"/>
            <a:ext cx="1371600" cy="152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3053938"/>
            <a:ext cx="1219200" cy="152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Whisper isn’t the right tool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356921"/>
              </p:ext>
            </p:extLst>
          </p:nvPr>
        </p:nvGraphicFramePr>
        <p:xfrm>
          <a:off x="381000" y="1219200"/>
          <a:ext cx="8229600" cy="48209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N/Cycle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USL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# BM's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b="1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en-US" sz="1800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Pu-Be sphere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0.95250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0.7752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0.95260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0.7758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0.95260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0.7783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0.95254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0.7821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 flooded ingot mold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0.94339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0.7679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0.94340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0.7673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0.94330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0.7694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0.94348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0.7712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 flooded ingot mold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0.93521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0.0092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0.93524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0.0092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0.93525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0.0092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0.93549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0.0093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34200" y="1600199"/>
            <a:ext cx="1676400" cy="14616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owerpoint-template_r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powerpoint-template_r4</Template>
  <TotalTime>476</TotalTime>
  <Words>681</Words>
  <Application>Microsoft Office PowerPoint</Application>
  <PresentationFormat>On-screen Show (4:3)</PresentationFormat>
  <Paragraphs>476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powerpoint-template_r4</vt:lpstr>
      <vt:lpstr>1_LANL2014_white-background_010614</vt:lpstr>
      <vt:lpstr>Study of Whisper Statistics for Criticality Safety Code Validation</vt:lpstr>
      <vt:lpstr>How many particles?</vt:lpstr>
      <vt:lpstr>Variable Space</vt:lpstr>
      <vt:lpstr>Representative Models</vt:lpstr>
      <vt:lpstr>Correlation Coefficient</vt:lpstr>
      <vt:lpstr>Basic Decks</vt:lpstr>
      <vt:lpstr>More Complicated Decks</vt:lpstr>
      <vt:lpstr>We didn’t forget U</vt:lpstr>
      <vt:lpstr>When Whisper isn’t the right tool</vt:lpstr>
      <vt:lpstr>Benchmark Ordering</vt:lpstr>
      <vt:lpstr>Take Aways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Bingham, Dana A</dc:creator>
  <cp:lastModifiedBy>Natasha Glazener</cp:lastModifiedBy>
  <cp:revision>28</cp:revision>
  <dcterms:created xsi:type="dcterms:W3CDTF">2014-01-16T17:11:37Z</dcterms:created>
  <dcterms:modified xsi:type="dcterms:W3CDTF">2017-05-31T22:25:53Z</dcterms:modified>
</cp:coreProperties>
</file>