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6" r:id="rId2"/>
    <p:sldId id="298" r:id="rId3"/>
    <p:sldId id="304" r:id="rId4"/>
    <p:sldId id="305" r:id="rId5"/>
    <p:sldId id="306" r:id="rId6"/>
    <p:sldId id="299" r:id="rId7"/>
    <p:sldId id="300" r:id="rId8"/>
    <p:sldId id="308" r:id="rId9"/>
    <p:sldId id="309" r:id="rId10"/>
    <p:sldId id="307" r:id="rId11"/>
    <p:sldId id="303" r:id="rId12"/>
    <p:sldId id="302" r:id="rId13"/>
    <p:sldId id="310" r:id="rId14"/>
    <p:sldId id="311" r:id="rId15"/>
    <p:sldId id="320" r:id="rId16"/>
    <p:sldId id="312" r:id="rId17"/>
    <p:sldId id="321" r:id="rId18"/>
    <p:sldId id="322" r:id="rId19"/>
    <p:sldId id="313" r:id="rId20"/>
    <p:sldId id="314" r:id="rId21"/>
    <p:sldId id="323" r:id="rId22"/>
    <p:sldId id="324" r:id="rId23"/>
    <p:sldId id="315" r:id="rId24"/>
    <p:sldId id="316" r:id="rId25"/>
    <p:sldId id="317" r:id="rId26"/>
    <p:sldId id="325" r:id="rId27"/>
    <p:sldId id="31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72302" autoAdjust="0"/>
  </p:normalViewPr>
  <p:slideViewPr>
    <p:cSldViewPr>
      <p:cViewPr varScale="1">
        <p:scale>
          <a:sx n="81" d="100"/>
          <a:sy n="81" d="100"/>
        </p:scale>
        <p:origin x="2118" y="90"/>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DED57-7097-4E26-A35C-D610BCE67B4F}" type="datetimeFigureOut">
              <a:rPr lang="en-US" smtClean="0"/>
              <a:t>6/5/2017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E7FC0-4370-4F7C-BFBF-2DB251E09FD3}" type="slidenum">
              <a:rPr lang="en-US" smtClean="0"/>
              <a:t>‹#›</a:t>
            </a:fld>
            <a:endParaRPr lang="en-US"/>
          </a:p>
        </p:txBody>
      </p:sp>
    </p:spTree>
    <p:extLst>
      <p:ext uri="{BB962C8B-B14F-4D97-AF65-F5344CB8AC3E}">
        <p14:creationId xmlns:p14="http://schemas.microsoft.com/office/powerpoint/2010/main" val="20861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a:t>
            </a:fld>
            <a:endParaRPr lang="en-US"/>
          </a:p>
        </p:txBody>
      </p:sp>
    </p:spTree>
    <p:extLst>
      <p:ext uri="{BB962C8B-B14F-4D97-AF65-F5344CB8AC3E}">
        <p14:creationId xmlns:p14="http://schemas.microsoft.com/office/powerpoint/2010/main" val="166208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Burnup depleted the core to about 84 wt.% uranium. Even with Pu buildup the fresh</a:t>
            </a:r>
            <a:r>
              <a:rPr lang="en-US" baseline="0" dirty="0" smtClean="0"/>
              <a:t> is more limiting.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RHF, like HFIR, is an </a:t>
            </a:r>
            <a:r>
              <a:rPr lang="en-US" sz="1200" kern="1200" dirty="0" err="1" smtClean="0">
                <a:solidFill>
                  <a:schemeClr val="tx1"/>
                </a:solidFill>
                <a:effectLst/>
                <a:latin typeface="+mn-lt"/>
                <a:ea typeface="+mn-ea"/>
                <a:cs typeface="+mn-cs"/>
              </a:rPr>
              <a:t>undermoderated</a:t>
            </a:r>
            <a:r>
              <a:rPr lang="en-US" sz="1200" kern="1200" dirty="0" smtClean="0">
                <a:solidFill>
                  <a:schemeClr val="tx1"/>
                </a:solidFill>
                <a:effectLst/>
                <a:latin typeface="+mn-lt"/>
                <a:ea typeface="+mn-ea"/>
                <a:cs typeface="+mn-cs"/>
              </a:rPr>
              <a:t> core, so increasing the H/</a:t>
            </a:r>
            <a:r>
              <a:rPr lang="en-US" sz="1200" kern="1200" baseline="30000" dirty="0" smtClean="0">
                <a:solidFill>
                  <a:schemeClr val="tx1"/>
                </a:solidFill>
                <a:effectLst/>
                <a:latin typeface="+mn-lt"/>
                <a:ea typeface="+mn-ea"/>
                <a:cs typeface="+mn-cs"/>
              </a:rPr>
              <a:t>235</a:t>
            </a:r>
            <a:r>
              <a:rPr lang="en-US" sz="1200" kern="1200" dirty="0" smtClean="0">
                <a:solidFill>
                  <a:schemeClr val="tx1"/>
                </a:solidFill>
                <a:effectLst/>
                <a:latin typeface="+mn-lt"/>
                <a:ea typeface="+mn-ea"/>
                <a:cs typeface="+mn-cs"/>
              </a:rPr>
              <a:t>U increases multiplication. Since the model is not further discretized into axial sub-segments, it is conservative to smear the U over the overall height of the RHF element as opposed to smearing the axial non-fuel aluminum into the active fuel height. This locally distributes the U in each radial layer and thus increases the H/</a:t>
            </a:r>
            <a:r>
              <a:rPr lang="en-US" sz="1200" kern="1200" baseline="30000" dirty="0" smtClean="0">
                <a:solidFill>
                  <a:schemeClr val="tx1"/>
                </a:solidFill>
                <a:effectLst/>
                <a:latin typeface="+mn-lt"/>
                <a:ea typeface="+mn-ea"/>
                <a:cs typeface="+mn-cs"/>
              </a:rPr>
              <a:t>235</a:t>
            </a:r>
            <a:r>
              <a:rPr lang="en-US" sz="1200" kern="1200" dirty="0" smtClean="0">
                <a:solidFill>
                  <a:schemeClr val="tx1"/>
                </a:solidFill>
                <a:effectLst/>
                <a:latin typeface="+mn-lt"/>
                <a:ea typeface="+mn-ea"/>
                <a:cs typeface="+mn-cs"/>
              </a:rPr>
              <a:t>U ratio in each layer. This is a localized effect as the H/</a:t>
            </a:r>
            <a:r>
              <a:rPr lang="en-US" sz="1200" kern="1200" baseline="30000" dirty="0" smtClean="0">
                <a:solidFill>
                  <a:schemeClr val="tx1"/>
                </a:solidFill>
                <a:effectLst/>
                <a:latin typeface="+mn-lt"/>
                <a:ea typeface="+mn-ea"/>
                <a:cs typeface="+mn-cs"/>
              </a:rPr>
              <a:t>235</a:t>
            </a:r>
            <a:r>
              <a:rPr lang="en-US" sz="1200" kern="1200" dirty="0" smtClean="0">
                <a:solidFill>
                  <a:schemeClr val="tx1"/>
                </a:solidFill>
                <a:effectLst/>
                <a:latin typeface="+mn-lt"/>
                <a:ea typeface="+mn-ea"/>
                <a:cs typeface="+mn-cs"/>
              </a:rPr>
              <a:t>U of the entire dissolver-plus-core system remains the same. </a:t>
            </a:r>
            <a:r>
              <a:rPr lang="en-US" sz="1200" b="1" kern="1200" dirty="0" smtClean="0">
                <a:solidFill>
                  <a:schemeClr val="tx1"/>
                </a:solidFill>
                <a:effectLst/>
                <a:latin typeface="+mn-lt"/>
                <a:ea typeface="+mn-ea"/>
                <a:cs typeface="+mn-cs"/>
              </a:rPr>
              <a:t>This results in a slightly higher neutron multiplication.</a:t>
            </a:r>
          </a:p>
        </p:txBody>
      </p:sp>
      <p:sp>
        <p:nvSpPr>
          <p:cNvPr id="4" name="Slide Number Placeholder 3"/>
          <p:cNvSpPr>
            <a:spLocks noGrp="1"/>
          </p:cNvSpPr>
          <p:nvPr>
            <p:ph type="sldNum" sz="quarter" idx="10"/>
          </p:nvPr>
        </p:nvSpPr>
        <p:spPr/>
        <p:txBody>
          <a:bodyPr/>
          <a:lstStyle/>
          <a:p>
            <a:fld id="{CC7E7FC0-4370-4F7C-BFBF-2DB251E09FD3}" type="slidenum">
              <a:rPr lang="en-US" smtClean="0"/>
              <a:t>12</a:t>
            </a:fld>
            <a:endParaRPr lang="en-US"/>
          </a:p>
        </p:txBody>
      </p:sp>
    </p:spTree>
    <p:extLst>
      <p:ext uri="{BB962C8B-B14F-4D97-AF65-F5344CB8AC3E}">
        <p14:creationId xmlns:p14="http://schemas.microsoft.com/office/powerpoint/2010/main" val="188527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holes comprise at most 15% of the volume of the well insert, which is therefore modeled as homogenized 85% stainless steel and 15% bulk fissile solution to account for the holes. </a:t>
            </a: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13</a:t>
            </a:fld>
            <a:endParaRPr lang="en-US"/>
          </a:p>
        </p:txBody>
      </p:sp>
    </p:spTree>
    <p:extLst>
      <p:ext uri="{BB962C8B-B14F-4D97-AF65-F5344CB8AC3E}">
        <p14:creationId xmlns:p14="http://schemas.microsoft.com/office/powerpoint/2010/main" val="38219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11.5 gU-235/L</a:t>
            </a:r>
            <a:r>
              <a:rPr lang="en-US" baseline="0" dirty="0" smtClean="0"/>
              <a:t> would be the uranium criticality safety limit for H-canyon bulk solutions</a:t>
            </a:r>
          </a:p>
          <a:p>
            <a:r>
              <a:rPr lang="en-US" baseline="0" dirty="0" smtClean="0"/>
              <a:t>2 M is the precipitation limit for aluminum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14</a:t>
            </a:fld>
            <a:endParaRPr lang="en-US"/>
          </a:p>
        </p:txBody>
      </p:sp>
    </p:spTree>
    <p:extLst>
      <p:ext uri="{BB962C8B-B14F-4D97-AF65-F5344CB8AC3E}">
        <p14:creationId xmlns:p14="http://schemas.microsoft.com/office/powerpoint/2010/main" val="148567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excess solution modeled</a:t>
            </a:r>
            <a:r>
              <a:rPr lang="en-US" baseline="0" dirty="0" smtClean="0"/>
              <a:t> to increase moderation and reflection at the top of the RHF core.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15</a:t>
            </a:fld>
            <a:endParaRPr lang="en-US"/>
          </a:p>
        </p:txBody>
      </p:sp>
    </p:spTree>
    <p:extLst>
      <p:ext uri="{BB962C8B-B14F-4D97-AF65-F5344CB8AC3E}">
        <p14:creationId xmlns:p14="http://schemas.microsoft.com/office/powerpoint/2010/main" val="148567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credible abnormal</a:t>
            </a:r>
            <a:r>
              <a:rPr lang="en-US" baseline="0" dirty="0" smtClean="0"/>
              <a:t> conditions were identified as leading to potential inadvertent criticality scenarios.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16</a:t>
            </a:fld>
            <a:endParaRPr lang="en-US"/>
          </a:p>
        </p:txBody>
      </p:sp>
    </p:spTree>
    <p:extLst>
      <p:ext uri="{BB962C8B-B14F-4D97-AF65-F5344CB8AC3E}">
        <p14:creationId xmlns:p14="http://schemas.microsoft.com/office/powerpoint/2010/main" val="246304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credible abnormal</a:t>
            </a:r>
            <a:r>
              <a:rPr lang="en-US" baseline="0" dirty="0" smtClean="0"/>
              <a:t> conditions were identified as leading to potential inadvertent criticality scenarios. </a:t>
            </a:r>
          </a:p>
          <a:p>
            <a:endParaRPr lang="en-US" baseline="0" dirty="0" smtClean="0"/>
          </a:p>
          <a:p>
            <a:r>
              <a:rPr lang="en-US" baseline="0" dirty="0" smtClean="0"/>
              <a:t>Note this scenario exceeds the Al solubility limit.  </a:t>
            </a:r>
          </a:p>
          <a:p>
            <a:endParaRPr lang="en-US" baseline="0" dirty="0" smtClean="0"/>
          </a:p>
          <a:p>
            <a:r>
              <a:rPr lang="en-US" baseline="0" dirty="0" smtClean="0"/>
              <a:t>At this point it is probably fair to note that SRNS currently has less than 12 of these cores in inventory.</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17</a:t>
            </a:fld>
            <a:endParaRPr lang="en-US"/>
          </a:p>
        </p:txBody>
      </p:sp>
    </p:spTree>
    <p:extLst>
      <p:ext uri="{BB962C8B-B14F-4D97-AF65-F5344CB8AC3E}">
        <p14:creationId xmlns:p14="http://schemas.microsoft.com/office/powerpoint/2010/main" val="246304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credible abnormal</a:t>
            </a:r>
            <a:r>
              <a:rPr lang="en-US" baseline="0" dirty="0" smtClean="0"/>
              <a:t> conditions were identified as leading to potential inadvertent criticality scenarios. </a:t>
            </a:r>
          </a:p>
          <a:p>
            <a:endParaRPr lang="en-US" baseline="0" dirty="0" smtClean="0"/>
          </a:p>
          <a:p>
            <a:r>
              <a:rPr lang="en-US" baseline="0" dirty="0" smtClean="0"/>
              <a:t>Artificial configuration bounds any possible accumulation of undissolved solids.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18</a:t>
            </a:fld>
            <a:endParaRPr lang="en-US"/>
          </a:p>
        </p:txBody>
      </p:sp>
    </p:spTree>
    <p:extLst>
      <p:ext uri="{BB962C8B-B14F-4D97-AF65-F5344CB8AC3E}">
        <p14:creationId xmlns:p14="http://schemas.microsoft.com/office/powerpoint/2010/main" val="246304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is the normal</a:t>
            </a:r>
            <a:r>
              <a:rPr lang="en-US" baseline="0" dirty="0" smtClean="0"/>
              <a:t> (solid) and over concentration (dashed) dissolutions  of RHF cores.  These are in turn compared to the HFIR dissolutions in Williamson’s paper on HFIR. Not only does the RHF meet the k-safe it is also bounded by the dissolution of a HFIR core (inner and outer element).  This is not unexpected since the RHF core had less U-235 mass than the combined inner and outer HFIR core and also since its chemistry and availability result in a lower initial bulk solution fissile concentration.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21</a:t>
            </a:fld>
            <a:endParaRPr lang="en-US"/>
          </a:p>
        </p:txBody>
      </p:sp>
    </p:spTree>
    <p:extLst>
      <p:ext uri="{BB962C8B-B14F-4D97-AF65-F5344CB8AC3E}">
        <p14:creationId xmlns:p14="http://schemas.microsoft.com/office/powerpoint/2010/main" val="349176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22</a:t>
            </a:fld>
            <a:endParaRPr lang="en-US"/>
          </a:p>
        </p:txBody>
      </p:sp>
    </p:spTree>
    <p:extLst>
      <p:ext uri="{BB962C8B-B14F-4D97-AF65-F5344CB8AC3E}">
        <p14:creationId xmlns:p14="http://schemas.microsoft.com/office/powerpoint/2010/main" val="189123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not until a senior manager happened to see that other work and recall he had a list of the campaigns H-Canyon had done since 1955. It was this record that provided confirmation that past HFIR campaigns had co-dispositioned RHF fuel in the HFIR insert. At that point the analysis would be remiss in not analyzing both fuel types for any upcoming campaign. </a:t>
            </a: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23</a:t>
            </a:fld>
            <a:endParaRPr lang="en-US"/>
          </a:p>
        </p:txBody>
      </p:sp>
    </p:spTree>
    <p:extLst>
      <p:ext uri="{BB962C8B-B14F-4D97-AF65-F5344CB8AC3E}">
        <p14:creationId xmlns:p14="http://schemas.microsoft.com/office/powerpoint/2010/main" val="290307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Uranium-aluminum</a:t>
            </a:r>
            <a:r>
              <a:rPr lang="en-US" baseline="0" dirty="0" smtClean="0"/>
              <a:t> alloy and usually aluminum clad</a:t>
            </a:r>
          </a:p>
          <a:p>
            <a:r>
              <a:rPr lang="en-US" baseline="0" dirty="0" smtClean="0"/>
              <a:t>The insert fits down inside the dissolver. The picture is true, the dissolver sits on a sloped floor. Canyon cells are sloped so that spills and leaks will collect in a sump.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a:t>
            </a:fld>
            <a:endParaRPr lang="en-US"/>
          </a:p>
        </p:txBody>
      </p:sp>
    </p:spTree>
    <p:extLst>
      <p:ext uri="{BB962C8B-B14F-4D97-AF65-F5344CB8AC3E}">
        <p14:creationId xmlns:p14="http://schemas.microsoft.com/office/powerpoint/2010/main" val="340534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Circular</a:t>
            </a:r>
            <a:r>
              <a:rPr lang="en-US" baseline="0" dirty="0" smtClean="0"/>
              <a:t> is 10 5” wells and was designed originally for SRS reactor assemblies but is currently used for bundled research reactor fuels</a:t>
            </a:r>
          </a:p>
          <a:p>
            <a:r>
              <a:rPr lang="en-US" b="1" baseline="0" dirty="0" smtClean="0"/>
              <a:t>Slab</a:t>
            </a:r>
            <a:r>
              <a:rPr lang="en-US" baseline="0" dirty="0" smtClean="0"/>
              <a:t> consists of four 4.5”x15” wells </a:t>
            </a:r>
          </a:p>
          <a:p>
            <a:r>
              <a:rPr lang="en-US" b="1" baseline="0" dirty="0" smtClean="0"/>
              <a:t>HFIR</a:t>
            </a:r>
            <a:r>
              <a:rPr lang="en-US" baseline="0" dirty="0" smtClean="0"/>
              <a:t> is specifically designed for the dissolution of ORNL’s HFIR cores.</a:t>
            </a:r>
          </a:p>
          <a:p>
            <a:endParaRPr lang="en-US" baseline="0" dirty="0" smtClean="0"/>
          </a:p>
          <a:p>
            <a:r>
              <a:rPr lang="en-US" baseline="0" dirty="0" smtClean="0"/>
              <a:t>Long cylindrical feed materials are gravity fed into the system.  HFIR and likely RHF would be submerged in acid completely </a:t>
            </a: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4</a:t>
            </a:fld>
            <a:endParaRPr lang="en-US"/>
          </a:p>
        </p:txBody>
      </p:sp>
    </p:spTree>
    <p:extLst>
      <p:ext uri="{BB962C8B-B14F-4D97-AF65-F5344CB8AC3E}">
        <p14:creationId xmlns:p14="http://schemas.microsoft.com/office/powerpoint/2010/main" val="331085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HFIR insert</a:t>
            </a:r>
          </a:p>
          <a:p>
            <a:r>
              <a:rPr lang="en-US" dirty="0" smtClean="0"/>
              <a:t>Right</a:t>
            </a:r>
            <a:r>
              <a:rPr lang="en-US" baseline="0" dirty="0" smtClean="0"/>
              <a:t>: 10-well insert</a:t>
            </a:r>
          </a:p>
          <a:p>
            <a:r>
              <a:rPr lang="en-US" baseline="0" dirty="0" smtClean="0"/>
              <a:t>Center: 10-well insert being placed into dissolver column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5</a:t>
            </a:fld>
            <a:endParaRPr lang="en-US"/>
          </a:p>
        </p:txBody>
      </p:sp>
    </p:spTree>
    <p:extLst>
      <p:ext uri="{BB962C8B-B14F-4D97-AF65-F5344CB8AC3E}">
        <p14:creationId xmlns:p14="http://schemas.microsoft.com/office/powerpoint/2010/main" val="398900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6</a:t>
            </a:fld>
            <a:endParaRPr lang="en-US"/>
          </a:p>
        </p:txBody>
      </p:sp>
    </p:spTree>
    <p:extLst>
      <p:ext uri="{BB962C8B-B14F-4D97-AF65-F5344CB8AC3E}">
        <p14:creationId xmlns:p14="http://schemas.microsoft.com/office/powerpoint/2010/main" val="19379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HFIR is shown on the top, with the RHF shown on the bottom</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7</a:t>
            </a:fld>
            <a:endParaRPr lang="en-US"/>
          </a:p>
        </p:txBody>
      </p:sp>
    </p:spTree>
    <p:extLst>
      <p:ext uri="{BB962C8B-B14F-4D97-AF65-F5344CB8AC3E}">
        <p14:creationId xmlns:p14="http://schemas.microsoft.com/office/powerpoint/2010/main" val="23847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direct the listener</a:t>
            </a:r>
            <a:r>
              <a:rPr lang="en-US" baseline="0" dirty="0" smtClean="0"/>
              <a:t> to the summary paper which has a much more complete listing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take </a:t>
            </a:r>
            <a:r>
              <a:rPr lang="en-US" baseline="0" dirty="0" err="1" smtClean="0"/>
              <a:t>aways</a:t>
            </a:r>
            <a:r>
              <a:rPr lang="en-US" baseline="0" dirty="0" smtClean="0"/>
              <a:t> are that the RHF is ~30 cm taller both overall and in the fuel meat. Also, the RHF and the HFIR outer are most similar in radial geometry. It is this similarity that facilitates the use of the HFIR dissolver insert to process the RHF cores. As you might conclude from the geometry, yes this is an </a:t>
            </a:r>
            <a:r>
              <a:rPr lang="en-US" baseline="0" dirty="0" err="1" smtClean="0"/>
              <a:t>undermoderated</a:t>
            </a:r>
            <a:r>
              <a:rPr lang="en-US" baseline="0" dirty="0" smtClean="0"/>
              <a:t> core in both cases. </a:t>
            </a: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8</a:t>
            </a:fld>
            <a:endParaRPr lang="en-US"/>
          </a:p>
        </p:txBody>
      </p:sp>
    </p:spTree>
    <p:extLst>
      <p:ext uri="{BB962C8B-B14F-4D97-AF65-F5344CB8AC3E}">
        <p14:creationId xmlns:p14="http://schemas.microsoft.com/office/powerpoint/2010/main" val="283466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direct the listener</a:t>
            </a:r>
            <a:r>
              <a:rPr lang="en-US" baseline="0" dirty="0" smtClean="0"/>
              <a:t> to the summary paper which has a much more complete listing.</a:t>
            </a:r>
          </a:p>
          <a:p>
            <a:endParaRPr lang="en-US" baseline="0" dirty="0" smtClean="0"/>
          </a:p>
          <a:p>
            <a:r>
              <a:rPr lang="en-US" baseline="0" dirty="0" smtClean="0"/>
              <a:t>From a criticality standpoint, the enrichment and the overall mass of uranium are of key importance. From a chemistry standpoint, it is the aluminum to uranium ratio.  The chemical reaction, and thus the dissolver bulk fissile concentration, is limited by the stoichiometry of the process.</a:t>
            </a:r>
          </a:p>
          <a:p>
            <a:endParaRPr lang="en-US" baseline="0" dirty="0" smtClean="0"/>
          </a:p>
          <a:p>
            <a:r>
              <a:rPr lang="en-US" baseline="0" dirty="0" smtClean="0"/>
              <a:t>For every mole of Al we need 3.75 moles of acid and every mole of U we need 4 moles of acid. With a fixed amount of solution at a fixed acidity you limit how much material can actually be dissolved. </a:t>
            </a:r>
          </a:p>
        </p:txBody>
      </p:sp>
      <p:sp>
        <p:nvSpPr>
          <p:cNvPr id="4" name="Slide Number Placeholder 3"/>
          <p:cNvSpPr>
            <a:spLocks noGrp="1"/>
          </p:cNvSpPr>
          <p:nvPr>
            <p:ph type="sldNum" sz="quarter" idx="10"/>
          </p:nvPr>
        </p:nvSpPr>
        <p:spPr/>
        <p:txBody>
          <a:bodyPr/>
          <a:lstStyle/>
          <a:p>
            <a:fld id="{CC7E7FC0-4370-4F7C-BFBF-2DB251E09FD3}" type="slidenum">
              <a:rPr lang="en-US" smtClean="0"/>
              <a:t>9</a:t>
            </a:fld>
            <a:endParaRPr lang="en-US"/>
          </a:p>
        </p:txBody>
      </p:sp>
    </p:spTree>
    <p:extLst>
      <p:ext uri="{BB962C8B-B14F-4D97-AF65-F5344CB8AC3E}">
        <p14:creationId xmlns:p14="http://schemas.microsoft.com/office/powerpoint/2010/main" val="2834662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left to right: HFIR outer, HFIR inner, RHF.  All are divided into radial layers for modeling dissolution. RHF is taller but otherwise resembles the HFIR outer.  The HFIR model shown is axially discretized as its from a production model requiring axial zoning for burnup.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11</a:t>
            </a:fld>
            <a:endParaRPr lang="en-US"/>
          </a:p>
        </p:txBody>
      </p:sp>
    </p:spTree>
    <p:extLst>
      <p:ext uri="{BB962C8B-B14F-4D97-AF65-F5344CB8AC3E}">
        <p14:creationId xmlns:p14="http://schemas.microsoft.com/office/powerpoint/2010/main" val="864592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SRNSTitleBackground3"/>
          <p:cNvPicPr>
            <a:picLocks noChangeAspect="1" noChangeArrowheads="1"/>
          </p:cNvPicPr>
          <p:nvPr/>
        </p:nvPicPr>
        <p:blipFill>
          <a:blip r:embed="rId2" cstate="print">
            <a:extLst>
              <a:ext uri="{28A0092B-C50C-407E-A947-70E740481C1C}">
                <a14:useLocalDpi xmlns:a14="http://schemas.microsoft.com/office/drawing/2010/main" val="0"/>
              </a:ext>
            </a:extLst>
          </a:blip>
          <a:srcRect t="2197" r="2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6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363083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29626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59214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48246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7250" y="1038225"/>
            <a:ext cx="3914775"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038225"/>
            <a:ext cx="3914775"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44462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39321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06507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94003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91512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96930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SRNSPageBackground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50"/>
            <a:ext cx="913765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858000" y="6477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rgbClr val="005596"/>
                </a:solidFill>
              </a:defRPr>
            </a:lvl1pPr>
          </a:lstStyle>
          <a:p>
            <a:fld id="{35278D33-6E70-453E-8CCB-833000556998}" type="slidenum">
              <a:rPr lang="en-US" smtClean="0"/>
              <a:t>‹#›</a:t>
            </a:fld>
            <a:endParaRPr lang="en-US"/>
          </a:p>
        </p:txBody>
      </p:sp>
      <p:sp>
        <p:nvSpPr>
          <p:cNvPr id="1028" name="Rectangle 2"/>
          <p:cNvSpPr>
            <a:spLocks noGrp="1" noChangeArrowheads="1"/>
          </p:cNvSpPr>
          <p:nvPr>
            <p:ph type="title"/>
          </p:nvPr>
        </p:nvSpPr>
        <p:spPr bwMode="auto">
          <a:xfrm>
            <a:off x="609600" y="3048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857250" y="1038225"/>
            <a:ext cx="79819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b="1">
          <a:solidFill>
            <a:srgbClr val="005596"/>
          </a:solidFill>
          <a:latin typeface="+mj-lt"/>
          <a:ea typeface="+mj-ea"/>
          <a:cs typeface="+mj-cs"/>
        </a:defRPr>
      </a:lvl1pPr>
      <a:lvl2pPr algn="l" rtl="0" eaLnBrk="1" fontAlgn="base" hangingPunct="1">
        <a:spcBef>
          <a:spcPct val="0"/>
        </a:spcBef>
        <a:spcAft>
          <a:spcPct val="0"/>
        </a:spcAft>
        <a:defRPr sz="2800" b="1">
          <a:solidFill>
            <a:srgbClr val="005596"/>
          </a:solidFill>
          <a:latin typeface="Arial Narrow" pitchFamily="34" charset="0"/>
        </a:defRPr>
      </a:lvl2pPr>
      <a:lvl3pPr algn="l" rtl="0" eaLnBrk="1" fontAlgn="base" hangingPunct="1">
        <a:spcBef>
          <a:spcPct val="0"/>
        </a:spcBef>
        <a:spcAft>
          <a:spcPct val="0"/>
        </a:spcAft>
        <a:defRPr sz="2800" b="1">
          <a:solidFill>
            <a:srgbClr val="005596"/>
          </a:solidFill>
          <a:latin typeface="Arial Narrow" pitchFamily="34" charset="0"/>
        </a:defRPr>
      </a:lvl3pPr>
      <a:lvl4pPr algn="l" rtl="0" eaLnBrk="1" fontAlgn="base" hangingPunct="1">
        <a:spcBef>
          <a:spcPct val="0"/>
        </a:spcBef>
        <a:spcAft>
          <a:spcPct val="0"/>
        </a:spcAft>
        <a:defRPr sz="2800" b="1">
          <a:solidFill>
            <a:srgbClr val="005596"/>
          </a:solidFill>
          <a:latin typeface="Arial Narrow" pitchFamily="34" charset="0"/>
        </a:defRPr>
      </a:lvl4pPr>
      <a:lvl5pPr algn="l" rtl="0" eaLnBrk="1" fontAlgn="base" hangingPunct="1">
        <a:spcBef>
          <a:spcPct val="0"/>
        </a:spcBef>
        <a:spcAft>
          <a:spcPct val="0"/>
        </a:spcAft>
        <a:defRPr sz="2800" b="1">
          <a:solidFill>
            <a:srgbClr val="005596"/>
          </a:solidFill>
          <a:latin typeface="Arial Narrow" pitchFamily="34" charset="0"/>
        </a:defRPr>
      </a:lvl5pPr>
      <a:lvl6pPr marL="457200" algn="l" rtl="0" eaLnBrk="1" fontAlgn="base" hangingPunct="1">
        <a:spcBef>
          <a:spcPct val="0"/>
        </a:spcBef>
        <a:spcAft>
          <a:spcPct val="0"/>
        </a:spcAft>
        <a:defRPr sz="2800" b="1">
          <a:solidFill>
            <a:srgbClr val="005596"/>
          </a:solidFill>
          <a:latin typeface="Arial Narrow" pitchFamily="34" charset="0"/>
        </a:defRPr>
      </a:lvl6pPr>
      <a:lvl7pPr marL="914400" algn="l" rtl="0" eaLnBrk="1" fontAlgn="base" hangingPunct="1">
        <a:spcBef>
          <a:spcPct val="0"/>
        </a:spcBef>
        <a:spcAft>
          <a:spcPct val="0"/>
        </a:spcAft>
        <a:defRPr sz="2800" b="1">
          <a:solidFill>
            <a:srgbClr val="005596"/>
          </a:solidFill>
          <a:latin typeface="Arial Narrow" pitchFamily="34" charset="0"/>
        </a:defRPr>
      </a:lvl7pPr>
      <a:lvl8pPr marL="1371600" algn="l" rtl="0" eaLnBrk="1" fontAlgn="base" hangingPunct="1">
        <a:spcBef>
          <a:spcPct val="0"/>
        </a:spcBef>
        <a:spcAft>
          <a:spcPct val="0"/>
        </a:spcAft>
        <a:defRPr sz="2800" b="1">
          <a:solidFill>
            <a:srgbClr val="005596"/>
          </a:solidFill>
          <a:latin typeface="Arial Narrow" pitchFamily="34" charset="0"/>
        </a:defRPr>
      </a:lvl8pPr>
      <a:lvl9pPr marL="1828800" algn="l" rtl="0" eaLnBrk="1" fontAlgn="base" hangingPunct="1">
        <a:spcBef>
          <a:spcPct val="0"/>
        </a:spcBef>
        <a:spcAft>
          <a:spcPct val="0"/>
        </a:spcAft>
        <a:defRPr sz="2800" b="1">
          <a:solidFill>
            <a:srgbClr val="005596"/>
          </a:solidFill>
          <a:latin typeface="Arial Narrow" pitchFamily="3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i="1">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0" y="1600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sz="3600" dirty="0" smtClean="0">
                <a:solidFill>
                  <a:srgbClr val="0073AE"/>
                </a:solidFill>
              </a:rPr>
              <a:t>Combining RHF and HFIR Disposition Campaigns – Analysis, Opportunity, and Lessons Learned</a:t>
            </a:r>
            <a:endParaRPr lang="en-US" altLang="en-US" sz="2800" dirty="0" smtClean="0">
              <a:solidFill>
                <a:srgbClr val="0073AE"/>
              </a:solidFill>
            </a:endParaRPr>
          </a:p>
        </p:txBody>
      </p:sp>
      <p:sp>
        <p:nvSpPr>
          <p:cNvPr id="3076" name="Text Box 9"/>
          <p:cNvSpPr txBox="1">
            <a:spLocks noChangeArrowheads="1"/>
          </p:cNvSpPr>
          <p:nvPr/>
        </p:nvSpPr>
        <p:spPr bwMode="auto">
          <a:xfrm>
            <a:off x="2346325" y="3886200"/>
            <a:ext cx="4451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dirty="0" smtClean="0">
                <a:solidFill>
                  <a:srgbClr val="008852"/>
                </a:solidFill>
              </a:rPr>
              <a:t>Tracy Stover and John Lint</a:t>
            </a:r>
            <a:endParaRPr lang="en-US" altLang="en-US" sz="2000" b="0" dirty="0">
              <a:solidFill>
                <a:srgbClr val="008852"/>
              </a:solidFill>
            </a:endParaRPr>
          </a:p>
        </p:txBody>
      </p:sp>
      <p:sp>
        <p:nvSpPr>
          <p:cNvPr id="3078" name="Text Box 14"/>
          <p:cNvSpPr txBox="1">
            <a:spLocks noChangeArrowheads="1"/>
          </p:cNvSpPr>
          <p:nvPr/>
        </p:nvSpPr>
        <p:spPr bwMode="auto">
          <a:xfrm>
            <a:off x="-12700" y="4800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73AE"/>
                </a:solidFill>
              </a:rPr>
              <a:t>Savannah River Nuclear Solutions, LLC</a:t>
            </a:r>
          </a:p>
          <a:p>
            <a:pPr algn="ctr" eaLnBrk="1" hangingPunct="1">
              <a:spcBef>
                <a:spcPct val="0"/>
              </a:spcBef>
              <a:buFontTx/>
              <a:buNone/>
            </a:pPr>
            <a:r>
              <a:rPr lang="en-US" altLang="en-US" sz="1800" dirty="0" smtClean="0">
                <a:solidFill>
                  <a:srgbClr val="0073AE"/>
                </a:solidFill>
              </a:rPr>
              <a:t>ANS Annual Conference June 2017</a:t>
            </a:r>
            <a:endParaRPr lang="en-US" altLang="en-US" sz="1800" dirty="0">
              <a:solidFill>
                <a:srgbClr val="0073AE"/>
              </a:solidFill>
            </a:endParaRPr>
          </a:p>
        </p:txBody>
      </p:sp>
      <p:sp>
        <p:nvSpPr>
          <p:cNvPr id="2" name="TextBox 1"/>
          <p:cNvSpPr txBox="1"/>
          <p:nvPr/>
        </p:nvSpPr>
        <p:spPr>
          <a:xfrm>
            <a:off x="6797675" y="6477000"/>
            <a:ext cx="1965325" cy="307777"/>
          </a:xfrm>
          <a:prstGeom prst="rect">
            <a:avLst/>
          </a:prstGeom>
          <a:noFill/>
        </p:spPr>
        <p:txBody>
          <a:bodyPr wrap="square" rtlCol="0">
            <a:spAutoFit/>
          </a:bodyPr>
          <a:lstStyle/>
          <a:p>
            <a:r>
              <a:rPr lang="en-US" sz="1400" b="1" dirty="0" smtClean="0"/>
              <a:t>SRNS-STI-2017-00286</a:t>
            </a:r>
            <a:endParaRPr lang="en-US" sz="1400" b="1" dirty="0"/>
          </a:p>
        </p:txBody>
      </p:sp>
    </p:spTree>
    <p:extLst>
      <p:ext uri="{BB962C8B-B14F-4D97-AF65-F5344CB8AC3E}">
        <p14:creationId xmlns:p14="http://schemas.microsoft.com/office/powerpoint/2010/main" val="107263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RHF</a:t>
            </a:r>
            <a:endParaRPr lang="en-US" dirty="0"/>
          </a:p>
        </p:txBody>
      </p:sp>
      <p:sp>
        <p:nvSpPr>
          <p:cNvPr id="3" name="Content Placeholder 2"/>
          <p:cNvSpPr>
            <a:spLocks noGrp="1"/>
          </p:cNvSpPr>
          <p:nvPr>
            <p:ph idx="1"/>
          </p:nvPr>
        </p:nvSpPr>
        <p:spPr/>
        <p:txBody>
          <a:bodyPr/>
          <a:lstStyle/>
          <a:p>
            <a:r>
              <a:rPr lang="en-US" dirty="0" smtClean="0"/>
              <a:t>SRS is currently storing RHF cores for eventual disposition </a:t>
            </a:r>
          </a:p>
          <a:p>
            <a:r>
              <a:rPr lang="en-US" dirty="0" smtClean="0"/>
              <a:t>They fit in the outer element well of the HFIR dissolver insert</a:t>
            </a:r>
          </a:p>
          <a:p>
            <a:r>
              <a:rPr lang="en-US" dirty="0" smtClean="0"/>
              <a:t>Existing hardware to transport RHF cores from storage to H-Canyon</a:t>
            </a:r>
            <a:endParaRPr lang="en-US" dirty="0"/>
          </a:p>
          <a:p>
            <a:r>
              <a:rPr lang="en-US" dirty="0" smtClean="0"/>
              <a:t>Opportunity to disposition these cores while the facility is configured for HFIR work</a:t>
            </a:r>
          </a:p>
        </p:txBody>
      </p:sp>
    </p:spTree>
    <p:extLst>
      <p:ext uri="{BB962C8B-B14F-4D97-AF65-F5344CB8AC3E}">
        <p14:creationId xmlns:p14="http://schemas.microsoft.com/office/powerpoint/2010/main" val="1303962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HFIR vs. RHF</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454" t="16703" r="19093" b="6432"/>
          <a:stretch/>
        </p:blipFill>
        <p:spPr bwMode="auto">
          <a:xfrm>
            <a:off x="1143000" y="1143000"/>
            <a:ext cx="704426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68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RHF Element </a:t>
            </a:r>
            <a:endParaRPr lang="en-US" dirty="0"/>
          </a:p>
        </p:txBody>
      </p:sp>
      <p:sp>
        <p:nvSpPr>
          <p:cNvPr id="4" name="Content Placeholder 3"/>
          <p:cNvSpPr>
            <a:spLocks noGrp="1"/>
          </p:cNvSpPr>
          <p:nvPr>
            <p:ph sz="half" idx="1"/>
          </p:nvPr>
        </p:nvSpPr>
        <p:spPr>
          <a:xfrm>
            <a:off x="533400" y="990600"/>
            <a:ext cx="6172200" cy="5105400"/>
          </a:xfrm>
        </p:spPr>
        <p:txBody>
          <a:bodyPr/>
          <a:lstStyle/>
          <a:p>
            <a:r>
              <a:rPr lang="en-US" dirty="0" smtClean="0"/>
              <a:t>Axially homogenous </a:t>
            </a:r>
          </a:p>
          <a:p>
            <a:pPr lvl="1"/>
            <a:r>
              <a:rPr lang="en-US" dirty="0" smtClean="0"/>
              <a:t>Assumed fresh </a:t>
            </a:r>
            <a:r>
              <a:rPr lang="en-US" dirty="0" err="1" smtClean="0"/>
              <a:t>isotopics</a:t>
            </a:r>
            <a:r>
              <a:rPr lang="en-US" dirty="0" smtClean="0"/>
              <a:t>, no burnup credit</a:t>
            </a:r>
          </a:p>
          <a:p>
            <a:r>
              <a:rPr lang="en-US" dirty="0" smtClean="0"/>
              <a:t>9 radial layers including the inner and outer collars</a:t>
            </a:r>
          </a:p>
          <a:p>
            <a:r>
              <a:rPr lang="en-US" dirty="0" smtClean="0"/>
              <a:t>7 phase dissolution, </a:t>
            </a:r>
            <a:r>
              <a:rPr lang="en-US" smtClean="0"/>
              <a:t>1 fuel </a:t>
            </a:r>
            <a:r>
              <a:rPr lang="en-US" dirty="0" smtClean="0"/>
              <a:t>layer each</a:t>
            </a:r>
          </a:p>
          <a:p>
            <a:pPr lvl="1"/>
            <a:r>
              <a:rPr lang="en-US" dirty="0" smtClean="0"/>
              <a:t>0, 12.5, 25, 50, 75, 87.5, 100% dissolved</a:t>
            </a:r>
          </a:p>
          <a:p>
            <a:r>
              <a:rPr lang="en-US" dirty="0" smtClean="0"/>
              <a:t>Al and U dispersed into bulk solution with each step and concentration recalculated </a:t>
            </a:r>
          </a:p>
          <a:p>
            <a:r>
              <a:rPr lang="en-US" dirty="0" smtClean="0"/>
              <a:t>Homogenized over outer height of core</a:t>
            </a:r>
          </a:p>
          <a:p>
            <a:endParaRPr lang="en-US" dirty="0"/>
          </a:p>
        </p:txBody>
      </p:sp>
      <p:pic>
        <p:nvPicPr>
          <p:cNvPr id="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3324" t="16703" r="23788" b="6432"/>
          <a:stretch/>
        </p:blipFill>
        <p:spPr bwMode="auto">
          <a:xfrm>
            <a:off x="6629400" y="990600"/>
            <a:ext cx="2514600" cy="475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57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HFIR Dissolver Insert </a:t>
            </a:r>
            <a:endParaRPr lang="en-US" dirty="0"/>
          </a:p>
        </p:txBody>
      </p:sp>
      <p:sp>
        <p:nvSpPr>
          <p:cNvPr id="4" name="Content Placeholder 3"/>
          <p:cNvSpPr>
            <a:spLocks noGrp="1"/>
          </p:cNvSpPr>
          <p:nvPr>
            <p:ph sz="half" idx="1"/>
          </p:nvPr>
        </p:nvSpPr>
        <p:spPr>
          <a:xfrm>
            <a:off x="533400" y="914400"/>
            <a:ext cx="6324600" cy="5257800"/>
          </a:xfrm>
        </p:spPr>
        <p:txBody>
          <a:bodyPr/>
          <a:lstStyle/>
          <a:p>
            <a:r>
              <a:rPr lang="en-US" dirty="0" smtClean="0"/>
              <a:t>2 wells about 20 feet deep</a:t>
            </a:r>
          </a:p>
          <a:p>
            <a:r>
              <a:rPr lang="en-US" dirty="0" smtClean="0"/>
              <a:t>Stainless steel with posts in each well</a:t>
            </a:r>
          </a:p>
          <a:p>
            <a:r>
              <a:rPr lang="en-US" dirty="0" smtClean="0"/>
              <a:t>Holes for cross flow and dispersion</a:t>
            </a:r>
          </a:p>
          <a:p>
            <a:pPr lvl="1"/>
            <a:r>
              <a:rPr lang="en-US" dirty="0" smtClean="0"/>
              <a:t>Holes result in about 15% of volume </a:t>
            </a:r>
          </a:p>
          <a:p>
            <a:r>
              <a:rPr lang="en-US" dirty="0" smtClean="0"/>
              <a:t>Modeled as a tube 85% stainless steel and 15% bulk dissolver solution </a:t>
            </a:r>
          </a:p>
          <a:p>
            <a:pPr lvl="1"/>
            <a:r>
              <a:rPr lang="en-US" dirty="0" smtClean="0"/>
              <a:t>Same treatment as in HFIR analysis </a:t>
            </a:r>
          </a:p>
          <a:p>
            <a:r>
              <a:rPr lang="en-US" dirty="0" smtClean="0"/>
              <a:t>Note: during modeling, conservatively maintain 0 M </a:t>
            </a:r>
            <a:r>
              <a:rPr lang="en-US" u="sng" dirty="0" smtClean="0"/>
              <a:t>excess</a:t>
            </a:r>
            <a:r>
              <a:rPr lang="en-US" dirty="0" smtClean="0"/>
              <a:t> nitric acid</a:t>
            </a:r>
          </a:p>
          <a:p>
            <a:pPr lvl="1"/>
            <a:r>
              <a:rPr lang="en-US" dirty="0" smtClean="0"/>
              <a:t>Adds conservatism</a:t>
            </a:r>
          </a:p>
        </p:txBody>
      </p:sp>
      <p:pic>
        <p:nvPicPr>
          <p:cNvPr id="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10400" y="1066800"/>
            <a:ext cx="1779267"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385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Conditions</a:t>
            </a:r>
            <a:endParaRPr lang="en-US" dirty="0"/>
          </a:p>
        </p:txBody>
      </p:sp>
      <p:sp>
        <p:nvSpPr>
          <p:cNvPr id="3" name="Content Placeholder 2"/>
          <p:cNvSpPr>
            <a:spLocks noGrp="1"/>
          </p:cNvSpPr>
          <p:nvPr>
            <p:ph idx="1"/>
          </p:nvPr>
        </p:nvSpPr>
        <p:spPr>
          <a:xfrm>
            <a:off x="857250" y="1038225"/>
            <a:ext cx="8210550" cy="4600575"/>
          </a:xfrm>
        </p:spPr>
        <p:txBody>
          <a:bodyPr/>
          <a:lstStyle/>
          <a:p>
            <a:r>
              <a:rPr lang="en-US" dirty="0" smtClean="0"/>
              <a:t>RHF cores loaded into HFIR dissolver insert outer element well</a:t>
            </a:r>
          </a:p>
          <a:p>
            <a:r>
              <a:rPr lang="en-US" dirty="0" smtClean="0"/>
              <a:t>Three cores already dissolved with U and Al dispersed into the bulk solution</a:t>
            </a:r>
          </a:p>
          <a:p>
            <a:pPr lvl="1"/>
            <a:r>
              <a:rPr lang="en-US" dirty="0" smtClean="0"/>
              <a:t>1.904 g U-235/L</a:t>
            </a:r>
          </a:p>
          <a:p>
            <a:pPr lvl="1"/>
            <a:r>
              <a:rPr lang="en-US" dirty="0" smtClean="0"/>
              <a:t>0.830 M Al</a:t>
            </a:r>
          </a:p>
          <a:p>
            <a:r>
              <a:rPr lang="en-US" dirty="0" smtClean="0"/>
              <a:t>Terminal bulk solution:</a:t>
            </a:r>
          </a:p>
          <a:p>
            <a:pPr lvl="1"/>
            <a:r>
              <a:rPr lang="en-US" dirty="0"/>
              <a:t>2.539  g </a:t>
            </a:r>
            <a:r>
              <a:rPr lang="en-US" dirty="0" smtClean="0"/>
              <a:t>U-235/L (below 11.5 g U-235/L)</a:t>
            </a:r>
            <a:endParaRPr lang="en-US" dirty="0"/>
          </a:p>
          <a:p>
            <a:pPr lvl="1"/>
            <a:r>
              <a:rPr lang="en-US" dirty="0" smtClean="0"/>
              <a:t>1.107 M Al (below 2 M)</a:t>
            </a:r>
          </a:p>
          <a:p>
            <a:pPr lvl="1"/>
            <a:endParaRPr lang="en-US" dirty="0"/>
          </a:p>
        </p:txBody>
      </p:sp>
    </p:spTree>
    <p:extLst>
      <p:ext uri="{BB962C8B-B14F-4D97-AF65-F5344CB8AC3E}">
        <p14:creationId xmlns:p14="http://schemas.microsoft.com/office/powerpoint/2010/main" val="2998648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Conditions</a:t>
            </a:r>
            <a:endParaRPr lang="en-US" dirty="0"/>
          </a:p>
        </p:txBody>
      </p:sp>
      <p:sp>
        <p:nvSpPr>
          <p:cNvPr id="3" name="Content Placeholder 2"/>
          <p:cNvSpPr>
            <a:spLocks noGrp="1"/>
          </p:cNvSpPr>
          <p:nvPr>
            <p:ph idx="1"/>
          </p:nvPr>
        </p:nvSpPr>
        <p:spPr>
          <a:xfrm>
            <a:off x="228600" y="1066800"/>
            <a:ext cx="4095750" cy="4600575"/>
          </a:xfrm>
        </p:spPr>
        <p:txBody>
          <a:bodyPr/>
          <a:lstStyle/>
          <a:p>
            <a:r>
              <a:rPr lang="en-US" dirty="0" smtClean="0"/>
              <a:t>Excess conservatism</a:t>
            </a:r>
          </a:p>
          <a:p>
            <a:pPr lvl="1"/>
            <a:r>
              <a:rPr lang="en-US" dirty="0" smtClean="0"/>
              <a:t>Normal fill does not submerge RHF</a:t>
            </a:r>
          </a:p>
          <a:p>
            <a:pPr lvl="1"/>
            <a:r>
              <a:rPr lang="en-US" dirty="0" smtClean="0"/>
              <a:t>Excess solution modeled to cover RHF to 2.54 cm depth</a:t>
            </a:r>
          </a:p>
          <a:p>
            <a:pPr lvl="1"/>
            <a:r>
              <a:rPr lang="en-US" dirty="0" smtClean="0"/>
              <a:t>Adds ~1200 L addition bulk solution to model</a:t>
            </a:r>
          </a:p>
          <a:p>
            <a:pPr lvl="1"/>
            <a:r>
              <a:rPr lang="en-US" dirty="0" smtClean="0"/>
              <a:t>Equivalent to an additional 27% of an RHF core </a:t>
            </a:r>
          </a:p>
          <a:p>
            <a:pPr marL="0" indent="0">
              <a:buNone/>
            </a:pPr>
            <a:endParaRPr lang="en-US" dirty="0"/>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l="13141" t="11681" r="24519" b="11964"/>
          <a:stretch>
            <a:fillRect/>
          </a:stretch>
        </p:blipFill>
        <p:spPr bwMode="auto">
          <a:xfrm>
            <a:off x="4306537" y="1219200"/>
            <a:ext cx="4602751" cy="317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011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Credible Abnormal Conditions</a:t>
            </a:r>
            <a:endParaRPr lang="en-US" dirty="0"/>
          </a:p>
        </p:txBody>
      </p:sp>
      <p:sp>
        <p:nvSpPr>
          <p:cNvPr id="3" name="Content Placeholder 2"/>
          <p:cNvSpPr>
            <a:spLocks noGrp="1"/>
          </p:cNvSpPr>
          <p:nvPr>
            <p:ph idx="1"/>
          </p:nvPr>
        </p:nvSpPr>
        <p:spPr>
          <a:xfrm>
            <a:off x="381000" y="914400"/>
            <a:ext cx="4648200" cy="5410200"/>
          </a:xfrm>
        </p:spPr>
        <p:txBody>
          <a:bodyPr/>
          <a:lstStyle/>
          <a:p>
            <a:r>
              <a:rPr lang="en-US" dirty="0" err="1" smtClean="0"/>
              <a:t>Overmassing</a:t>
            </a:r>
            <a:r>
              <a:rPr lang="en-US" dirty="0" smtClean="0"/>
              <a:t> the system</a:t>
            </a:r>
          </a:p>
          <a:p>
            <a:pPr lvl="1"/>
            <a:r>
              <a:rPr lang="en-US" dirty="0" smtClean="0"/>
              <a:t>Only fits in outer element well </a:t>
            </a:r>
          </a:p>
          <a:p>
            <a:pPr lvl="1"/>
            <a:r>
              <a:rPr lang="en-US" dirty="0" smtClean="0"/>
              <a:t>Limited height available</a:t>
            </a:r>
          </a:p>
          <a:p>
            <a:pPr lvl="1"/>
            <a:r>
              <a:rPr lang="en-US" dirty="0" smtClean="0"/>
              <a:t>2</a:t>
            </a:r>
            <a:r>
              <a:rPr lang="en-US" baseline="30000" dirty="0" smtClean="0"/>
              <a:t>nd</a:t>
            </a:r>
            <a:r>
              <a:rPr lang="en-US" dirty="0" smtClean="0"/>
              <a:t> core modeled on top of first</a:t>
            </a:r>
          </a:p>
          <a:p>
            <a:pPr lvl="1"/>
            <a:r>
              <a:rPr lang="en-US" dirty="0" smtClean="0"/>
              <a:t>Begin at same 1.904 g U-235/L and 0.830 M Al</a:t>
            </a:r>
          </a:p>
          <a:p>
            <a:pPr lvl="1"/>
            <a:r>
              <a:rPr lang="en-US" dirty="0" smtClean="0"/>
              <a:t>Calculate solution at nominal 13,500 L but fill the dissolver </a:t>
            </a:r>
          </a:p>
          <a:p>
            <a:pPr lvl="1"/>
            <a:r>
              <a:rPr lang="en-US" dirty="0" smtClean="0"/>
              <a:t>Adds ~9000 L of additional solution or about 2 RHF worth</a:t>
            </a:r>
          </a:p>
          <a:p>
            <a:pPr lvl="1"/>
            <a:r>
              <a:rPr lang="en-US" dirty="0" smtClean="0"/>
              <a:t>Would need 7 cores to achieve terminal configuration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949" t="10255" r="16347" b="7977"/>
          <a:stretch>
            <a:fillRect/>
          </a:stretch>
        </p:blipFill>
        <p:spPr bwMode="auto">
          <a:xfrm>
            <a:off x="4876800" y="1066800"/>
            <a:ext cx="413169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534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Credible Abnormal Conditions</a:t>
            </a:r>
            <a:endParaRPr lang="en-US" dirty="0"/>
          </a:p>
        </p:txBody>
      </p:sp>
      <p:sp>
        <p:nvSpPr>
          <p:cNvPr id="3" name="Content Placeholder 2"/>
          <p:cNvSpPr>
            <a:spLocks noGrp="1"/>
          </p:cNvSpPr>
          <p:nvPr>
            <p:ph idx="1"/>
          </p:nvPr>
        </p:nvSpPr>
        <p:spPr>
          <a:xfrm>
            <a:off x="457200" y="914400"/>
            <a:ext cx="8382000" cy="5334000"/>
          </a:xfrm>
        </p:spPr>
        <p:txBody>
          <a:bodyPr/>
          <a:lstStyle/>
          <a:p>
            <a:r>
              <a:rPr lang="en-US" dirty="0" smtClean="0"/>
              <a:t>Overconcentration of the system </a:t>
            </a:r>
          </a:p>
          <a:p>
            <a:pPr lvl="1"/>
            <a:r>
              <a:rPr lang="en-US" dirty="0" smtClean="0"/>
              <a:t>2 methods</a:t>
            </a:r>
          </a:p>
          <a:p>
            <a:pPr lvl="2"/>
            <a:r>
              <a:rPr lang="en-US" dirty="0" smtClean="0"/>
              <a:t>Dissolve until acid consumed</a:t>
            </a:r>
          </a:p>
          <a:p>
            <a:pPr lvl="2"/>
            <a:r>
              <a:rPr lang="en-US" dirty="0" smtClean="0"/>
              <a:t>Operator error</a:t>
            </a:r>
          </a:p>
          <a:p>
            <a:pPr lvl="1"/>
            <a:r>
              <a:rPr lang="en-US" dirty="0" smtClean="0"/>
              <a:t>3.75 mole acid per mole Al and 4 mole acid per mole U</a:t>
            </a:r>
          </a:p>
          <a:p>
            <a:pPr lvl="1"/>
            <a:r>
              <a:rPr lang="en-US" dirty="0" smtClean="0"/>
              <a:t>Maximum capacity of 16,532 L at 10.4 M</a:t>
            </a:r>
          </a:p>
          <a:p>
            <a:pPr lvl="1"/>
            <a:r>
              <a:rPr lang="en-US" dirty="0" smtClean="0"/>
              <a:t>RHF contains 3732 mole Al and 39.2 mole U</a:t>
            </a:r>
          </a:p>
          <a:p>
            <a:pPr lvl="1"/>
            <a:r>
              <a:rPr lang="en-US" dirty="0" smtClean="0"/>
              <a:t>Maximum U is 6.29 g U-235/L based on 12.125 RHF cores </a:t>
            </a:r>
          </a:p>
          <a:p>
            <a:pPr lvl="1"/>
            <a:r>
              <a:rPr lang="en-US" dirty="0" smtClean="0"/>
              <a:t>On the 13,500 L basis dissolve RHF core in 5.655 g U-235/L and 2.741 M Al for a </a:t>
            </a:r>
            <a:r>
              <a:rPr lang="en-US" dirty="0"/>
              <a:t>terminal 6.29 g U-235/L </a:t>
            </a:r>
            <a:endParaRPr lang="en-US" dirty="0" smtClean="0"/>
          </a:p>
          <a:p>
            <a:pPr lvl="1"/>
            <a:r>
              <a:rPr lang="en-US" dirty="0" smtClean="0"/>
              <a:t>No excess acid </a:t>
            </a:r>
          </a:p>
          <a:p>
            <a:pPr lvl="1"/>
            <a:r>
              <a:rPr lang="en-US" dirty="0" smtClean="0"/>
              <a:t>Operator error – charge 12 cores, evaporate solution more than 50% without detection </a:t>
            </a:r>
            <a:r>
              <a:rPr lang="en-US" dirty="0" smtClean="0">
                <a:sym typeface="Wingdings" panose="05000000000000000000" pitchFamily="2" charset="2"/>
              </a:rPr>
              <a:t> </a:t>
            </a:r>
            <a:r>
              <a:rPr lang="en-US" b="1" dirty="0" smtClean="0">
                <a:sym typeface="Wingdings" panose="05000000000000000000" pitchFamily="2" charset="2"/>
              </a:rPr>
              <a:t>Not Credible</a:t>
            </a:r>
            <a:r>
              <a:rPr lang="en-US" dirty="0" smtClean="0">
                <a:sym typeface="Wingdings" panose="05000000000000000000" pitchFamily="2" charset="2"/>
              </a:rPr>
              <a:t>. </a:t>
            </a:r>
            <a:endParaRPr lang="en-US" dirty="0" smtClean="0"/>
          </a:p>
        </p:txBody>
      </p:sp>
    </p:spTree>
    <p:extLst>
      <p:ext uri="{BB962C8B-B14F-4D97-AF65-F5344CB8AC3E}">
        <p14:creationId xmlns:p14="http://schemas.microsoft.com/office/powerpoint/2010/main" val="51100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Credible Abnormal Conditions</a:t>
            </a:r>
            <a:endParaRPr lang="en-US" dirty="0"/>
          </a:p>
        </p:txBody>
      </p:sp>
      <p:sp>
        <p:nvSpPr>
          <p:cNvPr id="3" name="Content Placeholder 2"/>
          <p:cNvSpPr>
            <a:spLocks noGrp="1"/>
          </p:cNvSpPr>
          <p:nvPr>
            <p:ph idx="1"/>
          </p:nvPr>
        </p:nvSpPr>
        <p:spPr>
          <a:xfrm>
            <a:off x="457200" y="914400"/>
            <a:ext cx="4495800" cy="5334000"/>
          </a:xfrm>
        </p:spPr>
        <p:txBody>
          <a:bodyPr/>
          <a:lstStyle/>
          <a:p>
            <a:r>
              <a:rPr lang="en-US" dirty="0" smtClean="0"/>
              <a:t>Undissolved solids</a:t>
            </a:r>
          </a:p>
          <a:p>
            <a:pPr lvl="1"/>
            <a:r>
              <a:rPr lang="en-US" dirty="0" smtClean="0"/>
              <a:t>Not exact, dissolved material tends to disperse especially as boiling occurs </a:t>
            </a:r>
          </a:p>
          <a:p>
            <a:pPr lvl="1"/>
            <a:r>
              <a:rPr lang="en-US" dirty="0" smtClean="0"/>
              <a:t>Assume 10% of the mass of an RHF core accumulates in a hemisphere under the dissolver well on the tank bottom</a:t>
            </a:r>
          </a:p>
          <a:p>
            <a:pPr lvl="1"/>
            <a:r>
              <a:rPr lang="en-US" dirty="0" smtClean="0"/>
              <a:t>Modeled in 3 manners</a:t>
            </a:r>
          </a:p>
          <a:p>
            <a:pPr lvl="2"/>
            <a:endParaRPr lang="en-US" dirty="0" smtClean="0"/>
          </a:p>
        </p:txBody>
      </p:sp>
      <p:pic>
        <p:nvPicPr>
          <p:cNvPr id="30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8269" t="9972" r="21475" b="6268"/>
          <a:stretch>
            <a:fillRect/>
          </a:stretch>
        </p:blipFill>
        <p:spPr bwMode="auto">
          <a:xfrm>
            <a:off x="5105400" y="919654"/>
            <a:ext cx="3961526" cy="311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4495800"/>
            <a:ext cx="8077200" cy="1292662"/>
          </a:xfrm>
          <a:prstGeom prst="rect">
            <a:avLst/>
          </a:prstGeom>
          <a:noFill/>
        </p:spPr>
        <p:txBody>
          <a:bodyPr wrap="square" rtlCol="0">
            <a:spAutoFit/>
          </a:bodyPr>
          <a:lstStyle/>
          <a:p>
            <a:pPr marL="1257300" lvl="2" indent="-342900">
              <a:buFont typeface="Arial" panose="020B0604020202020204" pitchFamily="34" charset="0"/>
              <a:buChar char="•"/>
            </a:pPr>
            <a:r>
              <a:rPr lang="en-US" sz="2000" i="1" dirty="0"/>
              <a:t>Uranium + aluminum at  density defined by radius equal to well radius</a:t>
            </a:r>
          </a:p>
          <a:p>
            <a:pPr marL="1257300" lvl="2" indent="-342900">
              <a:buFont typeface="Arial" panose="020B0604020202020204" pitchFamily="34" charset="0"/>
              <a:buChar char="•"/>
            </a:pPr>
            <a:r>
              <a:rPr lang="en-US" sz="2000" i="1" dirty="0"/>
              <a:t>Uranium  only at  density defined by radius equal to well radius</a:t>
            </a:r>
          </a:p>
          <a:p>
            <a:pPr marL="1257300" lvl="2" indent="-342900">
              <a:buFont typeface="Arial" panose="020B0604020202020204" pitchFamily="34" charset="0"/>
              <a:buChar char="•"/>
            </a:pPr>
            <a:r>
              <a:rPr lang="en-US" sz="2000" i="1" dirty="0"/>
              <a:t>Uranium only at  density defined by uranium metal density</a:t>
            </a:r>
          </a:p>
          <a:p>
            <a:endParaRPr lang="en-US" dirty="0"/>
          </a:p>
        </p:txBody>
      </p:sp>
    </p:spTree>
    <p:extLst>
      <p:ext uri="{BB962C8B-B14F-4D97-AF65-F5344CB8AC3E}">
        <p14:creationId xmlns:p14="http://schemas.microsoft.com/office/powerpoint/2010/main" val="1434382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Study</a:t>
            </a:r>
            <a:endParaRPr lang="en-US" dirty="0"/>
          </a:p>
        </p:txBody>
      </p:sp>
      <p:sp>
        <p:nvSpPr>
          <p:cNvPr id="3" name="Content Placeholder 2"/>
          <p:cNvSpPr>
            <a:spLocks noGrp="1"/>
          </p:cNvSpPr>
          <p:nvPr>
            <p:ph idx="1"/>
          </p:nvPr>
        </p:nvSpPr>
        <p:spPr/>
        <p:txBody>
          <a:bodyPr/>
          <a:lstStyle/>
          <a:p>
            <a:r>
              <a:rPr lang="en-US" dirty="0" smtClean="0"/>
              <a:t>Mechanical design tolerances</a:t>
            </a:r>
          </a:p>
          <a:p>
            <a:r>
              <a:rPr lang="en-US" dirty="0" smtClean="0"/>
              <a:t>Dissolver insert steel thickness</a:t>
            </a:r>
          </a:p>
          <a:p>
            <a:pPr lvl="1"/>
            <a:r>
              <a:rPr lang="en-US" dirty="0" smtClean="0"/>
              <a:t>Removed walls so as to not place requirement on thickness</a:t>
            </a:r>
          </a:p>
          <a:p>
            <a:r>
              <a:rPr lang="en-US" dirty="0" smtClean="0"/>
              <a:t>Axial positioning of dissolver insert</a:t>
            </a:r>
          </a:p>
          <a:p>
            <a:pPr lvl="1"/>
            <a:r>
              <a:rPr lang="en-US" dirty="0" smtClean="0"/>
              <a:t>Varies +0.378 / -7.657 cm from nominal 57.15 cm above the bottom of the dissolver</a:t>
            </a:r>
          </a:p>
          <a:p>
            <a:r>
              <a:rPr lang="en-US" dirty="0" smtClean="0"/>
              <a:t>Analyzed limiting condition cases only</a:t>
            </a:r>
            <a:endParaRPr lang="en-US" dirty="0"/>
          </a:p>
        </p:txBody>
      </p:sp>
    </p:spTree>
    <p:extLst>
      <p:ext uri="{BB962C8B-B14F-4D97-AF65-F5344CB8AC3E}">
        <p14:creationId xmlns:p14="http://schemas.microsoft.com/office/powerpoint/2010/main" val="421962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Motivation</a:t>
            </a:r>
            <a:endParaRPr lang="en-US" dirty="0"/>
          </a:p>
        </p:txBody>
      </p:sp>
      <p:sp>
        <p:nvSpPr>
          <p:cNvPr id="3" name="Content Placeholder 2"/>
          <p:cNvSpPr>
            <a:spLocks noGrp="1"/>
          </p:cNvSpPr>
          <p:nvPr>
            <p:ph idx="1"/>
          </p:nvPr>
        </p:nvSpPr>
        <p:spPr/>
        <p:txBody>
          <a:bodyPr/>
          <a:lstStyle/>
          <a:p>
            <a:r>
              <a:rPr lang="en-US" dirty="0" smtClean="0"/>
              <a:t>SRS H-Canyon facility has been tasked to disposition a number of ORNL’s HFIR cores</a:t>
            </a:r>
          </a:p>
          <a:p>
            <a:pPr lvl="1"/>
            <a:r>
              <a:rPr lang="en-US" dirty="0" smtClean="0"/>
              <a:t>Inner and outer assembly core</a:t>
            </a:r>
          </a:p>
          <a:p>
            <a:pPr lvl="1"/>
            <a:r>
              <a:rPr lang="en-US" dirty="0" smtClean="0"/>
              <a:t>Dissolver insert specifically designed for HFIR</a:t>
            </a:r>
          </a:p>
          <a:p>
            <a:pPr lvl="1"/>
            <a:r>
              <a:rPr lang="en-US" dirty="0" smtClean="0"/>
              <a:t>Has been previously performed (1976-1988) </a:t>
            </a:r>
          </a:p>
          <a:p>
            <a:pPr lvl="1"/>
            <a:r>
              <a:rPr lang="en-US" dirty="0" smtClean="0"/>
              <a:t>HFIR cores have been accruing at both SRS and ORNL ever since</a:t>
            </a:r>
          </a:p>
          <a:p>
            <a:pPr lvl="1"/>
            <a:r>
              <a:rPr lang="en-US" dirty="0" smtClean="0"/>
              <a:t>Both facilities running out of room to store the fuel so it is time to reprocess</a:t>
            </a:r>
          </a:p>
          <a:p>
            <a:pPr lvl="1"/>
            <a:r>
              <a:rPr lang="en-US" b="1" smtClean="0"/>
              <a:t>Mission</a:t>
            </a:r>
            <a:r>
              <a:rPr lang="en-US" dirty="0" smtClean="0"/>
              <a:t>: dissolve, purify, and recover HEU to blend down into LEU for commercial reactors </a:t>
            </a:r>
            <a:endParaRPr lang="en-US" dirty="0"/>
          </a:p>
        </p:txBody>
      </p:sp>
    </p:spTree>
    <p:extLst>
      <p:ext uri="{BB962C8B-B14F-4D97-AF65-F5344CB8AC3E}">
        <p14:creationId xmlns:p14="http://schemas.microsoft.com/office/powerpoint/2010/main" val="3758370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Selected a k-safe </a:t>
            </a:r>
            <a:r>
              <a:rPr lang="en-US" smtClean="0"/>
              <a:t>of 0.966 </a:t>
            </a:r>
            <a:r>
              <a:rPr lang="en-US" dirty="0" smtClean="0"/>
              <a:t>based upon in-house validation of SCALE bias for HEU uranyl nitrate solutions </a:t>
            </a:r>
          </a:p>
          <a:p>
            <a:r>
              <a:rPr lang="en-US" dirty="0" smtClean="0"/>
              <a:t>All normal conditions met k-safe</a:t>
            </a:r>
          </a:p>
          <a:p>
            <a:r>
              <a:rPr lang="en-US" dirty="0" smtClean="0"/>
              <a:t>All credible abnormal conditions met k-safe</a:t>
            </a:r>
          </a:p>
          <a:p>
            <a:r>
              <a:rPr lang="en-US" dirty="0" smtClean="0"/>
              <a:t>All sensitivity studies met k-safe</a:t>
            </a:r>
          </a:p>
          <a:p>
            <a:endParaRPr lang="en-US" dirty="0"/>
          </a:p>
        </p:txBody>
      </p:sp>
    </p:spTree>
    <p:extLst>
      <p:ext uri="{BB962C8B-B14F-4D97-AF65-F5344CB8AC3E}">
        <p14:creationId xmlns:p14="http://schemas.microsoft.com/office/powerpoint/2010/main" val="2167079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772400" cy="50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6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Overmass</a:t>
            </a:r>
            <a:r>
              <a:rPr lang="en-US" dirty="0" smtClean="0"/>
              <a:t>, Undissolved Solids, Sensitivity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1182650"/>
              </p:ext>
            </p:extLst>
          </p:nvPr>
        </p:nvGraphicFramePr>
        <p:xfrm>
          <a:off x="609600" y="914400"/>
          <a:ext cx="7924799" cy="5457291"/>
        </p:xfrm>
        <a:graphic>
          <a:graphicData uri="http://schemas.openxmlformats.org/drawingml/2006/table">
            <a:tbl>
              <a:tblPr firstRow="1" firstCol="1" bandRow="1">
                <a:tableStyleId>{5C22544A-7EE6-4342-B048-85BDC9FD1C3A}</a:tableStyleId>
              </a:tblPr>
              <a:tblGrid>
                <a:gridCol w="2188349"/>
                <a:gridCol w="4265565"/>
                <a:gridCol w="1470885"/>
              </a:tblGrid>
              <a:tr h="701040">
                <a:tc>
                  <a:txBody>
                    <a:bodyPr/>
                    <a:lstStyle/>
                    <a:p>
                      <a:pPr marL="0" marR="0" algn="ctr">
                        <a:spcBef>
                          <a:spcPts val="0"/>
                        </a:spcBef>
                        <a:spcAft>
                          <a:spcPts val="0"/>
                        </a:spcAft>
                      </a:pPr>
                      <a:r>
                        <a:rPr lang="en-US" sz="1800" b="1" dirty="0">
                          <a:solidFill>
                            <a:schemeClr val="accent2"/>
                          </a:solidFill>
                          <a:effectLst/>
                        </a:rPr>
                        <a:t>Condition</a:t>
                      </a:r>
                      <a:endParaRPr lang="en-US" sz="1800" b="1"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accent2"/>
                          </a:solidFill>
                          <a:effectLst/>
                        </a:rPr>
                        <a:t>Description</a:t>
                      </a:r>
                      <a:endParaRPr lang="en-US" sz="1800" b="1"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solidFill>
                            <a:schemeClr val="accent2"/>
                          </a:solidFill>
                          <a:effectLst/>
                        </a:rPr>
                        <a:t>k-best estimate</a:t>
                      </a:r>
                      <a:endParaRPr lang="en-US" sz="1800" b="1" dirty="0">
                        <a:solidFill>
                          <a:schemeClr val="accent2"/>
                        </a:solidFill>
                        <a:effectLst/>
                        <a:latin typeface="Times New Roman"/>
                        <a:ea typeface="Times New Roman"/>
                      </a:endParaRPr>
                    </a:p>
                  </a:txBody>
                  <a:tcPr marL="68580" marR="68580" marT="0" marB="0" anchor="ctr"/>
                </a:tc>
              </a:tr>
              <a:tr h="698643">
                <a:tc>
                  <a:txBody>
                    <a:bodyPr/>
                    <a:lstStyle/>
                    <a:p>
                      <a:pPr marL="0" marR="0">
                        <a:spcBef>
                          <a:spcPts val="0"/>
                        </a:spcBef>
                        <a:spcAft>
                          <a:spcPts val="0"/>
                        </a:spcAft>
                      </a:pPr>
                      <a:r>
                        <a:rPr lang="en-US" sz="1800" dirty="0">
                          <a:solidFill>
                            <a:schemeClr val="accent2"/>
                          </a:solidFill>
                          <a:effectLst/>
                        </a:rPr>
                        <a:t>Over mass</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Most reactive dissolution step for 2 RHF elements, dissolved filled with fissile solution</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a:effectLst/>
                        </a:rPr>
                        <a:t>0.817</a:t>
                      </a:r>
                      <a:endParaRPr lang="en-US" sz="1800" b="1">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Undissolved Solids </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Al and U in low density theoretical hemisphere</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a:effectLst/>
                        </a:rPr>
                        <a:t>0.736</a:t>
                      </a:r>
                      <a:endParaRPr lang="en-US" sz="1800" b="1">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Undissolved Solids </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U in low density theoretical hemisphere</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0.738</a:t>
                      </a:r>
                      <a:endParaRPr lang="en-US" sz="1800" b="1" dirty="0">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Undissolved Solids </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U in nominal density hemisphere</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0.737</a:t>
                      </a:r>
                      <a:endParaRPr lang="en-US" sz="1800" b="1" dirty="0">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Corrosion</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Limiting over mass case with insert well walls removed</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0.852</a:t>
                      </a:r>
                      <a:endParaRPr lang="en-US" sz="1800" b="1" dirty="0">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Insert Height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Limiting over mass case, </a:t>
                      </a:r>
                      <a:r>
                        <a:rPr lang="en-US" sz="1800" b="1" dirty="0" smtClean="0">
                          <a:effectLst/>
                        </a:rPr>
                        <a:t>insert </a:t>
                      </a:r>
                      <a:r>
                        <a:rPr lang="en-US" sz="1800" b="1" dirty="0">
                          <a:effectLst/>
                        </a:rPr>
                        <a:t>height at min</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0.818</a:t>
                      </a:r>
                      <a:endParaRPr lang="en-US" sz="1800" b="1" dirty="0">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Insert Height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Limiting over mass case, </a:t>
                      </a:r>
                      <a:r>
                        <a:rPr lang="en-US" sz="1800" b="1" dirty="0" smtClean="0">
                          <a:effectLst/>
                        </a:rPr>
                        <a:t>insert </a:t>
                      </a:r>
                      <a:r>
                        <a:rPr lang="en-US" sz="1800" b="1" dirty="0">
                          <a:effectLst/>
                        </a:rPr>
                        <a:t>height at max</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0.819</a:t>
                      </a:r>
                      <a:endParaRPr lang="en-US" sz="1800" b="1" dirty="0">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Insert Height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Limiting undissolved solids case, </a:t>
                      </a:r>
                      <a:r>
                        <a:rPr lang="en-US" sz="1800" b="1" dirty="0" smtClean="0">
                          <a:effectLst/>
                        </a:rPr>
                        <a:t>insert </a:t>
                      </a:r>
                      <a:r>
                        <a:rPr lang="en-US" sz="1800" b="1" dirty="0">
                          <a:effectLst/>
                        </a:rPr>
                        <a:t>height at min</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0.742</a:t>
                      </a:r>
                      <a:endParaRPr lang="en-US" sz="1800" b="1" dirty="0">
                        <a:effectLst/>
                        <a:latin typeface="Times New Roman"/>
                        <a:ea typeface="Times New Roman"/>
                      </a:endParaRPr>
                    </a:p>
                  </a:txBody>
                  <a:tcPr marL="68580" marR="68580" marT="0" marB="0" anchor="ctr"/>
                </a:tc>
              </a:tr>
              <a:tr h="465762">
                <a:tc>
                  <a:txBody>
                    <a:bodyPr/>
                    <a:lstStyle/>
                    <a:p>
                      <a:pPr marL="0" marR="0">
                        <a:spcBef>
                          <a:spcPts val="0"/>
                        </a:spcBef>
                        <a:spcAft>
                          <a:spcPts val="0"/>
                        </a:spcAft>
                      </a:pPr>
                      <a:r>
                        <a:rPr lang="en-US" sz="1800" dirty="0">
                          <a:solidFill>
                            <a:schemeClr val="accent2"/>
                          </a:solidFill>
                          <a:effectLst/>
                        </a:rPr>
                        <a:t>Insert Height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b="1" dirty="0">
                          <a:effectLst/>
                        </a:rPr>
                        <a:t>Limiting undissolved solids case, </a:t>
                      </a:r>
                      <a:r>
                        <a:rPr lang="en-US" sz="1800" b="1" dirty="0" smtClean="0">
                          <a:effectLst/>
                        </a:rPr>
                        <a:t>insert </a:t>
                      </a:r>
                      <a:r>
                        <a:rPr lang="en-US" sz="1800" b="1" dirty="0">
                          <a:effectLst/>
                        </a:rPr>
                        <a:t>height at max</a:t>
                      </a:r>
                      <a:endParaRPr lang="en-US" sz="1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effectLst/>
                        </a:rPr>
                        <a:t>0.737</a:t>
                      </a:r>
                      <a:endParaRPr lang="en-US" sz="1800" b="1"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3415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838200"/>
            <a:ext cx="8610600" cy="5334000"/>
          </a:xfrm>
        </p:spPr>
        <p:txBody>
          <a:bodyPr/>
          <a:lstStyle/>
          <a:p>
            <a:r>
              <a:rPr lang="en-US" dirty="0" smtClean="0"/>
              <a:t>Knowledge transfer is not perfect, especially in an industry with a sharp age gap and significant retirements</a:t>
            </a:r>
          </a:p>
          <a:p>
            <a:pPr lvl="1"/>
            <a:r>
              <a:rPr lang="en-US" dirty="0" smtClean="0"/>
              <a:t>Could have resulted in missed business opportunity and facility reconfiguration mid-campaign </a:t>
            </a:r>
          </a:p>
          <a:p>
            <a:pPr lvl="1"/>
            <a:r>
              <a:rPr lang="en-US" dirty="0" smtClean="0"/>
              <a:t>Of </a:t>
            </a:r>
            <a:r>
              <a:rPr lang="en-US" b="1" dirty="0" smtClean="0"/>
              <a:t>10</a:t>
            </a:r>
            <a:r>
              <a:rPr lang="en-US" dirty="0" smtClean="0"/>
              <a:t> HFIR disposition campaigns in the 70s and 80s, </a:t>
            </a:r>
            <a:r>
              <a:rPr lang="en-US" b="1" dirty="0" smtClean="0"/>
              <a:t>7 </a:t>
            </a:r>
            <a:r>
              <a:rPr lang="en-US" dirty="0" smtClean="0"/>
              <a:t>included RHF disposition! </a:t>
            </a:r>
          </a:p>
          <a:p>
            <a:pPr lvl="1"/>
            <a:r>
              <a:rPr lang="en-US" dirty="0" smtClean="0"/>
              <a:t>Most recent HFIR campaign did not include RHF (guess what our starting point was…)</a:t>
            </a:r>
          </a:p>
          <a:p>
            <a:pPr lvl="1"/>
            <a:r>
              <a:rPr lang="en-US" dirty="0" smtClean="0"/>
              <a:t>Few people personally involved with the campaigns remain in the facility or on site</a:t>
            </a:r>
          </a:p>
          <a:p>
            <a:pPr lvl="1"/>
            <a:r>
              <a:rPr lang="en-US" dirty="0" smtClean="0"/>
              <a:t>RHF was being examined for a different campaign when the similarities with HFIR were noted </a:t>
            </a:r>
          </a:p>
          <a:p>
            <a:pPr lvl="1"/>
            <a:r>
              <a:rPr lang="en-US" dirty="0" smtClean="0"/>
              <a:t>Senior program manager reviewing that work recalled 1980s work</a:t>
            </a:r>
            <a:endParaRPr lang="en-US" dirty="0"/>
          </a:p>
        </p:txBody>
      </p:sp>
    </p:spTree>
    <p:extLst>
      <p:ext uri="{BB962C8B-B14F-4D97-AF65-F5344CB8AC3E}">
        <p14:creationId xmlns:p14="http://schemas.microsoft.com/office/powerpoint/2010/main" val="1437849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RHF can be safely dissolved in the H-Canyon processes in the HFIR dissolver insert</a:t>
            </a:r>
          </a:p>
          <a:p>
            <a:r>
              <a:rPr lang="en-US" dirty="0" smtClean="0"/>
              <a:t>RHF is bounded by the HFIR core dissolution which can be done without additional criticality safety controls</a:t>
            </a:r>
          </a:p>
          <a:p>
            <a:pPr lvl="1"/>
            <a:r>
              <a:rPr lang="en-US" dirty="0" smtClean="0"/>
              <a:t>Both are bounded by chemistry to make events incredible </a:t>
            </a:r>
          </a:p>
          <a:p>
            <a:r>
              <a:rPr lang="en-US" dirty="0" smtClean="0"/>
              <a:t>RHF could be added to the HFIR campaign, and to avoid potential future facility rework, should be added</a:t>
            </a:r>
          </a:p>
          <a:p>
            <a:r>
              <a:rPr lang="en-US" dirty="0" smtClean="0"/>
              <a:t>Facilities should improve their knowledge transfer programs, especially legacy facilities and ones which handle many different types of materials </a:t>
            </a:r>
            <a:endParaRPr lang="en-US" dirty="0"/>
          </a:p>
        </p:txBody>
      </p:sp>
    </p:spTree>
    <p:extLst>
      <p:ext uri="{BB962C8B-B14F-4D97-AF65-F5344CB8AC3E}">
        <p14:creationId xmlns:p14="http://schemas.microsoft.com/office/powerpoint/2010/main" val="2120855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a:t>Special thanks to </a:t>
            </a:r>
            <a:r>
              <a:rPr lang="en-US" u="sng" dirty="0"/>
              <a:t>Mr. Michael </a:t>
            </a:r>
            <a:r>
              <a:rPr lang="en-US" u="sng" dirty="0" err="1"/>
              <a:t>Lewcyzk</a:t>
            </a:r>
            <a:r>
              <a:rPr lang="en-US" u="sng" dirty="0"/>
              <a:t> </a:t>
            </a:r>
            <a:r>
              <a:rPr lang="en-US" dirty="0"/>
              <a:t>for providing historical confirmation of RHF dissolution. </a:t>
            </a:r>
            <a:endParaRPr lang="en-US" dirty="0" smtClean="0"/>
          </a:p>
          <a:p>
            <a:r>
              <a:rPr lang="en-US" dirty="0" smtClean="0"/>
              <a:t>Thanks </a:t>
            </a:r>
            <a:r>
              <a:rPr lang="en-US" dirty="0"/>
              <a:t>to </a:t>
            </a:r>
            <a:r>
              <a:rPr lang="en-US" u="sng" dirty="0"/>
              <a:t>Mrs. Brittany Williamson </a:t>
            </a:r>
            <a:r>
              <a:rPr lang="en-US" dirty="0"/>
              <a:t>whose work with HFIR dissolution (Ref. 1) and helpful feedback served as a springboard for this successful analysis. </a:t>
            </a:r>
            <a:endParaRPr lang="en-US" dirty="0" smtClean="0"/>
          </a:p>
          <a:p>
            <a:r>
              <a:rPr lang="en-US" dirty="0" smtClean="0"/>
              <a:t>Thanks </a:t>
            </a:r>
            <a:r>
              <a:rPr lang="en-US" dirty="0"/>
              <a:t>to </a:t>
            </a:r>
            <a:r>
              <a:rPr lang="en-US" u="sng" dirty="0"/>
              <a:t>Mr. Austin Meredith</a:t>
            </a:r>
            <a:r>
              <a:rPr lang="en-US" dirty="0"/>
              <a:t> for his work to integrate this analysis in the overall HFIR evaluation. </a:t>
            </a:r>
          </a:p>
          <a:p>
            <a:endParaRPr lang="en-US" dirty="0"/>
          </a:p>
        </p:txBody>
      </p:sp>
    </p:spTree>
    <p:extLst>
      <p:ext uri="{BB962C8B-B14F-4D97-AF65-F5344CB8AC3E}">
        <p14:creationId xmlns:p14="http://schemas.microsoft.com/office/powerpoint/2010/main" val="878370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348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and Transportation</a:t>
            </a:r>
            <a:endParaRPr lang="en-US" dirty="0"/>
          </a:p>
        </p:txBody>
      </p:sp>
      <p:sp>
        <p:nvSpPr>
          <p:cNvPr id="3" name="Content Placeholder 2"/>
          <p:cNvSpPr>
            <a:spLocks noGrp="1"/>
          </p:cNvSpPr>
          <p:nvPr>
            <p:ph idx="1"/>
          </p:nvPr>
        </p:nvSpPr>
        <p:spPr/>
        <p:txBody>
          <a:bodyPr/>
          <a:lstStyle/>
          <a:p>
            <a:r>
              <a:rPr lang="en-US" dirty="0" smtClean="0"/>
              <a:t>Outside scope of analysis and already bounded by analysis for the storage facility </a:t>
            </a:r>
          </a:p>
          <a:p>
            <a:pPr lvl="1"/>
            <a:r>
              <a:rPr lang="en-US" dirty="0" smtClean="0"/>
              <a:t>Includes moving, dropping, deforming, and grouping dry RHF cores</a:t>
            </a:r>
          </a:p>
          <a:p>
            <a:r>
              <a:rPr lang="en-US" dirty="0" smtClean="0"/>
              <a:t>RHF has its own safety significant transportation device to get it from storage to H-Canyon, just like HFIR</a:t>
            </a:r>
          </a:p>
          <a:p>
            <a:r>
              <a:rPr lang="en-US" dirty="0" smtClean="0"/>
              <a:t>RHF has been fitted with handling devices to allow it to be moved by crane but which also prevent stacking and the possibility of nesting it with a HFIR inner core</a:t>
            </a:r>
          </a:p>
          <a:p>
            <a:endParaRPr lang="en-US" dirty="0"/>
          </a:p>
        </p:txBody>
      </p:sp>
    </p:spTree>
    <p:extLst>
      <p:ext uri="{BB962C8B-B14F-4D97-AF65-F5344CB8AC3E}">
        <p14:creationId xmlns:p14="http://schemas.microsoft.com/office/powerpoint/2010/main" val="284790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What is a Dissolver and Dissolver Insert</a:t>
            </a:r>
            <a:endParaRPr lang="en-US" dirty="0"/>
          </a:p>
        </p:txBody>
      </p:sp>
      <p:sp>
        <p:nvSpPr>
          <p:cNvPr id="3" name="Content Placeholder 2"/>
          <p:cNvSpPr>
            <a:spLocks noGrp="1"/>
          </p:cNvSpPr>
          <p:nvPr>
            <p:ph sz="half" idx="1"/>
          </p:nvPr>
        </p:nvSpPr>
        <p:spPr>
          <a:xfrm>
            <a:off x="533400" y="990600"/>
            <a:ext cx="3914775" cy="4600575"/>
          </a:xfrm>
        </p:spPr>
        <p:txBody>
          <a:bodyPr/>
          <a:lstStyle/>
          <a:p>
            <a:r>
              <a:rPr lang="en-US" dirty="0" smtClean="0"/>
              <a:t>First step in fuel separations and purification at H-Canyon</a:t>
            </a:r>
          </a:p>
          <a:p>
            <a:r>
              <a:rPr lang="en-US" dirty="0" smtClean="0"/>
              <a:t>Dissolver</a:t>
            </a:r>
          </a:p>
          <a:p>
            <a:pPr lvl="1"/>
            <a:r>
              <a:rPr lang="en-US" dirty="0" smtClean="0"/>
              <a:t>Stainless steel pot</a:t>
            </a:r>
          </a:p>
          <a:p>
            <a:pPr lvl="1"/>
            <a:r>
              <a:rPr lang="en-US" dirty="0" smtClean="0"/>
              <a:t>Loaded with nitric acid</a:t>
            </a:r>
          </a:p>
          <a:p>
            <a:pPr lvl="1"/>
            <a:r>
              <a:rPr lang="en-US" dirty="0" smtClean="0"/>
              <a:t>Dissolves uranium-aluminum fuel</a:t>
            </a:r>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38263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66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609600"/>
          </a:xfrm>
        </p:spPr>
        <p:txBody>
          <a:bodyPr/>
          <a:lstStyle/>
          <a:p>
            <a:r>
              <a:rPr lang="en-US" dirty="0"/>
              <a:t>Background – What is a Dissolver and Dissolver Insert</a:t>
            </a:r>
          </a:p>
        </p:txBody>
      </p:sp>
      <p:sp>
        <p:nvSpPr>
          <p:cNvPr id="4" name="Content Placeholder 3"/>
          <p:cNvSpPr>
            <a:spLocks noGrp="1"/>
          </p:cNvSpPr>
          <p:nvPr>
            <p:ph sz="half" idx="1"/>
          </p:nvPr>
        </p:nvSpPr>
        <p:spPr>
          <a:xfrm>
            <a:off x="533400" y="1066800"/>
            <a:ext cx="4191000" cy="4600575"/>
          </a:xfrm>
        </p:spPr>
        <p:txBody>
          <a:bodyPr/>
          <a:lstStyle/>
          <a:p>
            <a:r>
              <a:rPr lang="en-US" dirty="0" smtClean="0"/>
              <a:t>Dissolver insert</a:t>
            </a:r>
          </a:p>
          <a:p>
            <a:pPr lvl="1"/>
            <a:r>
              <a:rPr lang="en-US" dirty="0" smtClean="0"/>
              <a:t>Drops into column in plug-n-play fashion</a:t>
            </a:r>
          </a:p>
          <a:p>
            <a:pPr lvl="1"/>
            <a:r>
              <a:rPr lang="en-US" dirty="0" smtClean="0"/>
              <a:t>Feeds fuel to acid solution</a:t>
            </a:r>
          </a:p>
          <a:p>
            <a:pPr lvl="1"/>
            <a:r>
              <a:rPr lang="en-US" dirty="0" smtClean="0"/>
              <a:t>Controlled geometry</a:t>
            </a:r>
          </a:p>
          <a:p>
            <a:pPr lvl="1"/>
            <a:r>
              <a:rPr lang="en-US" dirty="0" smtClean="0"/>
              <a:t>Controlled feed rate </a:t>
            </a:r>
          </a:p>
          <a:p>
            <a:pPr lvl="2"/>
            <a:r>
              <a:rPr lang="en-US" dirty="0" smtClean="0"/>
              <a:t>Gravity or complete submersion</a:t>
            </a:r>
          </a:p>
          <a:p>
            <a:pPr lvl="2"/>
            <a:r>
              <a:rPr lang="en-US" dirty="0" smtClean="0"/>
              <a:t>Existing dissolver inserts</a:t>
            </a:r>
          </a:p>
          <a:p>
            <a:pPr lvl="1"/>
            <a:r>
              <a:rPr lang="en-US" dirty="0" smtClean="0"/>
              <a:t>Circular well</a:t>
            </a:r>
          </a:p>
          <a:p>
            <a:pPr lvl="1"/>
            <a:r>
              <a:rPr lang="en-US" dirty="0" smtClean="0"/>
              <a:t>Slab well</a:t>
            </a:r>
          </a:p>
          <a:p>
            <a:pPr lvl="1"/>
            <a:r>
              <a:rPr lang="en-US" dirty="0" smtClean="0"/>
              <a:t>HFIR well</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0956" y="1038225"/>
            <a:ext cx="3721712"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04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What is a Dissolver and Dissolver Insert</a:t>
            </a:r>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48400" y="1157023"/>
            <a:ext cx="255051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33400" y="1097280"/>
            <a:ext cx="1779267"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799"/>
            <a:ext cx="3914775" cy="478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64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HFIR vs. RHF</a:t>
            </a:r>
            <a:endParaRPr lang="en-US" dirty="0"/>
          </a:p>
        </p:txBody>
      </p:sp>
      <p:sp>
        <p:nvSpPr>
          <p:cNvPr id="3" name="Content Placeholder 2"/>
          <p:cNvSpPr>
            <a:spLocks noGrp="1"/>
          </p:cNvSpPr>
          <p:nvPr>
            <p:ph idx="1"/>
          </p:nvPr>
        </p:nvSpPr>
        <p:spPr/>
        <p:txBody>
          <a:bodyPr/>
          <a:lstStyle/>
          <a:p>
            <a:r>
              <a:rPr lang="en-US" dirty="0" smtClean="0"/>
              <a:t>HFIR has a “sister”…</a:t>
            </a:r>
          </a:p>
          <a:p>
            <a:r>
              <a:rPr lang="en-US" dirty="0" smtClean="0"/>
              <a:t>Reactor a Haute Flux</a:t>
            </a:r>
          </a:p>
          <a:p>
            <a:pPr lvl="1"/>
            <a:r>
              <a:rPr lang="en-US" dirty="0" smtClean="0"/>
              <a:t>French research reactor</a:t>
            </a:r>
          </a:p>
          <a:p>
            <a:pPr lvl="1"/>
            <a:r>
              <a:rPr lang="en-US" dirty="0" smtClean="0"/>
              <a:t>Laue-</a:t>
            </a:r>
            <a:r>
              <a:rPr lang="en-US" dirty="0" err="1" smtClean="0"/>
              <a:t>Langevin</a:t>
            </a:r>
            <a:r>
              <a:rPr lang="en-US" dirty="0" smtClean="0"/>
              <a:t> </a:t>
            </a:r>
            <a:r>
              <a:rPr lang="en-US" dirty="0"/>
              <a:t>Institute in </a:t>
            </a:r>
            <a:r>
              <a:rPr lang="en-US" dirty="0" smtClean="0"/>
              <a:t>Grenoble, France</a:t>
            </a:r>
          </a:p>
          <a:p>
            <a:pPr lvl="1"/>
            <a:r>
              <a:rPr lang="en-US" dirty="0" smtClean="0"/>
              <a:t>58 MW HEU heavy water cooled/moderated</a:t>
            </a:r>
          </a:p>
          <a:p>
            <a:pPr lvl="1"/>
            <a:r>
              <a:rPr lang="en-US" dirty="0" smtClean="0"/>
              <a:t>Mainly neutron source (just like HFIR)</a:t>
            </a:r>
          </a:p>
          <a:p>
            <a:pPr lvl="1"/>
            <a:r>
              <a:rPr lang="en-US" dirty="0" smtClean="0"/>
              <a:t>Operated since 1971</a:t>
            </a:r>
          </a:p>
          <a:p>
            <a:pPr lvl="1"/>
            <a:r>
              <a:rPr lang="en-US" dirty="0" smtClean="0"/>
              <a:t>Major renovations in 1991-93, 2004-07 and 2012-16</a:t>
            </a:r>
          </a:p>
          <a:p>
            <a:pPr lvl="1"/>
            <a:r>
              <a:rPr lang="en-US" dirty="0" smtClean="0"/>
              <a:t>Request for fuel from Y-12 in 2010</a:t>
            </a:r>
          </a:p>
          <a:p>
            <a:pPr lvl="1"/>
            <a:r>
              <a:rPr lang="en-US" dirty="0" smtClean="0"/>
              <a:t>Projected to operate until 2030?</a:t>
            </a:r>
          </a:p>
        </p:txBody>
      </p:sp>
    </p:spTree>
    <p:extLst>
      <p:ext uri="{BB962C8B-B14F-4D97-AF65-F5344CB8AC3E}">
        <p14:creationId xmlns:p14="http://schemas.microsoft.com/office/powerpoint/2010/main" val="72425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HFIR vs. RHF</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91000" y="1066800"/>
            <a:ext cx="37719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86770"/>
            <a:ext cx="2895600" cy="240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6313" y="3686770"/>
            <a:ext cx="2279627" cy="240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15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Similarity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4081928"/>
              </p:ext>
            </p:extLst>
          </p:nvPr>
        </p:nvGraphicFramePr>
        <p:xfrm>
          <a:off x="762000" y="1066800"/>
          <a:ext cx="7752715" cy="4778022"/>
        </p:xfrm>
        <a:graphic>
          <a:graphicData uri="http://schemas.openxmlformats.org/drawingml/2006/table">
            <a:tbl>
              <a:tblPr firstRow="1" firstCol="1" bandRow="1">
                <a:tableStyleId>{5C22544A-7EE6-4342-B048-85BDC9FD1C3A}</a:tableStyleId>
              </a:tblPr>
              <a:tblGrid>
                <a:gridCol w="2500948"/>
                <a:gridCol w="1361122"/>
                <a:gridCol w="1965960"/>
                <a:gridCol w="1924685"/>
              </a:tblGrid>
              <a:tr h="457200">
                <a:tc>
                  <a:txBody>
                    <a:bodyPr/>
                    <a:lstStyle/>
                    <a:p>
                      <a:pPr marL="0" marR="0" algn="l">
                        <a:spcBef>
                          <a:spcPts val="0"/>
                        </a:spcBef>
                        <a:spcAft>
                          <a:spcPts val="0"/>
                        </a:spcAft>
                      </a:pPr>
                      <a:r>
                        <a:rPr lang="en-US" sz="1800" dirty="0">
                          <a:solidFill>
                            <a:schemeClr val="accent2"/>
                          </a:solidFill>
                          <a:effectLst/>
                        </a:rPr>
                        <a:t>Parameter</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solidFill>
                            <a:schemeClr val="accent2"/>
                          </a:solidFill>
                          <a:effectLst/>
                        </a:rPr>
                        <a:t>RHF Element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solidFill>
                            <a:schemeClr val="accent2"/>
                          </a:solidFill>
                          <a:effectLst/>
                        </a:rPr>
                        <a:t>HFIR Outer Element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solidFill>
                            <a:schemeClr val="accent2"/>
                          </a:solidFill>
                          <a:effectLst/>
                        </a:rPr>
                        <a:t>HFIR Inner Element</a:t>
                      </a:r>
                      <a:endParaRPr lang="en-US" sz="1800" dirty="0">
                        <a:solidFill>
                          <a:schemeClr val="accent2"/>
                        </a:solidFill>
                        <a:effectLst/>
                        <a:latin typeface="Times New Roman"/>
                        <a:ea typeface="Times New Roman"/>
                      </a:endParaRPr>
                    </a:p>
                  </a:txBody>
                  <a:tcPr marL="68580" marR="68580" marT="0" marB="0" anchor="ctr"/>
                </a:tc>
              </a:tr>
              <a:tr h="457200">
                <a:tc>
                  <a:txBody>
                    <a:bodyPr/>
                    <a:lstStyle/>
                    <a:p>
                      <a:pPr marL="0" marR="0" algn="l">
                        <a:spcBef>
                          <a:spcPts val="0"/>
                        </a:spcBef>
                        <a:spcAft>
                          <a:spcPts val="0"/>
                        </a:spcAft>
                      </a:pPr>
                      <a:r>
                        <a:rPr lang="en-US" sz="1800" dirty="0">
                          <a:solidFill>
                            <a:schemeClr val="accent2"/>
                          </a:solidFill>
                          <a:effectLst/>
                        </a:rPr>
                        <a:t>Fuel Plate Height (cm)</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90.3</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60.96</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60.96</a:t>
                      </a:r>
                      <a:endParaRPr lang="en-US" sz="2000" b="1">
                        <a:effectLst/>
                        <a:latin typeface="Times New Roman"/>
                        <a:ea typeface="Times New Roman"/>
                      </a:endParaRPr>
                    </a:p>
                  </a:txBody>
                  <a:tcPr marL="68580" marR="68580" marT="0" marB="0" anchor="ctr"/>
                </a:tc>
              </a:tr>
              <a:tr h="395111">
                <a:tc>
                  <a:txBody>
                    <a:bodyPr/>
                    <a:lstStyle/>
                    <a:p>
                      <a:pPr marL="0" marR="0" algn="l">
                        <a:spcBef>
                          <a:spcPts val="0"/>
                        </a:spcBef>
                        <a:spcAft>
                          <a:spcPts val="0"/>
                        </a:spcAft>
                      </a:pPr>
                      <a:r>
                        <a:rPr lang="en-US" sz="1800" dirty="0">
                          <a:solidFill>
                            <a:schemeClr val="accent2"/>
                          </a:solidFill>
                          <a:effectLst/>
                        </a:rPr>
                        <a:t>Fuel Plate Width (cm)</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8</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8.1</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9.21</a:t>
                      </a:r>
                      <a:endParaRPr lang="en-US" sz="2000" b="1">
                        <a:effectLst/>
                        <a:latin typeface="Times New Roman"/>
                        <a:ea typeface="Times New Roman"/>
                      </a:endParaRPr>
                    </a:p>
                  </a:txBody>
                  <a:tcPr marL="68580" marR="68580" marT="0" marB="0" anchor="ctr"/>
                </a:tc>
              </a:tr>
              <a:tr h="496711">
                <a:tc>
                  <a:txBody>
                    <a:bodyPr/>
                    <a:lstStyle/>
                    <a:p>
                      <a:pPr marL="0" marR="0" algn="l">
                        <a:spcBef>
                          <a:spcPts val="0"/>
                        </a:spcBef>
                        <a:spcAft>
                          <a:spcPts val="0"/>
                        </a:spcAft>
                      </a:pPr>
                      <a:r>
                        <a:rPr lang="en-US" sz="1800" dirty="0">
                          <a:solidFill>
                            <a:schemeClr val="accent2"/>
                          </a:solidFill>
                          <a:effectLst/>
                        </a:rPr>
                        <a:t>Fuel Plate Thickness (cm)</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0.127</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0.13</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0.13</a:t>
                      </a:r>
                      <a:endParaRPr lang="en-US" sz="2000" b="1">
                        <a:effectLst/>
                        <a:latin typeface="Times New Roman"/>
                        <a:ea typeface="Times New Roman"/>
                      </a:endParaRPr>
                    </a:p>
                  </a:txBody>
                  <a:tcPr marL="68580" marR="68580" marT="0" marB="0" anchor="ctr"/>
                </a:tc>
              </a:tr>
              <a:tr h="474133">
                <a:tc>
                  <a:txBody>
                    <a:bodyPr/>
                    <a:lstStyle/>
                    <a:p>
                      <a:pPr marL="0" marR="0" algn="l">
                        <a:spcBef>
                          <a:spcPts val="0"/>
                        </a:spcBef>
                        <a:spcAft>
                          <a:spcPts val="0"/>
                        </a:spcAft>
                      </a:pPr>
                      <a:r>
                        <a:rPr lang="en-US" sz="1800" dirty="0">
                          <a:solidFill>
                            <a:schemeClr val="accent2"/>
                          </a:solidFill>
                          <a:effectLst/>
                        </a:rPr>
                        <a:t>Fuel Meat Height (cm)</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81.3</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50.8</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50.8</a:t>
                      </a:r>
                      <a:endParaRPr lang="en-US" sz="2000" b="1" dirty="0">
                        <a:effectLst/>
                        <a:latin typeface="Times New Roman"/>
                        <a:ea typeface="Times New Roman"/>
                      </a:endParaRPr>
                    </a:p>
                  </a:txBody>
                  <a:tcPr marL="68580" marR="68580" marT="0" marB="0" anchor="ctr"/>
                </a:tc>
              </a:tr>
              <a:tr h="395111">
                <a:tc>
                  <a:txBody>
                    <a:bodyPr/>
                    <a:lstStyle/>
                    <a:p>
                      <a:pPr marL="0" marR="0" algn="l">
                        <a:spcBef>
                          <a:spcPts val="0"/>
                        </a:spcBef>
                        <a:spcAft>
                          <a:spcPts val="0"/>
                        </a:spcAft>
                      </a:pPr>
                      <a:r>
                        <a:rPr lang="en-US" sz="1800" dirty="0">
                          <a:solidFill>
                            <a:schemeClr val="accent2"/>
                          </a:solidFill>
                          <a:effectLst/>
                        </a:rPr>
                        <a:t>Fuel Meat Width (cm)</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6.7</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7.00</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7.79</a:t>
                      </a:r>
                      <a:endParaRPr lang="en-US" sz="2000" b="1" dirty="0">
                        <a:effectLst/>
                        <a:latin typeface="Times New Roman"/>
                        <a:ea typeface="Times New Roman"/>
                      </a:endParaRPr>
                    </a:p>
                  </a:txBody>
                  <a:tcPr marL="68580" marR="68580" marT="0" marB="0" anchor="ctr"/>
                </a:tc>
              </a:tr>
              <a:tr h="502356">
                <a:tc>
                  <a:txBody>
                    <a:bodyPr/>
                    <a:lstStyle/>
                    <a:p>
                      <a:pPr marL="0" marR="0" algn="l">
                        <a:spcBef>
                          <a:spcPts val="0"/>
                        </a:spcBef>
                        <a:spcAft>
                          <a:spcPts val="0"/>
                        </a:spcAft>
                      </a:pPr>
                      <a:r>
                        <a:rPr lang="en-US" sz="1800" dirty="0">
                          <a:solidFill>
                            <a:schemeClr val="accent2"/>
                          </a:solidFill>
                          <a:effectLst/>
                        </a:rPr>
                        <a:t>Fuel Meat Thickness (cm)</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0.051</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0.08</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0.08</a:t>
                      </a:r>
                      <a:endParaRPr lang="en-US" sz="2000" b="1" dirty="0">
                        <a:effectLst/>
                        <a:latin typeface="Times New Roman"/>
                        <a:ea typeface="Times New Roman"/>
                      </a:endParaRPr>
                    </a:p>
                  </a:txBody>
                  <a:tcPr marL="68580" marR="68580" marT="0" marB="0" anchor="ctr"/>
                </a:tc>
              </a:tr>
              <a:tr h="457200">
                <a:tc>
                  <a:txBody>
                    <a:bodyPr/>
                    <a:lstStyle/>
                    <a:p>
                      <a:pPr marL="0" marR="0" algn="l" defTabSz="914400" rtl="0" eaLnBrk="1" latinLnBrk="0" hangingPunct="1">
                        <a:spcBef>
                          <a:spcPts val="0"/>
                        </a:spcBef>
                        <a:spcAft>
                          <a:spcPts val="0"/>
                        </a:spcAft>
                      </a:pPr>
                      <a:r>
                        <a:rPr lang="en-US" sz="1800" b="1" kern="1200" dirty="0">
                          <a:solidFill>
                            <a:schemeClr val="accent2"/>
                          </a:solidFill>
                          <a:effectLst/>
                          <a:latin typeface="+mn-lt"/>
                          <a:ea typeface="+mn-ea"/>
                          <a:cs typeface="+mn-cs"/>
                        </a:rPr>
                        <a:t>Outer Collar ID (cm)</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39.76</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a:t>
                      </a:r>
                    </a:p>
                  </a:txBody>
                  <a:tcPr marL="68580" marR="68580" marT="0" marB="0" anchor="ctr"/>
                </a:tc>
              </a:tr>
              <a:tr h="457200">
                <a:tc>
                  <a:txBody>
                    <a:bodyPr/>
                    <a:lstStyle/>
                    <a:p>
                      <a:pPr marL="0" marR="0" algn="l" defTabSz="914400" rtl="0" eaLnBrk="1" latinLnBrk="0" hangingPunct="1">
                        <a:spcBef>
                          <a:spcPts val="0"/>
                        </a:spcBef>
                        <a:spcAft>
                          <a:spcPts val="0"/>
                        </a:spcAft>
                      </a:pPr>
                      <a:r>
                        <a:rPr lang="en-US" sz="1800" b="1" kern="1200" dirty="0">
                          <a:solidFill>
                            <a:schemeClr val="accent2"/>
                          </a:solidFill>
                          <a:effectLst/>
                          <a:latin typeface="+mn-lt"/>
                          <a:ea typeface="+mn-ea"/>
                          <a:cs typeface="+mn-cs"/>
                        </a:rPr>
                        <a:t>Outer Collar OD (cm)</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41.36</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43.6</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29.8</a:t>
                      </a:r>
                    </a:p>
                  </a:txBody>
                  <a:tcPr marL="68580" marR="68580" marT="0" marB="0" anchor="ctr"/>
                </a:tc>
              </a:tr>
              <a:tr h="381000">
                <a:tc>
                  <a:txBody>
                    <a:bodyPr/>
                    <a:lstStyle/>
                    <a:p>
                      <a:pPr marL="0" marR="0" algn="l" defTabSz="914400" rtl="0" eaLnBrk="1" latinLnBrk="0" hangingPunct="1">
                        <a:spcBef>
                          <a:spcPts val="0"/>
                        </a:spcBef>
                        <a:spcAft>
                          <a:spcPts val="0"/>
                        </a:spcAft>
                      </a:pPr>
                      <a:r>
                        <a:rPr lang="en-US" sz="1800" b="1" kern="1200" dirty="0">
                          <a:solidFill>
                            <a:schemeClr val="accent2"/>
                          </a:solidFill>
                          <a:effectLst/>
                          <a:latin typeface="+mn-lt"/>
                          <a:ea typeface="+mn-ea"/>
                          <a:cs typeface="+mn-cs"/>
                        </a:rPr>
                        <a:t>Inner Collar ID (cm)</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a:solidFill>
                            <a:schemeClr val="dk1"/>
                          </a:solidFill>
                          <a:effectLst/>
                          <a:latin typeface="+mn-lt"/>
                          <a:ea typeface="+mn-ea"/>
                          <a:cs typeface="+mn-cs"/>
                        </a:rPr>
                        <a:t>26.08</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28.5242</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12.863</a:t>
                      </a:r>
                    </a:p>
                  </a:txBody>
                  <a:tcPr marL="68580" marR="68580" marT="0" marB="0" anchor="ctr"/>
                </a:tc>
              </a:tr>
              <a:tr h="304800">
                <a:tc>
                  <a:txBody>
                    <a:bodyPr/>
                    <a:lstStyle/>
                    <a:p>
                      <a:pPr marL="0" marR="0" algn="l" defTabSz="914400" rtl="0" eaLnBrk="1" latinLnBrk="0" hangingPunct="1">
                        <a:spcBef>
                          <a:spcPts val="0"/>
                        </a:spcBef>
                        <a:spcAft>
                          <a:spcPts val="0"/>
                        </a:spcAft>
                      </a:pPr>
                      <a:r>
                        <a:rPr lang="en-US" sz="1800" b="1" kern="1200" dirty="0">
                          <a:solidFill>
                            <a:schemeClr val="accent2"/>
                          </a:solidFill>
                          <a:effectLst/>
                          <a:latin typeface="+mn-lt"/>
                          <a:ea typeface="+mn-ea"/>
                          <a:cs typeface="+mn-cs"/>
                        </a:rPr>
                        <a:t>Inner Collar OD (cm)</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a:solidFill>
                            <a:schemeClr val="dk1"/>
                          </a:solidFill>
                          <a:effectLst/>
                          <a:latin typeface="+mn-lt"/>
                          <a:ea typeface="+mn-ea"/>
                          <a:cs typeface="+mn-cs"/>
                        </a:rPr>
                        <a:t>27.38</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a:solidFill>
                            <a:schemeClr val="dk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a:t>
                      </a:r>
                    </a:p>
                  </a:txBody>
                  <a:tcPr marL="68580" marR="68580" marT="0" marB="0" anchor="ctr"/>
                </a:tc>
              </a:tr>
            </a:tbl>
          </a:graphicData>
        </a:graphic>
      </p:graphicFrame>
    </p:spTree>
    <p:extLst>
      <p:ext uri="{BB962C8B-B14F-4D97-AF65-F5344CB8AC3E}">
        <p14:creationId xmlns:p14="http://schemas.microsoft.com/office/powerpoint/2010/main" val="33509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&amp; Nuclear Similarity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2986588"/>
              </p:ext>
            </p:extLst>
          </p:nvPr>
        </p:nvGraphicFramePr>
        <p:xfrm>
          <a:off x="762000" y="1066800"/>
          <a:ext cx="7752715" cy="2909711"/>
        </p:xfrm>
        <a:graphic>
          <a:graphicData uri="http://schemas.openxmlformats.org/drawingml/2006/table">
            <a:tbl>
              <a:tblPr firstRow="1" firstCol="1" bandRow="1">
                <a:tableStyleId>{5C22544A-7EE6-4342-B048-85BDC9FD1C3A}</a:tableStyleId>
              </a:tblPr>
              <a:tblGrid>
                <a:gridCol w="2500948"/>
                <a:gridCol w="1361122"/>
                <a:gridCol w="1965960"/>
                <a:gridCol w="1924685"/>
              </a:tblGrid>
              <a:tr h="457200">
                <a:tc>
                  <a:txBody>
                    <a:bodyPr/>
                    <a:lstStyle/>
                    <a:p>
                      <a:pPr marL="0" marR="0" algn="l">
                        <a:spcBef>
                          <a:spcPts val="0"/>
                        </a:spcBef>
                        <a:spcAft>
                          <a:spcPts val="0"/>
                        </a:spcAft>
                      </a:pPr>
                      <a:r>
                        <a:rPr lang="en-US" sz="1800" dirty="0">
                          <a:solidFill>
                            <a:schemeClr val="accent2"/>
                          </a:solidFill>
                          <a:effectLst/>
                        </a:rPr>
                        <a:t>Parameter</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solidFill>
                            <a:schemeClr val="accent2"/>
                          </a:solidFill>
                          <a:effectLst/>
                        </a:rPr>
                        <a:t>RHF Element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solidFill>
                            <a:schemeClr val="accent2"/>
                          </a:solidFill>
                          <a:effectLst/>
                        </a:rPr>
                        <a:t>HFIR Outer Element</a:t>
                      </a:r>
                      <a:endParaRPr lang="en-US" sz="1800" dirty="0">
                        <a:solidFill>
                          <a:schemeClr val="accent2"/>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solidFill>
                            <a:schemeClr val="accent2"/>
                          </a:solidFill>
                          <a:effectLst/>
                        </a:rPr>
                        <a:t>HFIR Inner Element</a:t>
                      </a:r>
                      <a:endParaRPr lang="en-US" sz="1800" dirty="0">
                        <a:solidFill>
                          <a:schemeClr val="accent2"/>
                        </a:solidFill>
                        <a:effectLst/>
                        <a:latin typeface="Times New Roman"/>
                        <a:ea typeface="Times New Roman"/>
                      </a:endParaRPr>
                    </a:p>
                  </a:txBody>
                  <a:tcPr marL="68580" marR="68580" marT="0" marB="0" anchor="ctr"/>
                </a:tc>
              </a:tr>
              <a:tr h="457200">
                <a:tc>
                  <a:txBody>
                    <a:bodyPr/>
                    <a:lstStyle/>
                    <a:p>
                      <a:pPr marL="0" marR="0" algn="l">
                        <a:spcBef>
                          <a:spcPts val="0"/>
                        </a:spcBef>
                        <a:spcAft>
                          <a:spcPts val="0"/>
                        </a:spcAft>
                      </a:pPr>
                      <a:r>
                        <a:rPr lang="en-US" sz="1800" b="1" kern="1200" dirty="0">
                          <a:solidFill>
                            <a:schemeClr val="accent2"/>
                          </a:solidFill>
                          <a:effectLst/>
                          <a:latin typeface="+mn-lt"/>
                          <a:ea typeface="+mn-ea"/>
                          <a:cs typeface="+mn-cs"/>
                        </a:rPr>
                        <a:t>Plates/assembly</a:t>
                      </a:r>
                      <a:r>
                        <a:rPr lang="en-US" sz="1000" dirty="0">
                          <a:solidFill>
                            <a:srgbClr val="000000"/>
                          </a:solidFill>
                          <a:effectLst/>
                          <a:latin typeface="Times New Roman"/>
                          <a:ea typeface="Times New Roman"/>
                        </a:rPr>
                        <a:t> </a:t>
                      </a:r>
                      <a:endParaRPr lang="en-US" sz="1000" dirty="0">
                        <a:effectLst/>
                        <a:latin typeface="Times New Roman"/>
                        <a:ea typeface="Times New Roman"/>
                      </a:endParaRP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280</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396</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171</a:t>
                      </a:r>
                    </a:p>
                  </a:txBody>
                  <a:tcPr marL="68580" marR="68580" marT="0" marB="0" anchor="ctr"/>
                </a:tc>
              </a:tr>
              <a:tr h="395111">
                <a:tc>
                  <a:txBody>
                    <a:bodyPr/>
                    <a:lstStyle/>
                    <a:p>
                      <a:pPr marL="0" marR="0" algn="l">
                        <a:spcBef>
                          <a:spcPts val="0"/>
                        </a:spcBef>
                        <a:spcAft>
                          <a:spcPts val="0"/>
                        </a:spcAft>
                      </a:pPr>
                      <a:r>
                        <a:rPr lang="en-US" sz="1800" b="1" kern="1200" dirty="0">
                          <a:solidFill>
                            <a:schemeClr val="accent2"/>
                          </a:solidFill>
                          <a:effectLst/>
                          <a:latin typeface="+mn-lt"/>
                          <a:ea typeface="+mn-ea"/>
                          <a:cs typeface="+mn-cs"/>
                        </a:rPr>
                        <a:t>Total U (g/element)</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9212</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7316.6</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a:solidFill>
                            <a:schemeClr val="dk1"/>
                          </a:solidFill>
                          <a:effectLst/>
                          <a:latin typeface="+mn-lt"/>
                          <a:ea typeface="+mn-ea"/>
                          <a:cs typeface="+mn-cs"/>
                        </a:rPr>
                        <a:t>2791</a:t>
                      </a:r>
                    </a:p>
                  </a:txBody>
                  <a:tcPr marL="68580" marR="68580" marT="0" marB="0" anchor="ctr"/>
                </a:tc>
              </a:tr>
              <a:tr h="457200">
                <a:tc>
                  <a:txBody>
                    <a:bodyPr/>
                    <a:lstStyle/>
                    <a:p>
                      <a:pPr marL="0" marR="0" algn="l">
                        <a:spcBef>
                          <a:spcPts val="0"/>
                        </a:spcBef>
                        <a:spcAft>
                          <a:spcPts val="0"/>
                        </a:spcAft>
                      </a:pPr>
                      <a:r>
                        <a:rPr lang="en-US" sz="1800" b="1" kern="1200" dirty="0">
                          <a:solidFill>
                            <a:schemeClr val="accent2"/>
                          </a:solidFill>
                          <a:effectLst/>
                          <a:latin typeface="+mn-lt"/>
                          <a:ea typeface="+mn-ea"/>
                          <a:cs typeface="+mn-cs"/>
                        </a:rPr>
                        <a:t>Total </a:t>
                      </a:r>
                      <a:r>
                        <a:rPr lang="en-US" sz="1800" b="1" kern="1200" baseline="30000" dirty="0">
                          <a:solidFill>
                            <a:schemeClr val="accent2"/>
                          </a:solidFill>
                          <a:effectLst/>
                          <a:latin typeface="+mn-lt"/>
                          <a:ea typeface="+mn-ea"/>
                          <a:cs typeface="+mn-cs"/>
                        </a:rPr>
                        <a:t>235</a:t>
                      </a:r>
                      <a:r>
                        <a:rPr lang="en-US" sz="1800" b="1" kern="1200" dirty="0">
                          <a:solidFill>
                            <a:schemeClr val="accent2"/>
                          </a:solidFill>
                          <a:effectLst/>
                          <a:latin typeface="+mn-lt"/>
                          <a:ea typeface="+mn-ea"/>
                          <a:cs typeface="+mn-cs"/>
                        </a:rPr>
                        <a:t>U(g/element)</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a:solidFill>
                            <a:schemeClr val="dk1"/>
                          </a:solidFill>
                          <a:effectLst/>
                          <a:latin typeface="+mn-lt"/>
                          <a:ea typeface="+mn-ea"/>
                          <a:cs typeface="+mn-cs"/>
                        </a:rPr>
                        <a:t>8568</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6804.4</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2595.8</a:t>
                      </a:r>
                    </a:p>
                  </a:txBody>
                  <a:tcPr marL="68580" marR="68580" marT="0" marB="0" anchor="ctr"/>
                </a:tc>
              </a:tr>
              <a:tr h="457200">
                <a:tc>
                  <a:txBody>
                    <a:bodyPr/>
                    <a:lstStyle/>
                    <a:p>
                      <a:pPr marL="0" marR="0" algn="l">
                        <a:spcBef>
                          <a:spcPts val="0"/>
                        </a:spcBef>
                        <a:spcAft>
                          <a:spcPts val="0"/>
                        </a:spcAft>
                      </a:pPr>
                      <a:r>
                        <a:rPr lang="en-US" sz="1800" b="1" kern="1200" dirty="0">
                          <a:solidFill>
                            <a:schemeClr val="accent2"/>
                          </a:solidFill>
                          <a:effectLst/>
                          <a:latin typeface="+mn-lt"/>
                          <a:ea typeface="+mn-ea"/>
                          <a:cs typeface="+mn-cs"/>
                        </a:rPr>
                        <a:t>Al Mass (g/element)</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100760</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84283.4</a:t>
                      </a: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mn-cs"/>
                        </a:rPr>
                        <a:t>44209</a:t>
                      </a:r>
                    </a:p>
                  </a:txBody>
                  <a:tcPr marL="68580" marR="68580" marT="0" marB="0" anchor="ctr"/>
                </a:tc>
              </a:tr>
              <a:tr h="381000">
                <a:tc>
                  <a:txBody>
                    <a:bodyPr/>
                    <a:lstStyle/>
                    <a:p>
                      <a:pPr marL="0" marR="0" algn="l">
                        <a:spcBef>
                          <a:spcPts val="0"/>
                        </a:spcBef>
                        <a:spcAft>
                          <a:spcPts val="0"/>
                        </a:spcAft>
                      </a:pPr>
                      <a:r>
                        <a:rPr lang="en-US" sz="1800" b="1" kern="1200" dirty="0">
                          <a:solidFill>
                            <a:schemeClr val="accent2"/>
                          </a:solidFill>
                          <a:effectLst/>
                          <a:latin typeface="+mn-lt"/>
                          <a:ea typeface="+mn-ea"/>
                          <a:cs typeface="+mn-cs"/>
                        </a:rPr>
                        <a:t>Al/U Ratio </a:t>
                      </a:r>
                    </a:p>
                  </a:txBody>
                  <a:tcPr marL="68580" marR="68580" marT="0" marB="0" anchor="ctr"/>
                </a:tc>
                <a:tc>
                  <a:txBody>
                    <a:bodyPr/>
                    <a:lstStyle/>
                    <a:p>
                      <a:pPr marL="0" marR="0" algn="ctr">
                        <a:spcBef>
                          <a:spcPts val="0"/>
                        </a:spcBef>
                        <a:spcAft>
                          <a:spcPts val="0"/>
                        </a:spcAft>
                      </a:pPr>
                      <a:r>
                        <a:rPr lang="en-US" sz="2000" b="1" kern="1200" dirty="0">
                          <a:solidFill>
                            <a:schemeClr val="dk1"/>
                          </a:solidFill>
                          <a:effectLst/>
                          <a:latin typeface="+mn-lt"/>
                          <a:ea typeface="+mn-ea"/>
                          <a:cs typeface="+mn-cs"/>
                        </a:rPr>
                        <a:t>10.94</a:t>
                      </a:r>
                    </a:p>
                  </a:txBody>
                  <a:tcPr marL="68580" marR="68580" marT="0" marB="0" anchor="ctr"/>
                </a:tc>
                <a:tc>
                  <a:txBody>
                    <a:bodyPr/>
                    <a:lstStyle/>
                    <a:p>
                      <a:pPr marL="0" marR="0" algn="ctr">
                        <a:spcBef>
                          <a:spcPts val="0"/>
                        </a:spcBef>
                        <a:spcAft>
                          <a:spcPts val="0"/>
                        </a:spcAft>
                      </a:pPr>
                      <a:r>
                        <a:rPr lang="en-US" sz="2000" b="1" kern="1200" dirty="0">
                          <a:solidFill>
                            <a:schemeClr val="dk1"/>
                          </a:solidFill>
                          <a:effectLst/>
                          <a:latin typeface="+mn-lt"/>
                          <a:ea typeface="+mn-ea"/>
                          <a:cs typeface="+mn-cs"/>
                        </a:rPr>
                        <a:t>11.52</a:t>
                      </a:r>
                    </a:p>
                  </a:txBody>
                  <a:tcPr marL="68580" marR="68580" marT="0" marB="0" anchor="ctr"/>
                </a:tc>
                <a:tc>
                  <a:txBody>
                    <a:bodyPr/>
                    <a:lstStyle/>
                    <a:p>
                      <a:pPr marL="0" marR="0" algn="ctr">
                        <a:spcBef>
                          <a:spcPts val="0"/>
                        </a:spcBef>
                        <a:spcAft>
                          <a:spcPts val="0"/>
                        </a:spcAft>
                      </a:pPr>
                      <a:r>
                        <a:rPr lang="en-US" sz="2000" b="1" kern="1200" dirty="0">
                          <a:solidFill>
                            <a:schemeClr val="dk1"/>
                          </a:solidFill>
                          <a:effectLst/>
                          <a:latin typeface="+mn-lt"/>
                          <a:ea typeface="+mn-ea"/>
                          <a:cs typeface="+mn-cs"/>
                        </a:rPr>
                        <a:t>15.84</a:t>
                      </a:r>
                    </a:p>
                  </a:txBody>
                  <a:tcPr marL="68580" marR="68580" marT="0" marB="0" anchor="ctr"/>
                </a:tc>
              </a:tr>
              <a:tr h="304800">
                <a:tc>
                  <a:txBody>
                    <a:bodyPr/>
                    <a:lstStyle/>
                    <a:p>
                      <a:pPr marL="0" marR="0" algn="l" defTabSz="914400" rtl="0" eaLnBrk="1" latinLnBrk="0" hangingPunct="1">
                        <a:spcBef>
                          <a:spcPts val="0"/>
                        </a:spcBef>
                        <a:spcAft>
                          <a:spcPts val="0"/>
                        </a:spcAft>
                      </a:pPr>
                      <a:r>
                        <a:rPr lang="en-US" sz="1800" b="1" kern="1200" dirty="0" smtClean="0">
                          <a:solidFill>
                            <a:schemeClr val="accent2"/>
                          </a:solidFill>
                          <a:effectLst/>
                          <a:latin typeface="+mn-lt"/>
                          <a:ea typeface="+mn-ea"/>
                          <a:cs typeface="+mn-cs"/>
                        </a:rPr>
                        <a:t>U Enrichment (wt.%)</a:t>
                      </a:r>
                      <a:endParaRPr lang="en-US" sz="1800" b="1" kern="1200" dirty="0">
                        <a:solidFill>
                          <a:schemeClr val="accent2"/>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smtClean="0">
                          <a:solidFill>
                            <a:schemeClr val="dk1"/>
                          </a:solidFill>
                          <a:effectLst/>
                          <a:latin typeface="+mn-lt"/>
                          <a:ea typeface="+mn-ea"/>
                          <a:cs typeface="+mn-cs"/>
                        </a:rPr>
                        <a:t>93.0</a:t>
                      </a:r>
                      <a:endParaRPr lang="en-US" sz="2000" b="1" kern="120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smtClean="0">
                          <a:solidFill>
                            <a:schemeClr val="dk1"/>
                          </a:solidFill>
                          <a:effectLst/>
                          <a:latin typeface="+mn-lt"/>
                          <a:ea typeface="+mn-ea"/>
                          <a:cs typeface="+mn-cs"/>
                        </a:rPr>
                        <a:t>93.0</a:t>
                      </a:r>
                      <a:endParaRPr lang="en-US" sz="2000" b="1" kern="120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2000" b="1" kern="1200" dirty="0" smtClean="0">
                          <a:solidFill>
                            <a:schemeClr val="dk1"/>
                          </a:solidFill>
                          <a:effectLst/>
                          <a:latin typeface="+mn-lt"/>
                          <a:ea typeface="+mn-ea"/>
                          <a:cs typeface="+mn-cs"/>
                        </a:rPr>
                        <a:t>93.0</a:t>
                      </a:r>
                      <a:endParaRPr lang="en-US" sz="2000" b="1" kern="1200" dirty="0">
                        <a:solidFill>
                          <a:schemeClr val="dk1"/>
                        </a:solidFill>
                        <a:effectLst/>
                        <a:latin typeface="+mn-lt"/>
                        <a:ea typeface="+mn-ea"/>
                        <a:cs typeface="+mn-cs"/>
                      </a:endParaRPr>
                    </a:p>
                  </a:txBody>
                  <a:tcPr marL="68580" marR="68580" marT="0" marB="0" anchor="ctr"/>
                </a:tc>
              </a:tr>
            </a:tbl>
          </a:graphicData>
        </a:graphic>
      </p:graphicFrame>
      <p:sp>
        <p:nvSpPr>
          <p:cNvPr id="4" name="Text Box 8"/>
          <p:cNvSpPr txBox="1">
            <a:spLocks noChangeArrowheads="1"/>
          </p:cNvSpPr>
          <p:nvPr/>
        </p:nvSpPr>
        <p:spPr bwMode="auto">
          <a:xfrm>
            <a:off x="685800" y="4359275"/>
            <a:ext cx="8431213" cy="822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Times New Roman" pitchFamily="18" charset="0"/>
              </a:rPr>
              <a:t>Al (s) + 3.75 HNO</a:t>
            </a:r>
            <a:r>
              <a:rPr lang="en-US" altLang="en-US" baseline="-25000" dirty="0">
                <a:latin typeface="Times New Roman" pitchFamily="18" charset="0"/>
              </a:rPr>
              <a:t>3</a:t>
            </a:r>
            <a:r>
              <a:rPr lang="en-US" altLang="en-US" dirty="0">
                <a:latin typeface="Times New Roman" pitchFamily="18" charset="0"/>
              </a:rPr>
              <a:t> (</a:t>
            </a:r>
            <a:r>
              <a:rPr lang="en-US" altLang="en-US" dirty="0" err="1">
                <a:latin typeface="Times New Roman" pitchFamily="18" charset="0"/>
              </a:rPr>
              <a:t>aq</a:t>
            </a:r>
            <a:r>
              <a:rPr lang="en-US" altLang="en-US" dirty="0">
                <a:latin typeface="Times New Roman" pitchFamily="18" charset="0"/>
              </a:rPr>
              <a:t>)          Al(NO</a:t>
            </a:r>
            <a:r>
              <a:rPr lang="en-US" altLang="en-US" baseline="-25000" dirty="0">
                <a:latin typeface="Times New Roman" pitchFamily="18" charset="0"/>
              </a:rPr>
              <a:t>3</a:t>
            </a:r>
            <a:r>
              <a:rPr lang="en-US" altLang="en-US" dirty="0">
                <a:latin typeface="Times New Roman" pitchFamily="18" charset="0"/>
              </a:rPr>
              <a:t>)</a:t>
            </a:r>
            <a:r>
              <a:rPr lang="en-US" altLang="en-US" baseline="-25000" dirty="0">
                <a:latin typeface="Times New Roman" pitchFamily="18" charset="0"/>
              </a:rPr>
              <a:t>3</a:t>
            </a:r>
            <a:r>
              <a:rPr lang="en-US" altLang="en-US" dirty="0">
                <a:latin typeface="Times New Roman" pitchFamily="18" charset="0"/>
              </a:rPr>
              <a:t> (</a:t>
            </a:r>
            <a:r>
              <a:rPr lang="en-US" altLang="en-US" dirty="0" err="1">
                <a:latin typeface="Times New Roman" pitchFamily="18" charset="0"/>
              </a:rPr>
              <a:t>aq</a:t>
            </a:r>
            <a:r>
              <a:rPr lang="en-US" altLang="en-US" dirty="0">
                <a:latin typeface="Times New Roman" pitchFamily="18" charset="0"/>
              </a:rPr>
              <a:t>) + 0.225 NO (g)</a:t>
            </a:r>
          </a:p>
          <a:p>
            <a:r>
              <a:rPr lang="en-US" altLang="en-US" dirty="0">
                <a:latin typeface="Times New Roman" pitchFamily="18" charset="0"/>
              </a:rPr>
              <a:t>            + 0.15 N</a:t>
            </a:r>
            <a:r>
              <a:rPr lang="en-US" altLang="en-US" baseline="-25000" dirty="0">
                <a:latin typeface="Times New Roman" pitchFamily="18" charset="0"/>
              </a:rPr>
              <a:t>2</a:t>
            </a:r>
            <a:r>
              <a:rPr lang="en-US" altLang="en-US" dirty="0">
                <a:latin typeface="Times New Roman" pitchFamily="18" charset="0"/>
              </a:rPr>
              <a:t>O (g) + 0.11 N</a:t>
            </a:r>
            <a:r>
              <a:rPr lang="en-US" altLang="en-US" baseline="-25000" dirty="0">
                <a:latin typeface="Times New Roman" pitchFamily="18" charset="0"/>
              </a:rPr>
              <a:t>2</a:t>
            </a:r>
            <a:r>
              <a:rPr lang="en-US" altLang="en-US" dirty="0">
                <a:latin typeface="Times New Roman" pitchFamily="18" charset="0"/>
              </a:rPr>
              <a:t> (g) + 2 H</a:t>
            </a:r>
            <a:r>
              <a:rPr lang="en-US" altLang="en-US" baseline="-25000" dirty="0">
                <a:latin typeface="Times New Roman" pitchFamily="18" charset="0"/>
              </a:rPr>
              <a:t>2</a:t>
            </a:r>
            <a:r>
              <a:rPr lang="en-US" altLang="en-US" dirty="0">
                <a:latin typeface="Times New Roman" pitchFamily="18" charset="0"/>
              </a:rPr>
              <a:t>O (l) + </a:t>
            </a:r>
            <a:r>
              <a:rPr lang="en-US" altLang="en-US" b="1" dirty="0">
                <a:solidFill>
                  <a:srgbClr val="FF3300"/>
                </a:solidFill>
                <a:latin typeface="Times New Roman" pitchFamily="18" charset="0"/>
              </a:rPr>
              <a:t>190 kcal/</a:t>
            </a:r>
            <a:r>
              <a:rPr lang="en-US" altLang="en-US" b="1" dirty="0" err="1">
                <a:solidFill>
                  <a:srgbClr val="FF3300"/>
                </a:solidFill>
                <a:latin typeface="Times New Roman" pitchFamily="18" charset="0"/>
              </a:rPr>
              <a:t>mol</a:t>
            </a:r>
            <a:r>
              <a:rPr lang="en-US" altLang="en-US" b="1" dirty="0">
                <a:solidFill>
                  <a:srgbClr val="FF3300"/>
                </a:solidFill>
                <a:latin typeface="Times New Roman" pitchFamily="18" charset="0"/>
              </a:rPr>
              <a:t> Al</a:t>
            </a:r>
            <a:endParaRPr lang="en-US" altLang="en-US" b="1" dirty="0">
              <a:solidFill>
                <a:srgbClr val="FF3300"/>
              </a:solidFill>
            </a:endParaRPr>
          </a:p>
        </p:txBody>
      </p:sp>
      <p:sp>
        <p:nvSpPr>
          <p:cNvPr id="5" name="Text Box 12"/>
          <p:cNvSpPr txBox="1">
            <a:spLocks noChangeArrowheads="1"/>
          </p:cNvSpPr>
          <p:nvPr/>
        </p:nvSpPr>
        <p:spPr bwMode="auto">
          <a:xfrm>
            <a:off x="762000" y="5257800"/>
            <a:ext cx="8210550" cy="822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Times New Roman" pitchFamily="18" charset="0"/>
              </a:rPr>
              <a:t>U (s) + 4 HNO</a:t>
            </a:r>
            <a:r>
              <a:rPr lang="en-US" altLang="en-US" baseline="-25000" dirty="0">
                <a:latin typeface="Times New Roman" pitchFamily="18" charset="0"/>
              </a:rPr>
              <a:t>3</a:t>
            </a:r>
            <a:r>
              <a:rPr lang="en-US" altLang="en-US" dirty="0">
                <a:latin typeface="Times New Roman" pitchFamily="18" charset="0"/>
              </a:rPr>
              <a:t> (</a:t>
            </a:r>
            <a:r>
              <a:rPr lang="en-US" altLang="en-US" dirty="0" err="1">
                <a:latin typeface="Times New Roman" pitchFamily="18" charset="0"/>
              </a:rPr>
              <a:t>aq</a:t>
            </a:r>
            <a:r>
              <a:rPr lang="en-US" altLang="en-US" dirty="0">
                <a:latin typeface="Times New Roman" pitchFamily="18" charset="0"/>
              </a:rPr>
              <a:t>)          UO</a:t>
            </a:r>
            <a:r>
              <a:rPr lang="en-US" altLang="en-US" baseline="-25000" dirty="0">
                <a:latin typeface="Times New Roman" pitchFamily="18" charset="0"/>
              </a:rPr>
              <a:t>2</a:t>
            </a:r>
            <a:r>
              <a:rPr lang="en-US" altLang="en-US" dirty="0">
                <a:latin typeface="Times New Roman" pitchFamily="18" charset="0"/>
              </a:rPr>
              <a:t>(NO</a:t>
            </a:r>
            <a:r>
              <a:rPr lang="en-US" altLang="en-US" baseline="-25000" dirty="0">
                <a:latin typeface="Times New Roman" pitchFamily="18" charset="0"/>
              </a:rPr>
              <a:t>3</a:t>
            </a:r>
            <a:r>
              <a:rPr lang="en-US" altLang="en-US" dirty="0">
                <a:latin typeface="Times New Roman" pitchFamily="18" charset="0"/>
              </a:rPr>
              <a:t>)</a:t>
            </a:r>
            <a:r>
              <a:rPr lang="en-US" altLang="en-US" baseline="-25000" dirty="0">
                <a:latin typeface="Times New Roman" pitchFamily="18" charset="0"/>
              </a:rPr>
              <a:t>2</a:t>
            </a:r>
            <a:r>
              <a:rPr lang="en-US" altLang="en-US" dirty="0">
                <a:latin typeface="Times New Roman" pitchFamily="18" charset="0"/>
              </a:rPr>
              <a:t> (</a:t>
            </a:r>
            <a:r>
              <a:rPr lang="en-US" altLang="en-US" dirty="0" err="1">
                <a:latin typeface="Times New Roman" pitchFamily="18" charset="0"/>
              </a:rPr>
              <a:t>aq</a:t>
            </a:r>
            <a:r>
              <a:rPr lang="en-US" altLang="en-US" dirty="0">
                <a:latin typeface="Times New Roman" pitchFamily="18" charset="0"/>
              </a:rPr>
              <a:t>) + 1.8 NO (g) </a:t>
            </a:r>
          </a:p>
          <a:p>
            <a:r>
              <a:rPr lang="en-US" altLang="en-US" dirty="0">
                <a:latin typeface="Times New Roman" pitchFamily="18" charset="0"/>
              </a:rPr>
              <a:t>                                          + 0.05 N</a:t>
            </a:r>
            <a:r>
              <a:rPr lang="en-US" altLang="en-US" baseline="-25000" dirty="0">
                <a:latin typeface="Times New Roman" pitchFamily="18" charset="0"/>
              </a:rPr>
              <a:t>2</a:t>
            </a:r>
            <a:r>
              <a:rPr lang="en-US" altLang="en-US" dirty="0">
                <a:latin typeface="Times New Roman" pitchFamily="18" charset="0"/>
              </a:rPr>
              <a:t> (g) + 0.1 NO</a:t>
            </a:r>
            <a:r>
              <a:rPr lang="en-US" altLang="en-US" baseline="-25000" dirty="0">
                <a:latin typeface="Times New Roman" pitchFamily="18" charset="0"/>
              </a:rPr>
              <a:t>2</a:t>
            </a:r>
            <a:r>
              <a:rPr lang="en-US" altLang="en-US" dirty="0">
                <a:latin typeface="Times New Roman" pitchFamily="18" charset="0"/>
              </a:rPr>
              <a:t> (g) + 2 H</a:t>
            </a:r>
            <a:r>
              <a:rPr lang="en-US" altLang="en-US" baseline="-25000" dirty="0">
                <a:latin typeface="Times New Roman" pitchFamily="18" charset="0"/>
              </a:rPr>
              <a:t>2</a:t>
            </a:r>
            <a:r>
              <a:rPr lang="en-US" altLang="en-US" dirty="0">
                <a:latin typeface="Times New Roman" pitchFamily="18" charset="0"/>
              </a:rPr>
              <a:t>O (l)</a:t>
            </a:r>
            <a:endParaRPr lang="en-US" altLang="en-US" dirty="0"/>
          </a:p>
        </p:txBody>
      </p:sp>
      <p:sp>
        <p:nvSpPr>
          <p:cNvPr id="3" name="Right Arrow 2"/>
          <p:cNvSpPr/>
          <p:nvPr/>
        </p:nvSpPr>
        <p:spPr>
          <a:xfrm>
            <a:off x="3048000" y="4495800"/>
            <a:ext cx="457200" cy="152400"/>
          </a:xfrm>
          <a:prstGeom prst="rightArrow">
            <a:avLst/>
          </a:prstGeom>
          <a:solidFill>
            <a:schemeClr val="accent6">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06700" y="5410200"/>
            <a:ext cx="457200" cy="152400"/>
          </a:xfrm>
          <a:prstGeom prst="rightArrow">
            <a:avLst/>
          </a:prstGeom>
          <a:solidFill>
            <a:schemeClr val="accent6">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29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1329</TotalTime>
  <Words>2369</Words>
  <Application>Microsoft Office PowerPoint</Application>
  <PresentationFormat>On-screen Show (4:3)</PresentationFormat>
  <Paragraphs>312</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Times New Roman</vt:lpstr>
      <vt:lpstr>Wingdings</vt:lpstr>
      <vt:lpstr>template</vt:lpstr>
      <vt:lpstr>PowerPoint Presentation</vt:lpstr>
      <vt:lpstr>Background and Motivation</vt:lpstr>
      <vt:lpstr>Background – What is a Dissolver and Dissolver Insert</vt:lpstr>
      <vt:lpstr>Background – What is a Dissolver and Dissolver Insert</vt:lpstr>
      <vt:lpstr>Background – What is a Dissolver and Dissolver Insert</vt:lpstr>
      <vt:lpstr>HFIR vs. RHF</vt:lpstr>
      <vt:lpstr>HFIR vs. RHF</vt:lpstr>
      <vt:lpstr>Geometry Similarity</vt:lpstr>
      <vt:lpstr>Chemical &amp; Nuclear Similarity</vt:lpstr>
      <vt:lpstr>Why RHF</vt:lpstr>
      <vt:lpstr>Modeling: HFIR vs. RHF</vt:lpstr>
      <vt:lpstr>Modeling the RHF Element </vt:lpstr>
      <vt:lpstr>HFIR Dissolver Insert </vt:lpstr>
      <vt:lpstr>Normal Conditions</vt:lpstr>
      <vt:lpstr>Normal Conditions</vt:lpstr>
      <vt:lpstr>Credible Abnormal Conditions</vt:lpstr>
      <vt:lpstr>Credible Abnormal Conditions</vt:lpstr>
      <vt:lpstr>Credible Abnormal Conditions</vt:lpstr>
      <vt:lpstr>Sensitivity Study</vt:lpstr>
      <vt:lpstr>Results</vt:lpstr>
      <vt:lpstr>Results </vt:lpstr>
      <vt:lpstr>Overmass, Undissolved Solids, Sensitivity </vt:lpstr>
      <vt:lpstr>Lessons Learned</vt:lpstr>
      <vt:lpstr>Conclusions</vt:lpstr>
      <vt:lpstr>Acknowledgements </vt:lpstr>
      <vt:lpstr>Extra Slides</vt:lpstr>
      <vt:lpstr>Handling and Transportation</vt:lpstr>
    </vt:vector>
  </TitlesOfParts>
  <Company>SRS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Monkey</cp:lastModifiedBy>
  <cp:revision>110</cp:revision>
  <dcterms:created xsi:type="dcterms:W3CDTF">2016-03-01T17:10:09Z</dcterms:created>
  <dcterms:modified xsi:type="dcterms:W3CDTF">2017-06-06T02:17:14Z</dcterms:modified>
</cp:coreProperties>
</file>